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58" r:id="rId4"/>
    <p:sldId id="273" r:id="rId5"/>
    <p:sldId id="275" r:id="rId6"/>
    <p:sldId id="260" r:id="rId7"/>
    <p:sldId id="268" r:id="rId8"/>
    <p:sldId id="277" r:id="rId9"/>
    <p:sldId id="280" r:id="rId10"/>
    <p:sldId id="276" r:id="rId11"/>
    <p:sldId id="261" r:id="rId12"/>
    <p:sldId id="265" r:id="rId13"/>
    <p:sldId id="263" r:id="rId14"/>
    <p:sldId id="267" r:id="rId15"/>
    <p:sldId id="286" r:id="rId16"/>
    <p:sldId id="279" r:id="rId17"/>
    <p:sldId id="264" r:id="rId18"/>
    <p:sldId id="274" r:id="rId19"/>
    <p:sldId id="281" r:id="rId20"/>
    <p:sldId id="282" r:id="rId21"/>
    <p:sldId id="270" r:id="rId22"/>
    <p:sldId id="284" r:id="rId23"/>
    <p:sldId id="283" r:id="rId24"/>
    <p:sldId id="285" r:id="rId25"/>
    <p:sldId id="271" r:id="rId26"/>
  </p:sldIdLst>
  <p:sldSz cx="12192000" cy="6858000"/>
  <p:notesSz cx="6881813" cy="100028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13" clrIdx="0">
    <p:extLst>
      <p:ext uri="{19B8F6BF-5375-455C-9EA6-DF929625EA0E}">
        <p15:presenceInfo xmlns:p15="http://schemas.microsoft.com/office/powerpoint/2012/main" userId=" 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78" d="100"/>
          <a:sy n="78" d="100"/>
        </p:scale>
        <p:origin x="31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1-11T12:05:16.698" idx="7">
    <p:pos x="10" y="10"/>
    <p:text>top 1 or top5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EFCE21-3F3D-4F72-970C-3960B87D1C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2E7FD8-1A32-47B1-95C8-B71420A6F5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AE043D43-8C9A-4C24-B96D-7A98A521A542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69F484-37BF-4C74-A39B-7514F5C190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B39B12-F5C5-4C2D-8852-0833EA2923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98102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42EED20D-EEA1-4211-9635-173133665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640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68332642-793B-4B11-9A33-1E5C13E88807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1250950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78" tIns="48239" rIns="96478" bIns="4823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813866"/>
            <a:ext cx="5505450" cy="3938617"/>
          </a:xfrm>
          <a:prstGeom prst="rect">
            <a:avLst/>
          </a:prstGeom>
        </p:spPr>
        <p:txBody>
          <a:bodyPr vert="horz" lIns="96478" tIns="48239" rIns="96478" bIns="4823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8FA6AFD7-BFA0-479C-A4B6-E0D205069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195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6AFD7-BFA0-479C-A4B6-E0D205069C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05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The first annotator (A1) trained on 500 images and annotated 1500 test images. The second annotator (A2) trained on 100 images and then annotated 258 test images.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6AFD7-BFA0-479C-A4B6-E0D205069C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47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6AFD7-BFA0-479C-A4B6-E0D205069CB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65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 Text recommended by Office 2016 as Description</a:t>
            </a:r>
            <a:br>
              <a:rPr lang="en-US" dirty="0"/>
            </a:br>
            <a:r>
              <a:rPr lang="en-US" dirty="0"/>
              <a:t>Maybe commercially not yet far enough/practical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6AFD7-BFA0-479C-A4B6-E0D205069C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3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6AFD7-BFA0-479C-A4B6-E0D205069C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63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-ask audience if they are smarter than the machine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6AFD7-BFA0-479C-A4B6-E0D205069C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13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6AFD7-BFA0-479C-A4B6-E0D205069C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70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6AFD7-BFA0-479C-A4B6-E0D205069C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05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small to big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6AFD7-BFA0-479C-A4B6-E0D205069C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04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Rectified</a:t>
            </a:r>
            <a:r>
              <a:rPr lang="de-DE" dirty="0"/>
              <a:t> linear </a:t>
            </a:r>
            <a:r>
              <a:rPr lang="de-DE" dirty="0" err="1"/>
              <a:t>units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6AFD7-BFA0-479C-A4B6-E0D205069C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26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44 year old man with 30 year untreated hydrocephalus who hasn’t noticed difference in life</a:t>
            </a:r>
          </a:p>
          <a:p>
            <a:r>
              <a:rPr lang="en-US" dirty="0"/>
              <a:t>lost 85% of brain due to </a:t>
            </a:r>
            <a:r>
              <a:rPr lang="en-US" dirty="0" err="1"/>
              <a:t>waterbuildup</a:t>
            </a:r>
            <a:r>
              <a:rPr lang="en-US" dirty="0"/>
              <a:t>; IQ 80, wife, 2 children, works at a French governmental office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6AFD7-BFA0-479C-A4B6-E0D205069C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55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metric to show how well a network generalizes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6AFD7-BFA0-479C-A4B6-E0D205069C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25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83D91-76B3-4D4E-9CB4-16FE508A4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F4A1F1-5418-497C-9C97-0ED203E906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4DC2C-54C0-44B1-BAA6-F6A15FC2E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7F58C-BC8E-4545-9297-9C1F6F0C2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02B74-7801-40A3-B4C8-8DBD785A6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163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C9E1D-732D-4EBB-AD92-755E38AFC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4A90A6-AB8A-4E91-957A-B230D4E38A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C95EA-BCAD-4511-BD7B-43849E24A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3E94C-B563-44AD-AD16-58A067ADC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DB28C-B1B9-4C51-BBBC-9CF1550B1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762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0E884C-7591-4E36-A85C-55E21F2F3C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16224F-405A-4EBF-A6DA-D0EAE1CC39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3E8C9-5E56-4727-B60B-84352D665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246F6-C899-43D9-91E1-8F0E33123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CEC7F-31CB-45A0-9AB2-9EBB24732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8138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91438-35BC-4033-93E5-3C61C0ED0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09A8F-0410-4D08-9CB1-604DEC512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3D873-2502-4A32-BD4A-CFCFEDB3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Christian Stur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B9ABF-5633-432F-AAF5-0A879063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ImageNet Classification with Deep NN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40C43-FFEB-4F5D-AEF2-8A561F63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6E7E784B-C1E0-43D4-AA7E-5AE31AEFD517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5148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0378-1CCD-446A-8FE3-FCC83EE83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8ED1E-A44F-4084-BD7B-7605A4A76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40AC8-BAC9-4542-B7E9-DA32FE926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8498B-5071-4E23-9AF4-78619979E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AE40A-595C-4B08-B1B7-244E09863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1142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0DE85-8A43-4152-9F22-EA35EE018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6A563-6D7F-4254-9802-862B00168D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22A494-457F-4F8E-9CBE-99EC5FD7B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FF981-029F-4A8E-BE49-6AE7C0A9D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738AC-3BAF-4DF0-B53D-1AADBE980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97A3F-498A-4ECC-8D18-E2B2A98D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3358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5D1BA-082B-4767-8DE0-685291176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E17B1B-9B11-495D-9FEE-7CE4C057B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95BCB-97C6-4DAF-8F4D-B232582C4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8E621A-8CA4-40FC-A938-7407D32BFA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1E3638-5445-4AC0-8BF3-72DDFEBC34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AC78A5-37AC-4E15-B74E-E867D44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5599D3-B3F2-4AAB-A99C-66C615E16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CAA5D5-BA2E-4BD1-BE63-DF537AFEB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180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1FF8E-D1BE-43FF-85CD-5FCF53668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B0A223-61FA-4888-B8E3-E90FA6544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398A08-5035-404F-A736-5D9B8E372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B824B-AA23-4779-BAD9-7E144AED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1782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E86E4D-6279-4A27-BFAC-CE84D424E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266114-9A7D-497D-A2BD-229F7F52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934BD-C7B8-45F9-9580-69B7DEF0C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927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66CBE-CFF1-4DFA-8E5C-9513A0C36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A5E5-9103-4038-BF93-81D763A5E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FD9D6B-B4F1-43F1-A594-3AF6478E8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04639-421D-49D0-B95B-B382D502C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080C3-D290-498C-AD78-93A6133B9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AC495-02B8-4D3B-8A80-0F79DCEC6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4987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F0409-5E50-4FD7-9A08-1A40A4C86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20D0EE-846F-4B96-A02C-A3BEF9855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A10D0C-4E98-4F7F-958C-C921E35DC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22142-FA5E-4A3C-9A9C-78F964093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02AB10-27A5-48B6-9D31-EDA060A19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650D3-2237-4479-88D4-0D9C37249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3118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</a:blip>
          <a:srcRect/>
          <a:stretch>
            <a:fillRect l="-7000" r="-7000" b="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F8FA29-01A3-4029-A47E-26B82BB46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D561D-AFCC-43CC-9342-CE83F9647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D1C7E-CBF7-451C-BD96-95E27AD25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Christian Stur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75E19-A135-4CF6-99B6-22B871E9A6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2025C-EEC0-4B0A-AAA6-F57E73912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E784B-C1E0-43D4-AA7E-5AE31AEFD51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826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mathworks.com/" TargetMode="External"/><Relationship Id="rId2" Type="http://schemas.openxmlformats.org/officeDocument/2006/relationships/hyperlink" Target="http://image-net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building&#10;&#10;Description generated with high confidence">
            <a:extLst>
              <a:ext uri="{FF2B5EF4-FFF2-40B4-BE49-F238E27FC236}">
                <a16:creationId xmlns:a16="http://schemas.microsoft.com/office/drawing/2014/main" id="{ADA5A9B3-FD2E-4037-A076-20550F5068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7" r="6947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A678DC-35CF-40F4-805F-3D1786D09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  <a:noFill/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ImageNet</a:t>
            </a:r>
            <a:r>
              <a:rPr lang="de-DE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Classification</a:t>
            </a:r>
            <a:r>
              <a:rPr lang="de-DE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de-DE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with</a:t>
            </a:r>
            <a:r>
              <a:rPr lang="de-DE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Deep </a:t>
            </a:r>
            <a:r>
              <a:rPr lang="de-DE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Convolutional</a:t>
            </a:r>
            <a:r>
              <a:rPr lang="de-DE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de-DE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Neural</a:t>
            </a:r>
            <a:r>
              <a:rPr lang="de-DE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Networks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2DB3E8-E566-4341-8B00-4570D826A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 lnSpcReduction="10000"/>
          </a:bodyPr>
          <a:lstStyle/>
          <a:p>
            <a:r>
              <a:rPr lang="en-US" sz="2000" b="1" dirty="0">
                <a:ln w="1270"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by Alex </a:t>
            </a:r>
            <a:r>
              <a:rPr lang="en-US" sz="2000" b="1" dirty="0" err="1">
                <a:ln w="1270"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Krizhevsky</a:t>
            </a:r>
            <a:r>
              <a:rPr lang="en-US" sz="2000" b="1" dirty="0">
                <a:ln w="1270"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, Ilya </a:t>
            </a:r>
            <a:r>
              <a:rPr lang="en-US" sz="2000" b="1" dirty="0" err="1">
                <a:ln w="1270"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Sutskever</a:t>
            </a:r>
            <a:r>
              <a:rPr lang="en-US" sz="2000" b="1" dirty="0">
                <a:ln w="1270"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, Geoffrey E. Hinton</a:t>
            </a:r>
          </a:p>
          <a:p>
            <a:r>
              <a:rPr lang="en-US" sz="2000" b="1" dirty="0">
                <a:ln w="1270"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presented by</a:t>
            </a:r>
          </a:p>
          <a:p>
            <a:r>
              <a:rPr lang="en-US" sz="2000" b="1" dirty="0">
                <a:ln w="1270"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Christian Stur</a:t>
            </a:r>
          </a:p>
        </p:txBody>
      </p:sp>
    </p:spTree>
    <p:extLst>
      <p:ext uri="{BB962C8B-B14F-4D97-AF65-F5344CB8AC3E}">
        <p14:creationId xmlns:p14="http://schemas.microsoft.com/office/powerpoint/2010/main" val="817703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1B78E-03CD-400A-9799-723712699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Overfitting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B0415-BECE-4036-B7CB-69CD666AF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Models with high accuracy and big data numbers overfit easily</a:t>
            </a:r>
          </a:p>
          <a:p>
            <a:r>
              <a:rPr lang="en-US" dirty="0"/>
              <a:t>Generalization </a:t>
            </a:r>
            <a:r>
              <a:rPr lang="en-US" dirty="0">
                <a:sym typeface="Wingdings" panose="05000000000000000000" pitchFamily="2" charset="2"/>
              </a:rPr>
              <a:t> High Accuracy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/>
              <a:t>Counter-steps:</a:t>
            </a:r>
          </a:p>
          <a:p>
            <a:pPr lvl="1"/>
            <a:r>
              <a:rPr lang="en-US" dirty="0"/>
              <a:t>Data </a:t>
            </a:r>
            <a:r>
              <a:rPr lang="en-US" dirty="0" err="1"/>
              <a:t>augumentation</a:t>
            </a:r>
            <a:endParaRPr lang="en-US" dirty="0"/>
          </a:p>
          <a:p>
            <a:pPr lvl="1"/>
            <a:r>
              <a:rPr lang="en-US" dirty="0"/>
              <a:t>Convolutional network</a:t>
            </a:r>
          </a:p>
          <a:p>
            <a:pPr lvl="1"/>
            <a:r>
              <a:rPr lang="en-US" dirty="0"/>
              <a:t>Split network to reduce dependencies</a:t>
            </a:r>
          </a:p>
          <a:p>
            <a:pPr lvl="1"/>
            <a:r>
              <a:rPr lang="en-US" dirty="0"/>
              <a:t>Dropout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91463-3D98-4F95-A865-85DCD558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20741-0051-4118-8DB8-C8A556DA6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9E99F-33B5-41D2-9288-C3208450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4095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BC518-CF3C-46CE-B7F6-8276FF6BF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Transformations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8F2C2-7583-41F7-9966-FBAC6D5AF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dirty="0" err="1">
                <a:sym typeface="Wingdings" panose="05000000000000000000" pitchFamily="2" charset="2"/>
              </a:rPr>
              <a:t>Decrease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resolution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256x256 </a:t>
            </a:r>
            <a:r>
              <a:rPr lang="de-DE" dirty="0" err="1">
                <a:sym typeface="Wingdings" panose="05000000000000000000" pitchFamily="2" charset="2"/>
              </a:rPr>
              <a:t>pixel</a:t>
            </a:r>
            <a:endParaRPr lang="de-DE" dirty="0"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/>
            </a:pPr>
            <a:endParaRPr lang="de-DE" dirty="0"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de-DE" dirty="0">
                <a:sym typeface="Wingdings" panose="05000000000000000000" pitchFamily="2" charset="2"/>
              </a:rPr>
              <a:t>Create Subpictures 224x224 </a:t>
            </a:r>
            <a:r>
              <a:rPr lang="de-DE" dirty="0" err="1">
                <a:sym typeface="Wingdings" panose="05000000000000000000" pitchFamily="2" charset="2"/>
              </a:rPr>
              <a:t>pixel</a:t>
            </a:r>
            <a:endParaRPr lang="de-DE" dirty="0"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/>
            </a:pPr>
            <a:endParaRPr lang="de-DE" dirty="0"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de-DE" dirty="0" err="1">
                <a:sym typeface="Wingdings" panose="05000000000000000000" pitchFamily="2" charset="2"/>
              </a:rPr>
              <a:t>Reflect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Horizontally</a:t>
            </a:r>
            <a:endParaRPr lang="de-DE" dirty="0"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/>
            </a:pPr>
            <a:endParaRPr lang="de-DE" dirty="0"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de-DE" dirty="0" err="1">
                <a:sym typeface="Wingdings" panose="05000000000000000000" pitchFamily="2" charset="2"/>
              </a:rPr>
              <a:t>Subtracting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mean</a:t>
            </a:r>
            <a:r>
              <a:rPr lang="de-DE" dirty="0">
                <a:sym typeface="Wingdings" panose="05000000000000000000" pitchFamily="2" charset="2"/>
              </a:rPr>
              <a:t> RGB </a:t>
            </a:r>
            <a:r>
              <a:rPr lang="de-DE" dirty="0" err="1">
                <a:sym typeface="Wingdings" panose="05000000000000000000" pitchFamily="2" charset="2"/>
              </a:rPr>
              <a:t>value</a:t>
            </a:r>
            <a:endParaRPr lang="de-DE" dirty="0"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/>
              <a:t>Increasing</a:t>
            </a:r>
            <a:r>
              <a:rPr lang="de-DE" dirty="0"/>
              <a:t> Data </a:t>
            </a:r>
            <a:r>
              <a:rPr lang="de-DE" dirty="0" err="1"/>
              <a:t>amount</a:t>
            </a:r>
            <a:r>
              <a:rPr lang="de-DE" dirty="0"/>
              <a:t>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/>
            </a:pPr>
            <a:endParaRPr lang="de-DE" dirty="0"/>
          </a:p>
        </p:txBody>
      </p:sp>
      <p:pic>
        <p:nvPicPr>
          <p:cNvPr id="5" name="Picture 4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1EF1CCD4-D588-4D9E-AA6F-0B8A2BF60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95" y="1008242"/>
            <a:ext cx="1197885" cy="1197885"/>
          </a:xfrm>
          <a:prstGeom prst="rect">
            <a:avLst/>
          </a:prstGeom>
        </p:spPr>
      </p:pic>
      <p:pic>
        <p:nvPicPr>
          <p:cNvPr id="6" name="Picture 5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D39D9F70-027A-45E1-9991-0FBF7C67C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233" y="592290"/>
            <a:ext cx="1684570" cy="1684570"/>
          </a:xfrm>
          <a:prstGeom prst="rect">
            <a:avLst/>
          </a:prstGeom>
        </p:spPr>
      </p:pic>
      <p:pic>
        <p:nvPicPr>
          <p:cNvPr id="8" name="Picture 7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1F0FB06D-D1C0-426D-A150-DFAB6809F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5" b="19525"/>
          <a:stretch/>
        </p:blipFill>
        <p:spPr>
          <a:xfrm>
            <a:off x="8061282" y="2440016"/>
            <a:ext cx="897990" cy="963996"/>
          </a:xfrm>
          <a:prstGeom prst="rect">
            <a:avLst/>
          </a:prstGeom>
        </p:spPr>
      </p:pic>
      <p:pic>
        <p:nvPicPr>
          <p:cNvPr id="9" name="Picture 8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C51CCC4F-45B8-44C5-A6B6-C30235583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5" b="19525"/>
          <a:stretch/>
        </p:blipFill>
        <p:spPr>
          <a:xfrm>
            <a:off x="9089593" y="2445340"/>
            <a:ext cx="897990" cy="963996"/>
          </a:xfrm>
          <a:prstGeom prst="rect">
            <a:avLst/>
          </a:prstGeom>
        </p:spPr>
      </p:pic>
      <p:pic>
        <p:nvPicPr>
          <p:cNvPr id="10" name="Picture 9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02D26A02-9043-4FD6-89E2-89D944FC5D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5" r="25035"/>
          <a:stretch/>
        </p:blipFill>
        <p:spPr>
          <a:xfrm>
            <a:off x="10117904" y="2440016"/>
            <a:ext cx="897991" cy="963996"/>
          </a:xfrm>
          <a:prstGeom prst="rect">
            <a:avLst/>
          </a:prstGeom>
        </p:spPr>
      </p:pic>
      <p:pic>
        <p:nvPicPr>
          <p:cNvPr id="11" name="Picture 10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A2A461A9-5117-441A-BEE3-8C458D690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5" t="19525"/>
          <a:stretch/>
        </p:blipFill>
        <p:spPr>
          <a:xfrm>
            <a:off x="11148818" y="2440016"/>
            <a:ext cx="897991" cy="963996"/>
          </a:xfrm>
          <a:prstGeom prst="rect">
            <a:avLst/>
          </a:prstGeom>
        </p:spPr>
      </p:pic>
      <p:pic>
        <p:nvPicPr>
          <p:cNvPr id="12" name="Picture 11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05D6535A-9044-4349-89AC-4412BF10E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5" b="19525"/>
          <a:stretch/>
        </p:blipFill>
        <p:spPr>
          <a:xfrm>
            <a:off x="8061282" y="3499632"/>
            <a:ext cx="897990" cy="963996"/>
          </a:xfrm>
          <a:prstGeom prst="rect">
            <a:avLst/>
          </a:prstGeom>
        </p:spPr>
      </p:pic>
      <p:pic>
        <p:nvPicPr>
          <p:cNvPr id="13" name="Picture 12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F19C50CB-ABAE-4024-9CC7-701932ADF1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5" b="19525"/>
          <a:stretch/>
        </p:blipFill>
        <p:spPr>
          <a:xfrm flipH="1">
            <a:off x="9128924" y="3499632"/>
            <a:ext cx="897990" cy="963996"/>
          </a:xfrm>
          <a:prstGeom prst="rect">
            <a:avLst/>
          </a:prstGeom>
        </p:spPr>
      </p:pic>
      <p:pic>
        <p:nvPicPr>
          <p:cNvPr id="14" name="Picture 13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73912E25-783B-47DF-A4EC-278BCAA489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35" b="19525"/>
          <a:stretch/>
        </p:blipFill>
        <p:spPr>
          <a:xfrm>
            <a:off x="9128924" y="4621009"/>
            <a:ext cx="897990" cy="963996"/>
          </a:xfrm>
          <a:prstGeom prst="rect">
            <a:avLst/>
          </a:prstGeom>
          <a:pattFill prst="smConfetti">
            <a:fgClr>
              <a:schemeClr val="accent2">
                <a:lumMod val="40000"/>
                <a:lumOff val="60000"/>
              </a:schemeClr>
            </a:fgClr>
            <a:bgClr>
              <a:schemeClr val="accent1">
                <a:lumMod val="20000"/>
                <a:lumOff val="80000"/>
              </a:schemeClr>
            </a:bgClr>
          </a:pattFill>
        </p:spPr>
      </p:pic>
      <p:pic>
        <p:nvPicPr>
          <p:cNvPr id="15" name="Picture 14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B401817A-2C45-4947-9143-51C32D191F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5" b="19525"/>
          <a:stretch/>
        </p:blipFill>
        <p:spPr>
          <a:xfrm>
            <a:off x="8061282" y="4621009"/>
            <a:ext cx="897990" cy="9639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E8A1F-79B8-4DD5-B4A2-14E826318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E4DC80-0B08-4FEB-97E3-5C959F444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8D5C8D5-3692-4FDD-87C1-EBAC1AF45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11</a:t>
            </a:fld>
            <a:endParaRPr lang="de-D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33E5EF-758B-4BE7-906D-2C3BA47E8B8E}"/>
              </a:ext>
            </a:extLst>
          </p:cNvPr>
          <p:cNvSpPr/>
          <p:nvPr/>
        </p:nvSpPr>
        <p:spPr>
          <a:xfrm>
            <a:off x="8501997" y="5711707"/>
            <a:ext cx="24656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Source: www.free3d.com</a:t>
            </a:r>
          </a:p>
        </p:txBody>
      </p:sp>
    </p:spTree>
    <p:extLst>
      <p:ext uri="{BB962C8B-B14F-4D97-AF65-F5344CB8AC3E}">
        <p14:creationId xmlns:p14="http://schemas.microsoft.com/office/powerpoint/2010/main" val="280143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EA606-038F-413B-A307-883DDECA4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Architecture – </a:t>
            </a:r>
            <a:r>
              <a:rPr lang="de-DE" dirty="0" err="1"/>
              <a:t>Local</a:t>
            </a:r>
            <a:r>
              <a:rPr lang="de-DE" dirty="0"/>
              <a:t> Response </a:t>
            </a:r>
            <a:r>
              <a:rPr lang="de-DE" dirty="0" err="1"/>
              <a:t>Normalization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BECFC-69F1-4EF1-9A98-E3FA6C372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" y="1825625"/>
            <a:ext cx="11147323" cy="4351338"/>
          </a:xfrm>
        </p:spPr>
        <p:txBody>
          <a:bodyPr/>
          <a:lstStyle/>
          <a:p>
            <a:r>
              <a:rPr lang="de-DE" dirty="0" err="1"/>
              <a:t>inspired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real </a:t>
            </a:r>
            <a:r>
              <a:rPr lang="de-DE" dirty="0" err="1"/>
              <a:t>neurons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 err="1"/>
              <a:t>normalizes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:</a:t>
            </a:r>
          </a:p>
          <a:p>
            <a:pPr marL="457200" lvl="1" indent="0">
              <a:buNone/>
            </a:pPr>
            <a:r>
              <a:rPr lang="de-DE" sz="2000" dirty="0">
                <a:sym typeface="Wingdings" panose="05000000000000000000" pitchFamily="2" charset="2"/>
              </a:rPr>
              <a:t> high </a:t>
            </a:r>
            <a:r>
              <a:rPr lang="de-DE" sz="2000" dirty="0" err="1">
                <a:sym typeface="Wingdings" panose="05000000000000000000" pitchFamily="2" charset="2"/>
              </a:rPr>
              <a:t>activity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neurons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sensitivity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</a:p>
          <a:p>
            <a:pPr marL="457200" lvl="1" indent="0">
              <a:buNone/>
            </a:pPr>
            <a:r>
              <a:rPr lang="de-DE" sz="2000" dirty="0">
                <a:sym typeface="Wingdings" panose="05000000000000000000" pitchFamily="2" charset="2"/>
              </a:rPr>
              <a:t> </a:t>
            </a:r>
            <a:r>
              <a:rPr lang="de-DE" sz="2000" dirty="0" err="1">
                <a:sym typeface="Wingdings" panose="05000000000000000000" pitchFamily="2" charset="2"/>
              </a:rPr>
              <a:t>low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activity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neurons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sensitvity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endParaRPr lang="de-DE" sz="2000" dirty="0"/>
          </a:p>
          <a:p>
            <a:pPr marL="457200" lvl="1" indent="0">
              <a:buNone/>
            </a:pPr>
            <a:r>
              <a:rPr lang="de-DE" sz="2000" dirty="0">
                <a:sym typeface="Wingdings" panose="05000000000000000000" pitchFamily="2" charset="2"/>
              </a:rPr>
              <a:t></a:t>
            </a:r>
            <a:r>
              <a:rPr lang="de-DE" sz="2000" dirty="0"/>
              <a:t> </a:t>
            </a:r>
            <a:r>
              <a:rPr lang="de-DE" sz="2000" dirty="0" err="1"/>
              <a:t>functionally</a:t>
            </a:r>
            <a:r>
              <a:rPr lang="de-DE" sz="2000" dirty="0"/>
              <a:t> </a:t>
            </a:r>
            <a:r>
              <a:rPr lang="de-DE" sz="2000" dirty="0" err="1"/>
              <a:t>equal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a lateral </a:t>
            </a:r>
            <a:r>
              <a:rPr lang="de-DE" sz="2000" dirty="0" err="1"/>
              <a:t>inhibition</a:t>
            </a:r>
            <a:endParaRPr lang="de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BC82B-D85D-4D72-8989-BE344C0B4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76FB2F-D163-4E8E-A565-5359AC348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874B3-18AE-4F61-A717-734722C21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12</a:t>
            </a:fld>
            <a:endParaRPr lang="de-DE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EF182DE8-9B1A-4489-885C-B82B2AC034B1}"/>
              </a:ext>
            </a:extLst>
          </p:cNvPr>
          <p:cNvSpPr/>
          <p:nvPr/>
        </p:nvSpPr>
        <p:spPr>
          <a:xfrm>
            <a:off x="4699291" y="3679288"/>
            <a:ext cx="405114" cy="3651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4ADD73CE-B439-4C84-9697-8F653368D203}"/>
              </a:ext>
            </a:extLst>
          </p:cNvPr>
          <p:cNvSpPr/>
          <p:nvPr/>
        </p:nvSpPr>
        <p:spPr>
          <a:xfrm>
            <a:off x="4685740" y="4151568"/>
            <a:ext cx="428264" cy="3935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155C71-80B5-4729-9F74-4B19ABFCA4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2143" r="20416" b="16666"/>
          <a:stretch/>
        </p:blipFill>
        <p:spPr>
          <a:xfrm>
            <a:off x="6236109" y="1208021"/>
            <a:ext cx="4748982" cy="44419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37C8183-5905-4345-83CE-A33676C3DAD9}"/>
              </a:ext>
            </a:extLst>
          </p:cNvPr>
          <p:cNvSpPr/>
          <p:nvPr/>
        </p:nvSpPr>
        <p:spPr>
          <a:xfrm>
            <a:off x="6096000" y="5784916"/>
            <a:ext cx="26770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Source: www.wikipedia.org</a:t>
            </a:r>
          </a:p>
        </p:txBody>
      </p:sp>
    </p:spTree>
    <p:extLst>
      <p:ext uri="{BB962C8B-B14F-4D97-AF65-F5344CB8AC3E}">
        <p14:creationId xmlns:p14="http://schemas.microsoft.com/office/powerpoint/2010/main" val="101954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1528F-D66B-41DE-83F1-936A523E5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/>
              <a:t>The Architecture – </a:t>
            </a:r>
            <a:r>
              <a:rPr lang="de-DE" dirty="0" err="1"/>
              <a:t>ReLu</a:t>
            </a:r>
            <a:r>
              <a:rPr lang="de-DE" dirty="0"/>
              <a:t> and Pooling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6B230-5DD5-422F-92CE-4C2C4949AE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48" t="43350" r="49355" b="27376"/>
          <a:stretch/>
        </p:blipFill>
        <p:spPr>
          <a:xfrm>
            <a:off x="544504" y="3550540"/>
            <a:ext cx="5697211" cy="2285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8E4FD3-9E1E-45F2-9787-3C1782F297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13" t="43350" r="50645" b="25742"/>
          <a:stretch/>
        </p:blipFill>
        <p:spPr>
          <a:xfrm>
            <a:off x="544504" y="3479351"/>
            <a:ext cx="5463505" cy="24282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2D58BB-5905-4178-8E2C-F3E9FB4198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58" t="40959" r="42314" b="26795"/>
          <a:stretch/>
        </p:blipFill>
        <p:spPr>
          <a:xfrm>
            <a:off x="637231" y="3358478"/>
            <a:ext cx="6662601" cy="2527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D1DAA2-FF3A-4BCC-A3F0-E08C248EDE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19" t="43016" r="38790" b="26484"/>
          <a:stretch/>
        </p:blipFill>
        <p:spPr>
          <a:xfrm>
            <a:off x="770587" y="3488078"/>
            <a:ext cx="7068380" cy="2397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FC8002-4D46-42C7-86D2-47CF9E5CF0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419" t="41567" r="38790" b="23886"/>
          <a:stretch/>
        </p:blipFill>
        <p:spPr>
          <a:xfrm>
            <a:off x="770587" y="3358478"/>
            <a:ext cx="7068380" cy="271618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179EB07-0B21-40AA-AC93-3AE5894A1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l="10816" t="39694" r="38932" b="21631"/>
          <a:stretch/>
        </p:blipFill>
        <p:spPr>
          <a:xfrm>
            <a:off x="552563" y="3202682"/>
            <a:ext cx="7286404" cy="30433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FE36F9-0E3E-4382-9300-94DD3E482E74}"/>
              </a:ext>
            </a:extLst>
          </p:cNvPr>
          <p:cNvSpPr txBox="1"/>
          <p:nvPr/>
        </p:nvSpPr>
        <p:spPr>
          <a:xfrm>
            <a:off x="750277" y="1437453"/>
            <a:ext cx="110353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ReLu</a:t>
            </a:r>
            <a:r>
              <a:rPr lang="en-US" sz="2800" dirty="0"/>
              <a:t> as activation function </a:t>
            </a:r>
            <a:r>
              <a:rPr lang="en-US" sz="2800" dirty="0">
                <a:sym typeface="Wingdings" panose="05000000000000000000" pitchFamily="2" charset="2"/>
              </a:rPr>
              <a:t> significantly reduces learning-time</a:t>
            </a:r>
            <a:r>
              <a:rPr lang="en-US" sz="28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Pooling to generalize better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67708-A533-4EC7-BB19-0551864613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0546" y="3202682"/>
            <a:ext cx="3752019" cy="302756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72889B-2F39-47FC-AC6A-DBCDCFAF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92FDC2-CC59-4DD8-906D-5D4D8AEAF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FF7AC2A-C267-48E5-84B4-3B6E467A8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13</a:t>
            </a:fld>
            <a:endParaRPr lang="de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02F528-5698-49A4-859C-BA537DE330D5}"/>
              </a:ext>
            </a:extLst>
          </p:cNvPr>
          <p:cNvSpPr/>
          <p:nvPr/>
        </p:nvSpPr>
        <p:spPr>
          <a:xfrm>
            <a:off x="8510350" y="2763016"/>
            <a:ext cx="29336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Source: www.mathworks.com/</a:t>
            </a:r>
          </a:p>
        </p:txBody>
      </p:sp>
    </p:spTree>
    <p:extLst>
      <p:ext uri="{BB962C8B-B14F-4D97-AF65-F5344CB8AC3E}">
        <p14:creationId xmlns:p14="http://schemas.microsoft.com/office/powerpoint/2010/main" val="351517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DD134-30F7-40FA-BD1C-E8DA57DC1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Architecture – Dropout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BF067-FCC7-47B5-A52F-5386E9BC9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50%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neurons</a:t>
            </a:r>
            <a:r>
              <a:rPr lang="de-DE" dirty="0"/>
              <a:t> per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„</a:t>
            </a:r>
            <a:r>
              <a:rPr lang="de-DE" dirty="0" err="1"/>
              <a:t>dead-ends</a:t>
            </a:r>
            <a:r>
              <a:rPr lang="de-DE" dirty="0"/>
              <a:t>“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   </a:t>
            </a:r>
            <a:r>
              <a:rPr lang="de-DE" dirty="0" err="1">
                <a:sym typeface="Wingdings" panose="05000000000000000000" pitchFamily="2" charset="2"/>
              </a:rPr>
              <a:t>Dependency</a:t>
            </a:r>
            <a:r>
              <a:rPr lang="de-DE" dirty="0">
                <a:sym typeface="Wingdings" panose="05000000000000000000" pitchFamily="2" charset="2"/>
              </a:rPr>
              <a:t>/</a:t>
            </a:r>
            <a:r>
              <a:rPr lang="de-DE" dirty="0" err="1">
                <a:sym typeface="Wingdings" panose="05000000000000000000" pitchFamily="2" charset="2"/>
              </a:rPr>
              <a:t>coadaption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neurons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is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	</a:t>
            </a:r>
            <a:r>
              <a:rPr lang="de-DE" dirty="0" err="1">
                <a:sym typeface="Wingdings" panose="05000000000000000000" pitchFamily="2" charset="2"/>
              </a:rPr>
              <a:t>made</a:t>
            </a:r>
            <a:r>
              <a:rPr lang="de-DE" dirty="0">
                <a:sym typeface="Wingdings" panose="05000000000000000000" pitchFamily="2" charset="2"/>
              </a:rPr>
              <a:t> impossible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   </a:t>
            </a:r>
            <a:r>
              <a:rPr lang="de-DE" dirty="0" err="1">
                <a:sym typeface="Wingdings" panose="05000000000000000000" pitchFamily="2" charset="2"/>
              </a:rPr>
              <a:t>better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generalization</a:t>
            </a: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r>
              <a:rPr lang="de-DE" dirty="0" err="1">
                <a:sym typeface="Wingdings" panose="05000000000000000000" pitchFamily="2" charset="2"/>
              </a:rPr>
              <a:t>effect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creating</a:t>
            </a:r>
            <a:r>
              <a:rPr lang="de-DE" dirty="0">
                <a:sym typeface="Wingdings" panose="05000000000000000000" pitchFamily="2" charset="2"/>
              </a:rPr>
              <a:t> a </a:t>
            </a:r>
            <a:r>
              <a:rPr lang="de-DE" dirty="0" err="1">
                <a:sym typeface="Wingdings" panose="05000000000000000000" pitchFamily="2" charset="2"/>
              </a:rPr>
              <a:t>mean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millions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different </a:t>
            </a:r>
            <a:r>
              <a:rPr lang="de-DE" dirty="0" err="1">
                <a:sym typeface="Wingdings" panose="05000000000000000000" pitchFamily="2" charset="2"/>
              </a:rPr>
              <a:t>networks</a:t>
            </a:r>
            <a:endParaRPr lang="de-DE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de-DE" sz="2800" dirty="0">
                <a:sym typeface="Wingdings" panose="05000000000000000000" pitchFamily="2" charset="2"/>
              </a:rPr>
              <a:t> </a:t>
            </a:r>
            <a:r>
              <a:rPr lang="de-DE" sz="2800" dirty="0"/>
              <a:t>alternative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mixing</a:t>
            </a:r>
            <a:r>
              <a:rPr lang="de-DE" sz="2800" dirty="0"/>
              <a:t> </a:t>
            </a:r>
            <a:r>
              <a:rPr lang="de-DE" sz="2800" dirty="0" err="1"/>
              <a:t>many</a:t>
            </a:r>
            <a:r>
              <a:rPr lang="de-DE" sz="2800" dirty="0"/>
              <a:t> </a:t>
            </a:r>
            <a:r>
              <a:rPr lang="de-DE" sz="2800" dirty="0" err="1"/>
              <a:t>models</a:t>
            </a:r>
            <a:r>
              <a:rPr lang="de-DE" sz="2800" dirty="0"/>
              <a:t> </a:t>
            </a:r>
            <a:r>
              <a:rPr lang="de-DE" sz="2800" dirty="0" err="1"/>
              <a:t>output</a:t>
            </a:r>
            <a:endParaRPr lang="de-DE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59181-FF98-4B61-91C5-895C322935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12" t="33132" r="3283" b="36607"/>
          <a:stretch/>
        </p:blipFill>
        <p:spPr>
          <a:xfrm>
            <a:off x="8694821" y="2345700"/>
            <a:ext cx="3080085" cy="383126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02FA4-A7FF-4007-BA6F-262AD4A65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B4DF44-3696-4402-B376-CB316E61A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8DC70C-A9C6-43CE-9FD8-FB50822EE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14</a:t>
            </a:fld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050046-CA6A-4C90-ABA0-35CB6F3B09AC}"/>
              </a:ext>
            </a:extLst>
          </p:cNvPr>
          <p:cNvSpPr/>
          <p:nvPr/>
        </p:nvSpPr>
        <p:spPr>
          <a:xfrm>
            <a:off x="5335280" y="5712659"/>
            <a:ext cx="29336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Source: www.mathworks.com/</a:t>
            </a:r>
          </a:p>
        </p:txBody>
      </p:sp>
    </p:spTree>
    <p:extLst>
      <p:ext uri="{BB962C8B-B14F-4D97-AF65-F5344CB8AC3E}">
        <p14:creationId xmlns:p14="http://schemas.microsoft.com/office/powerpoint/2010/main" val="354543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DD134-30F7-40FA-BD1C-E8DA57DC1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Architecture – Dropout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BF067-FCC7-47B5-A52F-5386E9BC9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Dropout </a:t>
            </a:r>
            <a:r>
              <a:rPr lang="de-DE" dirty="0" err="1"/>
              <a:t>creates</a:t>
            </a:r>
            <a:r>
              <a:rPr lang="de-DE" dirty="0"/>
              <a:t> a </a:t>
            </a:r>
            <a:r>
              <a:rPr lang="de-DE" dirty="0" err="1"/>
              <a:t>network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:</a:t>
            </a:r>
          </a:p>
          <a:p>
            <a:pPr lvl="1"/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resistant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removal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neurons</a:t>
            </a:r>
            <a:endParaRPr lang="de-DE" dirty="0"/>
          </a:p>
          <a:p>
            <a:pPr lvl="1"/>
            <a:r>
              <a:rPr lang="de-DE" dirty="0" err="1"/>
              <a:t>becomes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efficient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dependencies</a:t>
            </a:r>
            <a:endParaRPr lang="de-DE" dirty="0"/>
          </a:p>
          <a:p>
            <a:pPr lvl="1"/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59181-FF98-4B61-91C5-895C32293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12" t="33132" r="3283" b="36607"/>
          <a:stretch/>
        </p:blipFill>
        <p:spPr>
          <a:xfrm>
            <a:off x="8694821" y="2345700"/>
            <a:ext cx="3080085" cy="3831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DC2DF8-FAA9-49BA-8B98-D26D1EE4A0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7"/>
          <a:stretch/>
        </p:blipFill>
        <p:spPr>
          <a:xfrm>
            <a:off x="934156" y="2345700"/>
            <a:ext cx="7239000" cy="382598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FDA71-6D19-402B-AFEC-FDF04AEF0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7410990-A968-43BB-93C4-7A5E18F91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9A025A0-EEB3-42F9-8B95-722073B35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15</a:t>
            </a:fld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82B303-035D-4944-88DE-873F0BA401AA}"/>
              </a:ext>
            </a:extLst>
          </p:cNvPr>
          <p:cNvSpPr/>
          <p:nvPr/>
        </p:nvSpPr>
        <p:spPr>
          <a:xfrm>
            <a:off x="6348592" y="1917453"/>
            <a:ext cx="26820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Source: www.aerzteblatt.de</a:t>
            </a:r>
          </a:p>
        </p:txBody>
      </p:sp>
    </p:spTree>
    <p:extLst>
      <p:ext uri="{BB962C8B-B14F-4D97-AF65-F5344CB8AC3E}">
        <p14:creationId xmlns:p14="http://schemas.microsoft.com/office/powerpoint/2010/main" val="342681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1D5B6-7E14-4DAC-85E5-60824D6CC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Architecture – Split 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5C902B-4A37-4DA0-A872-D565FCC5E8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33" t="37316" r="13619" b="11868"/>
          <a:stretch/>
        </p:blipFill>
        <p:spPr>
          <a:xfrm>
            <a:off x="456988" y="2387144"/>
            <a:ext cx="5182030" cy="3422433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0B27C483-45B1-4F0E-874A-C7B6CB1529F8}"/>
              </a:ext>
            </a:extLst>
          </p:cNvPr>
          <p:cNvSpPr/>
          <p:nvPr/>
        </p:nvSpPr>
        <p:spPr>
          <a:xfrm>
            <a:off x="1600058" y="2112259"/>
            <a:ext cx="1208525" cy="852818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7E008E0E-8286-4D21-92F0-7480ADA79C52}"/>
              </a:ext>
            </a:extLst>
          </p:cNvPr>
          <p:cNvSpPr/>
          <p:nvPr/>
        </p:nvSpPr>
        <p:spPr>
          <a:xfrm>
            <a:off x="3443368" y="3051972"/>
            <a:ext cx="1108410" cy="150622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AD21B1-C053-4F5A-8C21-6F0BDBC2E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0" t="37435" r="27662" b="30051"/>
          <a:stretch/>
        </p:blipFill>
        <p:spPr>
          <a:xfrm>
            <a:off x="6096000" y="2747145"/>
            <a:ext cx="5722374" cy="2196659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F3EBFCC8-91D6-446E-BAF6-CCDB486CA0EC}"/>
              </a:ext>
            </a:extLst>
          </p:cNvPr>
          <p:cNvSpPr/>
          <p:nvPr/>
        </p:nvSpPr>
        <p:spPr>
          <a:xfrm>
            <a:off x="5757005" y="2747144"/>
            <a:ext cx="338995" cy="1057939"/>
          </a:xfrm>
          <a:prstGeom prst="leftBrace">
            <a:avLst>
              <a:gd name="adj1" fmla="val 8333"/>
              <a:gd name="adj2" fmla="val 48141"/>
            </a:avLst>
          </a:prstGeom>
          <a:noFill/>
          <a:ln w="76200">
            <a:gradFill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723273AD-FC47-4572-9DEA-CAB7A0C9A64E}"/>
              </a:ext>
            </a:extLst>
          </p:cNvPr>
          <p:cNvSpPr/>
          <p:nvPr/>
        </p:nvSpPr>
        <p:spPr>
          <a:xfrm>
            <a:off x="5757004" y="3885865"/>
            <a:ext cx="338995" cy="1057939"/>
          </a:xfrm>
          <a:prstGeom prst="leftBrace">
            <a:avLst>
              <a:gd name="adj1" fmla="val 8333"/>
              <a:gd name="adj2" fmla="val 48141"/>
            </a:avLst>
          </a:prstGeom>
          <a:noFill/>
          <a:ln w="76200">
            <a:gradFill>
              <a:gsLst>
                <a:gs pos="0">
                  <a:srgbClr val="FFFF00"/>
                </a:gs>
                <a:gs pos="29000">
                  <a:srgbClr val="FF0000"/>
                </a:gs>
                <a:gs pos="55000">
                  <a:srgbClr val="92D050"/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AF559B-47DA-4ED7-9C24-10FB88693819}"/>
              </a:ext>
            </a:extLst>
          </p:cNvPr>
          <p:cNvSpPr txBox="1"/>
          <p:nvPr/>
        </p:nvSpPr>
        <p:spPr>
          <a:xfrm>
            <a:off x="5229303" y="1639864"/>
            <a:ext cx="6762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ym typeface="Wingdings" panose="05000000000000000000" pitchFamily="2" charset="2"/>
              </a:rPr>
              <a:t> Leads to functional split of the network </a:t>
            </a:r>
            <a:endParaRPr lang="en-US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92A7E4-A4DD-443A-ABFA-E569C378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3B1D675-6585-4176-8D1D-4EB7733A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ImageNet Classification with Deep NN</a:t>
            </a:r>
            <a:endParaRPr 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6B0094B-08E7-436D-A20B-DA152C10E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16</a:t>
            </a:fld>
            <a:endParaRPr lang="de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6BE493-D302-4D13-BA2E-0A4199E1D906}"/>
              </a:ext>
            </a:extLst>
          </p:cNvPr>
          <p:cNvSpPr/>
          <p:nvPr/>
        </p:nvSpPr>
        <p:spPr>
          <a:xfrm>
            <a:off x="5926501" y="5440245"/>
            <a:ext cx="36054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i="1" dirty="0"/>
              <a:t>Source: Olga </a:t>
            </a:r>
            <a:r>
              <a:rPr lang="de-DE" sz="1600" i="1" dirty="0" err="1"/>
              <a:t>Russakovsky</a:t>
            </a:r>
            <a:r>
              <a:rPr lang="de-DE" sz="1600" i="1" dirty="0"/>
              <a:t> et al 2015</a:t>
            </a:r>
          </a:p>
        </p:txBody>
      </p:sp>
    </p:spTree>
    <p:extLst>
      <p:ext uri="{BB962C8B-B14F-4D97-AF65-F5344CB8AC3E}">
        <p14:creationId xmlns:p14="http://schemas.microsoft.com/office/powerpoint/2010/main" val="302287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1D5B6-7E14-4DAC-85E5-60824D6CC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Architecture – Multiple GPUs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8BEDE-AAD6-4AB1-A286-3F1A90EFC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2 GTX 580 GPUs </a:t>
            </a:r>
            <a:r>
              <a:rPr lang="de-DE" dirty="0" err="1"/>
              <a:t>used</a:t>
            </a:r>
            <a:endParaRPr lang="de-DE" dirty="0"/>
          </a:p>
          <a:p>
            <a:pPr marL="457200" lvl="1" indent="0">
              <a:buNone/>
            </a:pP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initially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used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expand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memory</a:t>
            </a:r>
            <a:endParaRPr lang="de-DE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 err="1">
                <a:sym typeface="Wingdings" panose="05000000000000000000" pitchFamily="2" charset="2"/>
              </a:rPr>
              <a:t>had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other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beneficial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effects</a:t>
            </a:r>
            <a:endParaRPr lang="de-DE" dirty="0"/>
          </a:p>
          <a:p>
            <a:r>
              <a:rPr lang="en-US" dirty="0"/>
              <a:t>modern GPUs ideal for parallel processing</a:t>
            </a:r>
          </a:p>
          <a:p>
            <a:r>
              <a:rPr lang="en-US" dirty="0"/>
              <a:t>GPUs can write and read from each other without going over host machine memory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24F40-8B16-4206-9BB1-87CF9841B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4D954-6702-45B2-9099-2F0D408A3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AE87-4A5D-48F8-990A-DD92EC818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8074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401DE2-1C59-4CB6-97EF-8756CBC65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5411" y="1010329"/>
            <a:ext cx="4086207" cy="5294396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r>
              <a:rPr lang="de-DE" dirty="0"/>
              <a:t>LSVRC-2012:</a:t>
            </a:r>
          </a:p>
          <a:p>
            <a:pPr lvl="1"/>
            <a:r>
              <a:rPr lang="de-DE" dirty="0"/>
              <a:t>Top-1 Error Rate </a:t>
            </a:r>
            <a:r>
              <a:rPr lang="de-DE" dirty="0" err="1"/>
              <a:t>of</a:t>
            </a:r>
            <a:r>
              <a:rPr lang="de-DE" dirty="0"/>
              <a:t> 26,7%</a:t>
            </a:r>
          </a:p>
          <a:p>
            <a:pPr lvl="1"/>
            <a:r>
              <a:rPr lang="de-DE" dirty="0"/>
              <a:t>Top-5 Error Rate </a:t>
            </a:r>
            <a:r>
              <a:rPr lang="de-DE" dirty="0" err="1"/>
              <a:t>of</a:t>
            </a:r>
            <a:r>
              <a:rPr lang="de-DE" dirty="0"/>
              <a:t> 15,3%</a:t>
            </a:r>
          </a:p>
          <a:p>
            <a:r>
              <a:rPr lang="en-US" dirty="0"/>
              <a:t>Euclidian distance as metric for similarity</a:t>
            </a:r>
          </a:p>
          <a:p>
            <a:r>
              <a:rPr lang="en-US" dirty="0"/>
              <a:t>Certain pictures rated similar despite:</a:t>
            </a:r>
          </a:p>
          <a:p>
            <a:pPr lvl="1"/>
            <a:r>
              <a:rPr lang="en-US" b="1" dirty="0">
                <a:ln w="3175"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Angle</a:t>
            </a:r>
          </a:p>
          <a:p>
            <a:pPr lvl="1"/>
            <a:r>
              <a:rPr lang="en-US" b="1" dirty="0">
                <a:ln w="3175">
                  <a:solidFill>
                    <a:sysClr val="windowText" lastClr="000000"/>
                  </a:solidFill>
                </a:ln>
                <a:solidFill>
                  <a:srgbClr val="0070C0"/>
                </a:solidFill>
              </a:rPr>
              <a:t>Specific motif</a:t>
            </a:r>
          </a:p>
          <a:p>
            <a:pPr lvl="1"/>
            <a:r>
              <a:rPr lang="en-US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Lighting</a:t>
            </a:r>
          </a:p>
          <a:p>
            <a:pPr lvl="1"/>
            <a:r>
              <a:rPr lang="en-US" b="1" dirty="0">
                <a:ln w="3175"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Background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Generalizes well</a:t>
            </a:r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E0F5FE4B-0723-4B3D-93A9-0F3BBD832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27" y="1010329"/>
            <a:ext cx="6369635" cy="5294396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8BC71A8-1136-490D-9126-9518A051F975}"/>
              </a:ext>
            </a:extLst>
          </p:cNvPr>
          <p:cNvCxnSpPr>
            <a:cxnSpLocks/>
          </p:cNvCxnSpPr>
          <p:nvPr/>
        </p:nvCxnSpPr>
        <p:spPr>
          <a:xfrm>
            <a:off x="1668379" y="814140"/>
            <a:ext cx="528384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503508E9-F42E-4DDD-AE45-0E92DDB7FBA3}"/>
              </a:ext>
            </a:extLst>
          </p:cNvPr>
          <p:cNvSpPr/>
          <p:nvPr/>
        </p:nvSpPr>
        <p:spPr>
          <a:xfrm>
            <a:off x="543827" y="545436"/>
            <a:ext cx="898358" cy="3769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D0C00-E3D9-4FA3-89F5-1CC3E54475B1}"/>
              </a:ext>
            </a:extLst>
          </p:cNvPr>
          <p:cNvSpPr txBox="1"/>
          <p:nvPr/>
        </p:nvSpPr>
        <p:spPr>
          <a:xfrm>
            <a:off x="217056" y="118468"/>
            <a:ext cx="1952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Main 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E2B42A-B30E-4A46-A0B3-B567E7BB3DE6}"/>
              </a:ext>
            </a:extLst>
          </p:cNvPr>
          <p:cNvSpPr txBox="1"/>
          <p:nvPr/>
        </p:nvSpPr>
        <p:spPr>
          <a:xfrm>
            <a:off x="2495964" y="457022"/>
            <a:ext cx="3174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Euclidian Distance/ less similar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DCC60F-7205-40B2-8252-00D1EBEF33AA}"/>
              </a:ext>
            </a:extLst>
          </p:cNvPr>
          <p:cNvSpPr/>
          <p:nvPr/>
        </p:nvSpPr>
        <p:spPr>
          <a:xfrm>
            <a:off x="2294021" y="2004939"/>
            <a:ext cx="904963" cy="10508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D5A901-6265-4215-9ED6-BB08CFEA4642}"/>
              </a:ext>
            </a:extLst>
          </p:cNvPr>
          <p:cNvSpPr/>
          <p:nvPr/>
        </p:nvSpPr>
        <p:spPr>
          <a:xfrm>
            <a:off x="1389060" y="4211304"/>
            <a:ext cx="904962" cy="986339"/>
          </a:xfrm>
          <a:prstGeom prst="ellipse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8673AD8-E985-4758-BA05-F09416913F2C}"/>
              </a:ext>
            </a:extLst>
          </p:cNvPr>
          <p:cNvSpPr/>
          <p:nvPr/>
        </p:nvSpPr>
        <p:spPr>
          <a:xfrm>
            <a:off x="3276163" y="5318386"/>
            <a:ext cx="904962" cy="98633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645E9E1-1D27-46A1-AB03-3E9270358D33}"/>
              </a:ext>
            </a:extLst>
          </p:cNvPr>
          <p:cNvSpPr/>
          <p:nvPr/>
        </p:nvSpPr>
        <p:spPr>
          <a:xfrm>
            <a:off x="5094812" y="5318385"/>
            <a:ext cx="904962" cy="986339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0402BC-FCA3-429F-A88D-1E8C822B7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24F189-5E19-4D90-8091-8A98DC11C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E41390-6381-4184-849A-5442572A0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18</a:t>
            </a:fld>
            <a:endParaRPr lang="de-D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F2ADFD-C6DB-4794-8165-53BB549D262E}"/>
              </a:ext>
            </a:extLst>
          </p:cNvPr>
          <p:cNvSpPr txBox="1"/>
          <p:nvPr/>
        </p:nvSpPr>
        <p:spPr>
          <a:xfrm>
            <a:off x="6952221" y="5935392"/>
            <a:ext cx="4062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Source: Olga </a:t>
            </a:r>
            <a:r>
              <a:rPr lang="de-DE" dirty="0" err="1"/>
              <a:t>Russakovsky</a:t>
            </a:r>
            <a:r>
              <a:rPr lang="de-DE" dirty="0"/>
              <a:t> et al 2015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B6E314E-EAFF-4303-9AC7-B509F7A70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935" y="-117346"/>
            <a:ext cx="4220752" cy="1325563"/>
          </a:xfrm>
        </p:spPr>
        <p:txBody>
          <a:bodyPr/>
          <a:lstStyle/>
          <a:p>
            <a:r>
              <a:rPr lang="en-MY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3312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DEED6-3CCE-4527-8173-EB4E3800F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685"/>
            <a:ext cx="10515600" cy="1325563"/>
          </a:xfrm>
        </p:spPr>
        <p:txBody>
          <a:bodyPr/>
          <a:lstStyle/>
          <a:p>
            <a:r>
              <a:rPr lang="en-US" dirty="0"/>
              <a:t>Progress since 2010 – Top 5 Error Rate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1772D3-9FC8-417F-86D1-957DE888B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D6BC2-FFAF-4B89-B3DF-1F9B6B5D7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221D1-8E32-4DA5-BBA4-3E8A9D3EF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19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F8FB20-41C2-4D82-B3BA-044B3AA68265}"/>
              </a:ext>
            </a:extLst>
          </p:cNvPr>
          <p:cNvSpPr/>
          <p:nvPr/>
        </p:nvSpPr>
        <p:spPr>
          <a:xfrm>
            <a:off x="9438593" y="5648010"/>
            <a:ext cx="20215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i="1" dirty="0"/>
              <a:t>Source: www.eff.org</a:t>
            </a:r>
          </a:p>
        </p:txBody>
      </p:sp>
      <p:sp>
        <p:nvSpPr>
          <p:cNvPr id="8" name="AutoShape 2" descr="data:image/png;base64,iVBORw0KGgoAAAANSUhEUgAAB/EAAAUeCAYAAACG2sJ6AAAABHNCSVQICAgIfAhkiAAAAAlwSFlz%0AAAAuIwAALiMBeKU/dgAAIABJREFUeJzs3XmcTfXjx/H3mH3sBoNBM7Jv2ft+KUXKXvFFETIiQpYk%0ACikpZY9CWcJE1myhKCQtlhijxjYMYSwZM8OYGbP+/vAwP2fOvXfuHcNcvJ6Px/fx6HzuOefzufee%0Ac67vvD+LS3p6eroAAAAAAAAAAAAAAECuy5PbDQAAAAAAAAAAAAAAADcQ4gMAAAAAAAAAAAAA4CQI%0A8QEAAAAAAAAAAAAAcBKE+AAAAAAAAAAAAAAAOAlCfAAAAAAAAAAAAAAAnAQhPgAAAAAAAAAAAAAA%0AToIQHwAAAAAAAAAAAAAAJ0GIDwAAAAAAAAAAAACAkyDEBwAAAAAAAAAAAADASRDiAwAAAAAAAAAA%0AAADgJAjxAQAAAAAAAAAAAABwEoT4AAAAAAAAAAAAAAA4CUJ8AAAAAAAAAAAAAACcBCE+AAAAAAAA%0AAAAAAABOghAfAAAAAAAAAAAAAAAnQYgPAAAAAAAAAAAAAICTIMQHAAAAAAAAAAAAAMBJEOIDAAAA%0AAAAAAAAAAOAkCPEBAAAAAAAAAAAAAHAShPgAAAAAAAAAAAAAADgJQnwAAAAAAAAAAAAAAJwEIT4A%0AAAAAAAAAAAAAAE6CEB8AAAAAAAAAAAAAACdBiA8AAAAAAAAAAAAAgJMgxAcAAAAAAAAAAAAAwEkQ%0A4gMAAAAAAAAAAAAA4CQI8QEAAAAAAAAAAAAAcBKE+AAAAAAAAAAAAAAAOAlCfAAAAAAAAAAAAAAA%0AnIRbbjcAAAAAsOXbb7/V22+/bSgbP3682rdvn0stAnJfSkqK0tPT5e7ufsfqqFSpkmG7QYMGCg4O%0AvmP14cHStGlTnT17NtvHu7q6ytPTU97e3vL19VWpUqVUqVIlNWjQQA0aNJCHh0cOthYPuszPQ0f/%0AHZKYmCgvL687WgcAAACA+wsj8QEAAADgHrJv3z61b99eFy5cyO2mALkmNTVV8fHxioqK0tGjR7V9%0A+3Z98cUXeuWVV9S0aVMtXrxY6enpud1MPODCw8PVtWtXHThwILebAgAAAOAew0h8AAAAALgHxMTE%0AaPLkyVqxYgXhJGDDv//+q7Fjx2rnzp369NNPGZWPuy4hIUEzZ87UV199peTk5NxuDgAAAIB7ECE+%0AAAAAADi5iIgIde7cWdHR0bndFOCO8Pb2VuPGje3ePzk5WXFxcYqMjNSZM2cs7rN161a98847mjRp%0AUk41E8hSTEyM2rdvf1vLRQAAAAAAIT4AAAAAOLmLFy8S4OO+VqRIEU2fPj1bx16+fFnr1q3Tl19+%0AqaioKMNr69evV7NmzdSiRYucaCaQpbi4OAJ8AAAAALeNEB8AAAAAANyzihQpoh49eqht27bq1auX%0AwsLCDK9PnTpVzZs3l4uLSy61EPe6I0eO3Bd1AAAAALh35MntBgAAAAAAANwuX19fzZ49Wz4+Poby%0AkydP6s8//8ylVgEAAAAA4DhCfAAAAAAAcF/w8/PTiy++aCr//fffc6E1AAAAAABkDyE+AAAAAAC4%0AbzRu3NhUduzYsVxoCQAAAAAA2eOW2w0AAAAA7ra0tDQdPHhQR44c0eXLl5UnTx4VLVpUVatWVeXK%0AlbM8/vz589q3b5/OnTunlJQUFSxYUOXKlVOtWrXk4eFx2+27fv26Dh48qIsXLyomJkZXrlyRi4uL%0AfHx8VLx4cVWoUEGBgYE5sr5zamqqjhw5okOHDik6OlouLi7y8/NT+fLl7fossiM5OVkHDhxQZGSk%0AoqKilJKSoqJFi8rPz0+1a9eWt7f3Han39OnT+uuvv3Tu3DklJSWpSJEi8vPzU926dZUvX74cqycq%0AKkqhoaG6dOmSoqOj5eXlpaJFiyowMFBVqlTJsXruRZGRkQoJCcn4DvLnz6/AwEDVqVMny+/9+vXr%0A2rdvn8LDwxUXF6e8efPKz89PderUUbFixXKkfcePH1dERIRiYmIUGxur69evy8vLS0WKFFHZsmVV%0ApUqVHLs+z58/r9DQUJ07d06JiYkqUqSISpUqpXr16snT0zNH6sgsIiJCR48eVVRUlK5cuaKCBQuq%0AaNGiqlatmkqVKnVH6swNfn5+prK4uLhsn+/w4cOKiIhQVFSUrl27psKFC8vX11e1atWSr6/v7TTV%0AJDExUYcOHVJ4eLiio6MlSQULFlTp0qVVs2ZN5c+f/7brSEhIUEhIiCIjIzPq8PX1lZ+fn2rVqmVa%0AjuB2xMfH6++//1Z4eLiuXLkib29vlShRQjVq1FDJkiVzrB5Ljh8/rrCwMF24cEGpqany9fVVqVKl%0AVLdu3Tt2jzmDf/75R3/99Zeio6N19epV5c+fX76+vqpYsaLKlSt3R+pMSkpSSEiIjh8/rtjY2Izf%0AvQoVKqhSpUp3pE4AAADgfkeIDwAAgPtO06ZNdfbs2Yzt0NBQeXp6KikpSV999ZUWLVqkS5cuWTy2%0AbNmyev311/Xss8+aXtu7d68+/fRT7dmzR+np6abXfXx89OKLL6p///4Oh8KxsbFatWqVfvrpJ4WG%0AhiopKcnm/sWKFVPr1q0VFBSkEiVKOFSXJMXExGju3LlavXq11c+iXLly6tq1q7p06SIXFxd9//33%0AGjRoUMbrDRo0UHBwsN11/vXXX/ryyy+1c+dOXbt2zeI+np6eevTRR9WrVy89+uijdp+7W7du2r17%0Ad8b2mjVrVKVKFaWnp2v9+vWaP3++Dh06ZPFYd3d3NWrUSP3791fNmjXtrvNWqampWrlypVatWqWD%0ABw8qLS3N4n7FixdX8+bN1bdvXxUtWtTmOWfMmKHPPvvM6utPPfWUYXvAgAF6/fXXHW98Dsnc3vfe%0Ae0+dO3eWdGMq808//VT79++3eKy3t7c6dOigQYMGmULKy5cva+bMmVq1apXi4+MtHt+oUSMNGTJE%0ANWrUcKjN6enp+vnnn7VmzRrt3r1bUVFRNvf38PBQo0aN1L17dzVs2NChum7Wt2HDBi1atEgHDhyw%0AuE++fPnUqlUrDRo0KOMaqV27tuG9//TTTypdurRddV65ckXz5s3Tpk2bdOrUKav7VaxYUe3atVPX%0Arl1zpDNSbroZTN8qb968Dp3jwoULmjNnjjZv3qwLFy5Y3MfFxUU1atTQCy+8oHbt2snV1TVb7ZWk%0AAwcOaMGCBdq+fbvV6zxPnjxq2LChevTooccff9zhOnbs2KGFCxdq165dSk5OtriPh4eH6tevr5df%0AfllPPPGEw3XcdPz4cc2aNUtbtmxRYmKi6XUXFxfVq1dP/fr1y7iXxo4dq8WLF2fsY+uZlvl3fs+e%0APSpQoIBSUlK0bNkyLVy40Or17uPjoyZNmuj1119XYGCgXe8ncxA9fvx4tW/fPmP722+/1dtvv231%0A+O7duxu227Vrp48//tihOmyJiopScHCw1qxZo3Pnzlndr3Tp0mrRooVeeeUVFSlSxK5z79q1y9D+%0Ap556SjNnzpR0ozPSzJkztX79eqvXrb+/vzp27KigoCB5eXnZVScAAAAAptMHAADAAyIiIkIvvvii%0ApkyZYjW0lm6MYBs2bJhGjx6dEdSnpaXpk08+UdeuXbV7926LAb50Y8Th/Pnz1bFjR0O4kJXly5fr%0A6aef1ieffKK9e/dmGeBL0r///qsFCxaoefPmWrlypd11STcCwObNm2vOnDk2P4sTJ05o7Nixeuml%0Al6yGWPa4evWqhg4dqg4dOuiHH36wGuBLN0Zb79ixQ927d1ffvn11+fLlbNcbHR2tXr16adiwYVYD%0AfOnGzADbt29Xp06dNH78eIfr2bt3r9q0aaN3331XBw4csBrgS9LFixcVHBysp59+Wl999ZXDdd1r%0AkpKSNH78eAUFBVkN8KUbI4ODg4PVrl07w73z+++/q1WrVgoODrYaEEnSr7/+qs6dO2vNmjV2t+3Y%0AsWPq1KmT+vTpo02bNmUZ4N98P9u2bVNQUJBef/11m23K7MKFC+ratauGDh1qNcCXbowYX758uVq3%0Abq3NmzfbfX5Lbj5bZs+ebTPAl6SjR4/qk08+UYsWLfTrr7/eVr257fDhw6Yyezs7paena9asWWre%0AvLmCg4NtPvvS09MVGhqqkSNH6vnnn9fff//tcFujoqI0cOBAderUSRs3brR5TaWlpWnnzp3q1auX%0ABg8ebPfsAmfOnFGXLl3Uu3dv7dy502qAL924xn/99Ve9+uqreumll3T69GmH3k96ero+++wzPfvs%0As1q/fr3FAP/mfnv27FFQUJBGjx5ts032Onv2rDp16qSxY8favN7j4+O1YcMGtW3bVvPnz7/tenNb%0AcHCwmjZtqlmzZtkM8KUb18LcuXP19NNPa8GCBbdV74YNG9SyZUstW7bM5nV79uxZTZs2TS1bttTR%0Ao0dvq04AAADgQUKIDwAAgPvemTNn9NJLLzkUsCxfvlxz585Venq6RowYofnz51sN7zM7ceKEBg8e%0AbFco8dFHH2n06NGKjY21u223SkxM1MiRI7Vlyxa79v/mm2/Uv39/xcTE2F3Hn3/+qe7du9sM/K05%0Ad+6cunTpou+++87uz++mbdu26cUXX9TJkycdrvfKlSt6+eWXtXPnTruPSU9P14IFCzRx4kS7j9mw%0AYYOCgoJ04sQJh9oXHx+vjz/+WKNGjVJKSopDx94r0tPTNXz4cC1YsMDu7/706dPq16+fkpOT9fPP%0AP6t3794WR1VbkpycrFGjRungwYNZ7vvnn3+qU6dOCg0NtevclmzevFlvvvmmXfuePn1aHTt21N69%0Ae+0+f0xMjAYPHqxNmzY53La0tLSMZ4sj97p0I3B79dVXtWLFCofrdRZLly41ldkzs0dSUpKGDBmi%0AadOmKSEhwaE6jx49qq5du2r79u12HxMREaH//e9/+uGHHxyqS5I2bdqkoKAgXb161eZ+v//+u557%0A7jn9+eefDtexd+9eh67btLQ0vfnmm5oxY4ZDz7Xly5frjTfeuK1nYWRkpMO/88nJyfrkk0+0ZMmS%0AbNebm1JSUjRgwACNGzfOamcJa+Li4jR+/HiNGDHCro6Dma1YsUJDhw51qCNTZGSkevTo4VAnRwAA%0AAOBBxnT6AAAAuO/169cvY5Sti4uLnnjiCbVo0UJly5aVq6urjh49qsWLF5tGb86aNUuXL1/W2rVr%0AM8rq1aun1q1bq2LFivLw8NA///yj1atXm8Li0NBQbdq0yeK0/DetWrVKCxcuNJU3aNBAzZo1U/ny%0A5VWwYEFJN6bbP3r0qLZs2WIxjBk7dqyeeOIJm9Ng//zzzxo7dqwpUPX391f79u1Vu3ZtFSxYUFFR%0AUfrjjz+0du3ajM/t5MmT+uSTT6ye25KrV6+qW7duppGcXl5eatOmjRo2bKhSpUrJ1dVVFy5c0O+/%0A/64NGzYYQsdTp04pKChIa9asyfgs7PHee+8ZgvWqVauqdevWql69uvLnz6+LFy9q7969WrlypSnk%0A/Oqrr/Tcc8+pYsWKNuv48ccfNXToUNPnGRAQoDZt2uiRRx6Rr6+vrl27plOnTumnn37S9u3bDfuv%0AWLFCnp6eGj16tOn8Dz/8sJo3by7pxpTye/bsMbzeuHFjw/rsDz/8cBafyt21cOFCQweMsmXL6oUX%0AXlDFihXl6+ur8+fPa/PmzVq7dq3hMzl8+LCmTp2qb775JqMjTNGiRdWhQwfVrVtXRYoUUVRUlH77%0A7TctX77cECIlJydrypQpNmc5iIqK0oABA0zhU8mSJdWmTRvVrFlTxYsXl5eXl+Li4nT69Gnt3r1b%0A33//vemYn376SVu3blXTpk2t1nft2jX16tXLNKLb3d1dbdq0UZMmTVSyZEklJibq2LFjWrdunUJC%0AQiTdWKZh2LBhSk1NtXp+SyZMmGDx2VK/fn09/fTTqlSpkvLnz6+YmBgdOnRIGzduNISfKSkpGjVq%0AlAoUKJBxDd4rvvzyS9No36JFi6pRo0ZZHjt06FDT7Ac3fzOaNm2qwMBA5c2bV1FRUTpw4IA2bNig%0AiIiIjH3j4+M1YMAAff3116pVq5bNuqKjoxUUFGQaOZ0nTx41bdpUTZs2VdmyZeXj46Nz585p+/bt%0AWrt2rSFwDQ0N1ejRozVt2jSLdRw+fFgDBgwwjdj38vJSixYt1LhxY5UqVUouLi6KjIzUjh07tGnT%0AJkMgfHNGk2XLlmW5tvnUqVP13Xffmcpr1aqlZ599VhUrVpSnp6ciIyO1fft2bdiwIeP9bN68+baW%0AcRgyZIjhs2zQoIGeeeYZVa5cWd7e3jp//rx27typtWvXmu7jSZMmqXnz5vL19c12/f7+/hn3SkJC%0Agnbs2GF4vX79+obp6x1d+sOSUaNGWezAV6lSJbVp00ZVq1ZV4cKFFR0drbCwMH333Xc6cuSIYd/V%0Aq1crLS1NEyZMsLveo0ePaseOHRnPbS8vL7Vt21aNGjVSqVKllJycrFOnTmUsU3KrqKgoTZw40eo1%0ACwAAAOD/uaQ7OhwGAAAAuIssrTOb1TqxmdfKvalYsWKaOXOmxXXPk5OT1adPH6vTSHt7e+vDDz9U%0A69atLb6+YMEC01TsttaMv3btmpo1a2aYLt7Ly0uTJ09Ws2bNrL436ca6xkOHDtWVK1cM5TNnzjSt%0Ak37T1atX1bJlS/3777+G8u7du2vo0KEW16m9evWqxo4dq3Xr1lk8p633J0kDBw40jTBt0qSJxo0b%0AZ3U9+NjYWH300UemadFvThVsTbdu3UxhgXRjffExY8ZY7Uxx+fJlDRgwwNQxomPHjho3bpzV+iIj%0AI/X8888bZlBwd3fX8OHD1aVLF6trYx84cEDDhg0zTfU8Y8YMPfPMM1bry7wmseTYuujZkTmwy+r7%0AnjFjhj777DOLrw0ePFh9+vRRnjzmyeCyWkv62Wef1fvvvy8fHx/Ta+Hh4erRo4fpurb12YwZM8Y0%0AUvt///ufxowZI09PT6vtuHjxot58803t2rXLUP70009bfd/SjQ4l33zzjaGsUqVKmjp1qtWOF2vX%0ArtW7775rdXStrfe3detWvfbaa4ayYsWKacKECRlrj1urc8yYMYYR6Pnz59fq1atVpkwZq8dlV+bn%0AtL+/v7Zu3Zrt812/fl1z587VjBkzTB1rRo0apW7dutk8Pjg42HTPBwYGavLkyapWrZrFY1JSUhQc%0AHKyJEycaOlr4+/tr9erVNjseDRo0SN9//72hrFy5cpo8ebKqVq1q8Zjw8HD16dNHZ86cMZR/+eWX%0ApvXr4+Pj1aJFC1Pnkf/85z/68MMPrV4/Z86c0TvvvGO6zgMCArRq1Srly5fP4nEhISHq3LmzYTkR%0ADw8Pvf/++1Z/ryMiIjR06FCro+cHDBig119/3eJrtn7nP/74Yz322GMWjzt9+rT69u2r8PBwQ/ng%0AwYNN982tHFmv/syZM6bf4kWLFmU5G4QjdVj6N8fNDmEdOnSQi4uL6Zj09HStWLFC48aN0/Xr1w2v%0AjRkzRl26dLFYl6Xfn5saN26s8ePHW/1NX7NmjUaNGmWamejnn3+2e4kLAAAA4EHFdPoAAAB4IPj4%0A+GjJkiUWA3zpRgD73nvvWfzDt3RjpJ61AF+SevToYRrpefDgQavTA69fv9603vvw4cOzDPClG380%0Af/fdd03lv/32m9VjFi5caAo6+/btq5EjR1oM8KUbAd6ECRP0wgsvZNmmzLZt22YK8Nu1a6dZs2ZZ%0A/WO/JBUsWFCffPKJKTDYunWrQ1PjSze+09mzZ9ucDaFIkSL6/PPPVahQIUN5VlNif/zxx4YA383N%0ATbNnz1a3bt2sBviS9Mgjj2jx4sUKCAgwlH/00Uf37bT6Q4cO1WuvvWYxwJek9u3bq379+hZfa9as%0AmSZOnGgxwJek8uXLa/jw4aby/fv3W9z/6tWrWr16taGsdu3a+uCDD2wG+JJUvHhxzZw503St2Fo/%0A/p9//jFNS1+hQgUFBwfbnDnhueee05w5c+Tu7m6zTZklJSVpzJgxhjI/Pz+tXLnSZoB/s8758+cb%0AngdXr151yhGzaWlpio+P1+nTp7Vz505Nnz5dLVu21PTp000BftOmTdW1a1eb57t8+bImTZpkKKtY%0AsaJWrFhhNcCXbtz3QUFBmjp1quG34+zZs5o3b57V40JDQy0G+IsXL7Ya4Es3rvd58+YZZuCQpLlz%0A55r2XbRokSnAb9KkiebMmWOz80/p0qU1d+5cNWnSxFB+8uRJm+9p8uTJhgA/T548+vzzz212uAsM%0ADNSiRYtUvXp1q/s4Il++fFq4cKHVAF+SypQpo88++8x0b23bti1H2nA3xMXFmTq1eXh4aM6cOerY%0AsaPVf8e4uLioU6dOmjNnjmnWg8mTJ5s6BmalcePG+uKLL2z+pj///PPq06ePqfxe+rwBAACA3EKI%0ADwAAgAfCK6+8orJly9rcp2zZshbDhCeffNKucL1NmzaG7YSEBEVGRlrcN3OA4+/v71BY3rJlS1Ow%0Aef78eYv7Jicn6+uvvzaU1apVSwMHDsyyHhcXF40aNUoVKlSwu22SNH/+fMN2QECAPvjgA6vhQmbD%0Ahw9XlSpVbJ4zKx07drQaDt+qcOHC6tSpk6Hs33//NXV6uOn06dOmKYz79u1rMzi6VbFixUyB4blz%0A57K19rmzCwgIUFBQUJb7tWzZ0lTm7u5uCqQtad68uSmQO378uMV9t27dahqBOmjQIJsdL26VL18+%0A0/Ty8fHxVtclX7RokaFzhru7uyZOnGjX0hANGjRQ//797WrXTRs2bNDFixcNZRMnTrR7xGudOnU0%0AaNAgQ9n3339v9TmWk86ePatKlSrZ9b8qVaqodu3aatasmV555RV9/vnnFkdlP/3005oyZUqWz50l%0AS5YYZj1wd3fXjBkzlD9/frva3rx5c7300kuGsqVLl1pdL3zx4sWGbVdXV02YMMEw3bo1AQEBevnl%0Alw1le/bsMTyv4uLiTM/LEiVKaMKECXZNWe/h4aEJEyaYrpvFixfr2rVrpv3DwsJMM6EEBQWpcePG%0AWdaVL18+TZ482dQxITtee+01u5YVCQwMNM18cujQoduu/25ZtGiRaRmYwYMHZznS/6ZHH31UQ4YM%0AMZTFxcWZrktb3NzcNG7cOKuds24VFBRkekbfS583AAAAkFsI8QEAAHDfy5MnjylgsaZy5cqmsg4d%0AOth1bGBgoKns1tHat2rYsKGeffZZ1a5dW8WKFVPbtm3tDhKlG39Azzya21pgtGPHDkVHRxvK+vXr%0AZ3d9Hh4eDoWJx48fNwU6vXv3dmhUsZubm3r27Gko+/XXX03rR9viSKcIS+tXR0VFWdx32bJlhhGn%0A3t7eprZmpUaNGqaR0atWrXLoHPeCzp072/W9W7rvHn/8cRUvXjzLYz08POTv728oszaitFixYurc%0AubMee+wxBQQEqHTp0vrPf/6TZR23Kl++vKnM0r2XmpqqDRs2GMqaNWtm6pxiS8+ePU0j/23JPG1/%0AvXr17A72burcubMhvE5JSTEtb+HsfH199e6772rGjBl2hcOZl1do1aqV6fmalV69ehk6C8TGxlpc%0ArzwpKUmbN282lD3xxBMOrZF+67PN1dVVZcqUUUREREbZb7/9Zvrt6du3rwoUKGB3HQUKFFC/fv0M%0AZbGxsaYZVqQbSzHcytPT0+Loa2sCAgLUrl07u/e3xM3Nze7fasn8zE9KSlJcXNxtteFuydzhy8/P%0ATz169HDoHC+//LKpk0bmWUNsadKkifz8/OzaN1++fKaOgJlnIgIAAABg5pbbDQAAAADutPLly6tw%0A4cJ27Wtpv9q1a9t1rKXRtbeuL32rV1991a5z2pI3b17DduY1Z2/KPA29r6+vHn/8cYfqatasmQoV%0AKmQa/WdJ5rWUJZmmZrbHk08+KVdXV8Na03v37lXbtm2zPDZ//vym9YVtKVmypKnM2neX+f3Vr1/f%0A9F3Yo2nTpoYlEEJCQpSSkiI3t/vn/6bZMxOCdHv3nSRT0G3tu2vYsGGW08pnxdJ3nZSUZCr7+++/%0ATUHV888/71Bdnp6eatu2rYKDg7Pc99q1a/rrr78MZU8++aRD9Uk3OqX897//NQTNe/fudfg8d5u3%0At7fq1aunVq1aqXnz5nbfk8ePHzfNupGdz61kyZKqWrWqYX33vXv36rnnnjPsFxoaaur04eh1UapU%0AKc2bN08lS5ZU2bJlTR1l/vjjD8O2l5eXXc/NzNq2bauPP/7Y0N49e/aYpsjP/Bvz5JNP2jXbxK06%0AdOigJUuWONzGmx5++GGHOrxYeubHx8crX7582W7D3XD58mUdO3bMUNauXTuHOgFKNzp/dOzYUTNm%0AzMgoO3v2rM6ePWvqFGVJvXr1HKqvRIkSCgsLy9i29owGAAAA8P/un78OAQAAAFaUK1fO7n0zTzXs%0A4+Njc73XW1kacZx5feacEBcXpz/++MM0xfWto8NvFRISYtiuWbOmXVPg3srd3V01atTQL7/8kuW+%0Af/75p2E7X7588vX1dag+6cZIUH9/f/3zzz8ZZfv27bMrjKpYsaLdU/dLsrjm+q2dB25KSEgwTQP8%0A0EMP2V3PrTKPyE5ISFBYWJhq1qyZrfM5I3vvPUtTfGe1/MWtMt97d+K+S0tLU1hYmKHjha36Mt93%0AkuUZH7JSp04du0L8kJAQ0zXr6Gjym6pUqWII8UNCQpSWlubwc8MR3t7eVqdfT0pKUkxMjMLCwkzL%0AIXh7e2v06NF6/vnnHQ4yJfPzSrq9z+3WEH/fvn2mfTJ3tJCyd13YWr5jz549hu1q1aplK5z28fFR%0A9erVDTOrZO7QcfXqVYWHhxvKHOmAc1OVKlXk4+NjdUaZrDjSaUuy/5nvbPbs2WN63jg6m8hNDRo0%0AMJXt3bvXrhD/dj/vW5cZAQAAAGAZIT4AAADue8WKFcv2sY4EH46ExvZISEjQ6dOndfr0aUVERCg8%0APFxhYWE6duyYxcDeWnB58uRJw7ajf3y/qUqVKnaF+JkDnZSUFA0cODBbdWZea/zMmTN2HefoKFBL%0Ao98tfcYnT540zXjw66+/Zuv9WQqrzpw5c9+E+Hnz5r2tda7tXY9cytl7LzU1VefPn9fp06f1zz//%0A6NixYzpeOsAZAAAgAElEQVR69KgOHjxocT1wyfK9d+v05pJUvHhxh0YK32RpqQFLMo/OlaQFCxZo%0A/fr1DteZ+T67du2aoqOjs9UZx15FihTR9OnTbe4TFxenZcuWaebMmRlTnyckJGjkyJHat2+fRo8e%0ALS8vL4fqtfS5TZkyxWLIm5XMzz5Lz6vMz+NChQrZPS25vTIvO1K1atVsnytziJ/53Jmvc+lGJypH%0A5cmTRxUrVrTY+cUed+qZ72wsLSmT3e+3WrVqprLMnQOtcfTzztzR6l74rAEAAIDcRogPAACA+152%0AwpibHFnH/XYkJCRo69at+vPPP3X06FGdPHnSNMVzdly9etUUFjv6x/eb7F2SIPNazImJiRbXUc6O%0AzOe2JiemRLYUzFpaTuDEiRM6ceLEbdcn2f/+7gW3c99JlkO2O2H//v365ZdfdOjQIZ04cUJnz561%0AujSFIy5evGjYzk6AL2X/vpNydhr8mJiYOxri2yNfvnx65ZVX9NRTT6lnz546e/aspBv36sqVK3Xk%0AyBEtWLDAofvf0udmT2cleyQmJur69evy9PTMKLt06ZJhH3u/X3ulpKSYOj/dTke2zN95cnKy4uLi%0AMj7jzNe5dOd/Yyy5U898Z5P5N8jd3T3bn/fNjla3Tm1/N39jAQAAANhGiA8AAID73t0K4rMjNjZW%0As2bN0rJlyxyaRtjFxUVubm5Zho2WzpndcNXekdF3Moi299zZmVY7J+vPritXrtzR899NlqbIdyYb%0ANmzQ9OnTTSOjs+Lh4aGkpKQs98t8793L953kXNdmQECA5s+fr06dOhne98GDB9W/f3/NmTPH7uvv%0ATn9usbGxKl68eMZ25rXAczoMtfR+bqcOS9dfbGxsxjlz8jfmdtp5p575ziZziO/IjCWW5MuXL1sh%0A/p1cWgMAAADADfyrGwAAAMglf/31l1q3bq2vvvrKrgC/aNGiatq0qd555x39+OOPdq07bGk0c2Ji%0AYrbaa09wKSlHRjHnxrmdoX57P2NkX0JCgvr166c33njDrgDf09NTtWrVUu/evRUcHKwxY8bYVU/m%0Ae+9evu8cacfdEhAQoEmTJpmWUvjjjz/09ttv232e++1zy+nR5JbWLr/12rb0G3P9+vVs1eVs15gz%0Ayvz93u73nZqaath+UDpDAAAAAPcCRuIDAAAAuSAiIkLdunWzGN57e3uratWqqlixoh5++GEFBgaq%0AQoUKpnWT7fnjvaVpdq2t652VzFM0W5M/f35dvnw5Y7tVq1aaOnVqtup0NgUKFDCVzZkzR40bN86F%0A1sBR6enpGjBggHbu3Gnx9XLlyqlq1aoZ91358uUVGBhoCCpPnz5tV12Z7727cd9lFhoaapjK/X7T%0AuHFjBQUFaf78+Yby7777To0aNVL79u2zPEfmz61o0aL69ddfc7SdturL7nVhjaVnVFxcXLbPZ+lY%0ALy+vjP+2tExEdt/T7bTzQZH5uXK7n1nm58ut3y0AAACA3EWIDwAAAOSCt956yxTgly9fXkOGDFHj%0Axo3tmgranpG9bm5uKlSokGEK3jNnzjjeYEmRkZF27VewYEFDiO9M03DfLkudIu6n93e/W7JkiSnA%0A9/b2Vu/evdWpUye71g63d0R90aJFDdsXLlxQcnKyw8t7nDt3zq79LIWpmadyvx8NGTJEO3bsUHh4%0AuKF83Lhxql+/vsqUKWPz+Mz39J2eXj9zyB4dHZ2j5/fw8DCtc/7vv/9m+3yZj/Xw8DB0RPD19TUd%0Ac+bMGdWrV8/huuz9jXmQZb5+kpOTFRsba/G3KSsxMTGmmSgyP7cAAAAA5B6m0wcAAADusr179yo0%0ANNRQVq1aNa1YsULNmjWzey3nW4NyW2rUqGHYPnz4sH0NzeTQoUN27efv72/YjoiIyFZ9zijze5Pk%0A8JrqyB3p6elasGCBoczNzU1z5sxR//797QrwJfvvu5o1axq2k5KSdPz4cbuOvVVYWJhd+z2o16aH%0Ah4fGjx9vWqP72rVreuedd7I8vnTp0obt5ORknT17NkfbaKu+6OhoXbp0yeHz/Pjjj5ozZ45++OEH%0AhYWFGUZkZ+648Pfff2evsbqx7Mut/P39DZ91+fLl5ePjY9jH3t+KW8XHx+vUqVPZa+QDpGzZsqay%0A7H6/lo7LqtMLAAAAgLuHEB8AAAC4y7Zs2WIqGzp0qCkIseXq1aumUYvWptevU6eOYfvw4cO6cOGC%0A3XVJ0qVLl+wOZurWrWvYPnv2rM6fP+9QfTctXrxYmzZtUmhoqKKiorJ1jpxUrFgxU4iyd+/ebJ0r%0AIiJCS5Ys0c8//6zw8HCLSysg5xw5ckT//POPoaxFixaqX7++Q+c5evSoqSwtLc1Ulvm+k6QdO3Y4%0AVJcjx2S+76TsX5u//fabVq1apd9//12nT5++4+vG366aNWuqa9eupvLdu3dr1apVNo+19D1l93Pb%0AvHmz1qxZoz179igyMtK03rgk1apVy1R24MABh+tatmyZJk2apIEDB6pdu3Z64403Ml7L/J7+/vvv%0AbE27fvXqVVMnkipVqhi2XV1d9cgjjxjKsnOd79y50+J9BCNL1+uuXbuydS5Lx1WuXDlb5wIAAACQ%0A8wjxAQAAgLvM0nT2loIdW3766SdTaJ+SkmJx3xYtWhi209LSsgy2Mvv222/tDvIshaIrV650qD7p%0ARsAwduxYDR48WB07dlTDhg31/vvvO3yenJZ5mujdu3fbvU76rb744gu9//77evXVV9W6dWvVrl3b%0ANEPDTS4uLtlqK/6fpfuudu3aDp0jPj7e4nrplsLaEiVKmM6/atUqi/tac/78ef3yyy927VuiRAnT%0AKO81a9Y4HIympqbq3Xff1TvvvKMePXqoWbNmatSokZKSkhw6z902ePBglSxZ0lQ+YcIEm7Mn1KxZ%0AU56enoYyR5+P0o21yUeMGKHhw4era9euatKkiZ599lmL9WVeUmHDhg0O1RUfH2/qaHBrJ47Mz+Dr%0A169r3bp1DtUhSevWrdP169cNZY8++qhpv5YtWxq2T5w44XBHiGXLljncPmd1J5/XRYsWVUBAgKHs%0A22+/dei5It3498K3335rKCtWrJgefvjh220iAAAAgBxCiA8AAADcZZbCsMxBiS3x8fH67LPPTOXW%0AQvZy5crpP//5j6Fszpw5dgfPZ86c0ezZs+1uX926dU0hQ3BwsC5evGj3OdLT0zV16lRTeeYOCbnh%0Af//7n2E7NTVV06ZNc+gcx44dM4Vq/v7+pinYb8o8VTgcZ+m+s3d9+5tmzpypa9eumcqt3Xsvvvii%0AYfvkyZOaP3++3fW99957VjvnWJL52jx16pTDHWhWrFhhejY0bdrU7mU+ckvevHk1atQoU3lMTIwm%0ATJhg9TgPDw+1bdvWULZr1y6LnTVs+eKLL0zXhqXnlZeXl5o3b24o27Jli06cOGF3XWvWrDHN3NG0%0AadOM/37qqadUqFAhU/uuXLlidx2xsbGm576Hh4eeeeYZ075t27ZVvnz5DGUffPCB3R2/fvjhB+3c%0AudPutjk7V1fXO3r+zPf5xYsXTUuFZGX+/Pn6999/DWVt2rS53aYBAAAAyEH8JQgAAAC4y/z8/Exl%0A33//vV3HXr9+XW+88YbFAN5WIDlgwADD6MD4+Hi9+uqrWU6rf+HCBfXp08dicGlNnjx5FBQUZCiL%0AiYnRkCFD7J4yfubMmdq/f7+hrFq1amrQoIHd7bhT6tWrZ5o54bvvvtOiRYvsOj4+Pl5Dhw41jZzs%0A0aOH1WMsBaiOBtAPOkv33ebNm+0+fs2aNZo7d67F16x9F61atVK5cuUMZZ9++qk2btxos6709HR9%0A9NFH2rZtm93tk6QuXbqYluX48MMP7Z6uPTw83BR4u7i46OWXX3aoHbmlWbNmatasmal89erVNqcc%0A79mzp2n09LBhw+xeo/2PP/4wdc7w9vY2deK4KfPnmZSUpBEjRtj1fIyMjNT06dMNZfXq1VOFChVs%0A1n3+/Hm99dZbds2okJSUpOHDh5s6Xj333HMqUqSIaX8fHx/17NnTUHb48GENHTo0y/p2796td955%0AJ8s23Uvu9PP6xRdfNN3n06ZNs3ta/V27dmnGjBmGMnd3d7300ks51kYAAAAAt48QHwAAALjLMo+K%0Al6TJkycrJCTE5nEHDx5U586drQZ7toL2+vXrm0bvnThxQu3atdOKFStMAUNiYqJWrFihdu3aKTw8%0A3Ga7LGnfvr2qVatmKNu7d69eeukli2uK35ScnKypU6eaQipJevPNN51mWvm3337bNCX2hx9+qPHj%0Ax9v8Hk6fPq2XX35ZR44cMZSXLVvWauAnSQULFjSVHTt2zMFWP9hq1KihvHnzGsoOHDigyZMnm5am%0AuFVsbKzGjRunESNGWN3P2nfu4eGhDz74wHDdJicn64033tDo0aMVGRlpOiY0NFTdu3fXwoUL7Xlb%0ABoUKFdLAgQMNZYmJierevbtWrlxpc2r9P/74Q927dze9l7Zt25rWQXdmo0aNMgWckjRmzBirgfLD%0ADz+srl27GsqioqLUqVMn/fTTTzbr27hxo1577TXTjAk9evRQsWLFLB5Ts2ZNtW7d2lB24MAB9ezZ%0A0+YMKceOHVNQUJCio6MzylxcXPTGG2+Y9u3Zs6f8/f0NZdu2bVPv3r119uxZq3WcPXtWvXv3Nv3O%0AFCpUyGI9N/Xu3Vvly5c3lP3www/q2LGjfvvtN9O1FxUVpSlTpqhnz56Ki4uzet57Uf78+U1lOfm8%0ALlCggAYNGmQoS0pKUu/evbVixQqrz6n09HStWLFCvXv3Nt0Lffr0UZkyZXKsjQAAAABun1tuNwAA%0AAAB40DRr1kwlS5bUuXPnMsri4uL00ksvqXXr1nryySdVunRpubu7KyYmRocPH9bWrVu1e/duw3l8%0AfHwMIzejo6OVmppqdSrft99+W4cOHdLff/+dURYVFaVRo0bpo48+UqVKlVSoUCHFxMToyJEjhnO7%0Auroqf/78iomJySizFah7eHjo008/Vfv27Q1TOIeFhem5557TU089pSeffFIBAQHy8fHR5cuXFRIS%0AotWrV1tcu7xnz55q2LCh1frutlq1aunNN9/U+PHjDeULFizQ+vXr1aZNGz366KMZId6ZM2f0yy+/%0AaMOGDaalEzw8PDR16lSb05WXKFFCefLkMQRh48ePV1pamsqVK6eEhAQVKFDAFKLh/3l4eOiFF14w%0AjZj+8ssv9euvv6pdu3aqXLmy8ufPr4SEBJ06dUq7du3SDz/8YAi2PT09lZycbPguMk9Lfat69epp%0A0KBBhiUX0tPTtXz5ci1fvlwVK1ZUyZIllZycrJMnT5qCfV9fX0VFRRnKbC2vEBQUpD179hjC58TE%0ARI0cOVILFixQq1atVLNmTRUpUkSJiYkKDw+3Op152bJl9e6771qtyxmVLFlSgwYNMt2bERER+uKL%0AL/T6669bPO6tt95SSEiIDh48mFEWExOjfv36qVatWmrevLmqVKmiggUL6tq1azp8+LA2bNhgmjFE%0AkmrXrq3+/fvbbOfYsWMVGhpqCO3379+v1q1bq3Xr1mrcuLFKlSolFxcXnTlzRtu2bdPGjRtNnQW6%0Ad++uunXrms5fsGBBTZs2TV26dDFMa//HH3+oVatWatmypaGOs2fP6pdfftHGjRtNnbrc3d316aef%0AWhyFf5OHh4emTJmibt26KTY2NqP88OHDCgoKUtGiRfXwww/Lx8dHFy5c0JEjRwyzkRQpUkTR0dGG%0AANpZOm05yt3dXcWKFTM8F2bNmqUCBQqoWrVqSklJkaurq6pXr57tOnr06KE9e/boxx9/zCi7fv26%0ARo0apeDgYLVp00bVq1dXwYIFFRsbq7CwMK1fv16HDx82neuxxx5Tv379st0WAAAAAHcGIT4AAABw%0Al3l5een999/Xa6+9ZggxUlJStHbtWq1duzbLc7Rq1UodOnQwTGGckpKisLAw1ahRw+Ix+fLl07x5%0A8yyOBI+Pj7cYRkmSm5ubJk6cqG+++cbQkSDzSPTMypQpo6+++kqvvfaaYVrmtLQ0bdmyRVu2bMny%0AfUo3RvW/+eabdu17N/Xo0UOJiYmaNm2aIXiKiorSwoUL7RpJ7eXlpWnTpmUZ5nh6eqpatWqGgPHC%0AhQuGkbGtW7fWlClTsvFOHhz9+vXTtm3bFBERYSj/+++/DZ1brPH399f06dM1dOhQnTx5MqP84MGD%0AateundXjXnvtNSUmJprWGJeko0ePWp2donnz5nr88cdNa71nde9NnjxZw4YNM91jx44d06effmrz%0A2JtKly6tuXPnWhxV7Oy6deumtWvXKiwszFD+5ZdfqnXr1qYlDqQbIfSXX36p/v37a9++fYbXQkJC%0Aspwp5aZq1arp888/z/I7uvk8fvXVVw3X0vXr1/Xtt9/q22+/zbKu1q1ba8SIEVZfr1mzpmbOnKkh%0AQ4YYRrsnJiZq9erVWr16dZZ1+Pj4aNq0aRZnkMmsUqVKmjt3rl555RVD5y1JunTpki5dumTxuGLF%0AimnBggWm2QlsdWxydnXr1jUskxMXF6fRo0dnbNeqVUvLli27rTomTZpk8T4/cuSI6TfemiZNmmjK%0AlClWO/8BAAAAyD1Mpw8AAADkgieeeEIff/yxvL29HTquaNGimjBhgqZOnapatWqZgqKff/7Z5vGF%0ACxfWihUr1Ldv3yxDJkmqWLGigoOD1apVK9N0yJ6enlkeX716da1cuVKPPfZYlvtm5u3trbfeekvj%0Ax4932oChb9+++uyzz1SiRAmHj61QoYKCg4PVpEkTu/YfMWKEzc/B3tDmQZY/f37NmzdPlSpVcui4%0APHny6IUXXtC6detUvXp1U6eLHTt22JySX5KGDBmiuXPnqnTp0lnW5+3trWHDhmnq1KkWRyNnde95%0Ae3trxowZGjhwoMPPGOlGsLd06VI99NBDDh/rDFxdXfX++++bZixISkrSmDFjrB5XpEgRLVy4UN26%0AdbPr+XgrFxcXtW/fXosWLZKvr69dxzz00ENaunSp3c+Am9zc3DRo0CBNmjTJ5qwMktS4cWMtW7Ys%0AW6O+69atq1WrVumJJ56w+5iaNWvqu+++U/Pmze3a/6mnntLKlSutdqy4Vw0ZMsTmvXf06NEsnxlZ%0AuXmfv/766/Ly8nL42OHDh2vmzJkWl58AAAAAkPsI8QEAAIBc8uyzz2r16tV6/vnnbYYVefLkUbVq%0A1TRixAht3rxZzz33nCQpb968atq0qWHfpUuXWl33+SZPT08NGTJE27Zt07vvvqvHHntMAQEByps3%0Ar3x8fPTQQw+pZcuWmj59ur799lvVqVNHkpSQkGA4j73hoJ+fn+bNm6evv/5aTz31VJaBga+vr3r2%0A7KkNGzbolVdesauO3NSsWTNt2bJFI0eOVLVq1bKcArpGjRoaN26cVq9erZo1a9pdT7169TR37lyr%0AHQYiIiJMU/XDzN/fXytXrtTQoUNVqlQpm/sWL15cL7zwgtavX6+xY8cqX758kqQ2bdoY9jt9+rRp%0ADXFLHn/8cW3atEmzZ89W+/btValSJfn6+srd3V3FixdX3bp19dZbb2nz5s3q1auXXF1dTVObS/bd%0Aey4uLurfv79+/PFH9ezZM8v1rt3c3NS0aVPNnTtXs2fPtrqe+72iZs2a6ty5s6l89+7dNke5e3h4%0AaNSoUdq0aZNeeOGFLD8HLy8vtWnTRkuXLtX48eMzrhF7FS5cWLNnz9bixYv15JNP2gxjvby81K5d%0AO61du1b9+vXLMsC/qXz58lq1apVmzJihRx991GYHBXd3dz3xxBOaM2eOlixZYjFcz4qfn5+mT5+u%0A7777TgMGDFDt2rXl7+8vT09PFShQQBUqVFCXLl20ZMkSzZw5UyVKlDD9vki6p8PlgIAALVmyRA8/%0A/LDF1+Pj4/XPP//cdj0uLi4aMGCAtmzZou7du6tkyZI29y9durRee+01bd26VT179rT7GgIAAABw%0A97mk327XXwAAAAC3LSEhQX/99ZciIiIUGxur9PR0FS5cWMWLF9cjjzyiQoUK5XYT9cwzz+jUqVMZ%0A2z179tTw4cMdPk9ycrJCQ0MVGRmpy5cvKz4+Xnnz5lWRIkVUpUoVlStX7p5dC1mSLl++rNDQUF26%0AdCljjef8+fOrVKlSqlGjhs11pe2RnJys/fv369ixY4qNjZWbm5sKFy6ssmXLqk6dOg6PIH6Qpaen%0A68SJE/r77791+fJlJSQkqECBAipcuLAqVapkNYC7m2bNmqVp06ZlbBcqVEi7du3K1rlOnTqlI0eO%0A6PLly4qJiZG7u7sKFCigwMBAVa9e3eHRvA+Ko0eP6vjx47p8+bKuXLkiLy8vFSxYUOXLl1flypVz%0AdMT49evXtW/fPp0/f16XL19WamqqChcurMDAQNWsWTNH6rp27Zr279+vixcvZtRRoEABlStXTtWq%0AVXO4I0JOuHDhgho3bmwomz17tsOzFDib9PR0hYaG6tChQ4qOjlaePHlUsGBBlSlTRrVr174jHRXC%0Aw8N17NixjOvV29tbxYsXV+XKlbPVKQMAAABA7iDEBwAAAJCl9PR01a5d2zBa8u2331aPHj1yr1HA%0AA+C9997TN998k7FdqVIlrVu3LhdbBOS80NBQdezY0VC2evVqVa1aNZdaBAAAAAC5yy23GwAAAADg%0AzgoJCdGkSZP00EMP6aGHHlJgYKCefvpph85x6NAh03THjq4rDjxoevfuLR8fHwUEBCggIEANGzaU%0An5+fQ+fYt2+fYZv7Ds7m66+/1rZt2zKu82rVqmUsw2KvzNe5m5ubU8yEAQAAAAC5hRAfAAAAuM95%0Ae3trz5492rNnT0bZ999/r8DAQLvPsXTpUsO2m5ubqlWrlmNtBO5HUVFR2rFjR8Z2nz599MYbb9h9%0AfEhIiI4cOWIoq1WrVo61D8gJ6enp2rlzp3bu3ClJKl68uHbs2GH3siipqalasWKFoaxy5cry9PTM%0A8bYCAAAAwL0iT243AAAAAMCd9dBDD8nb29tQtnz5cruP37Nnj1atWmUoe+yxx1SgQIEcaR9wv8o8%0Aan7dunVKTEy069iEhASNGTPGUObq6qpnnnkmx9oH5ITKlSsbti9evKjt27fbffycOXMUHh5uKGvV%0AqlVONA0AAAAA7lmE+AAAAMB9zsvLS40bNzaULVy4UN98843S09NtHrtlyxb16dNHKSkphvJevXrl%0AeDuB+03mwP3cuXMaPHiwYmJibB4XGRmpnj176vDhw4by559/XsWKFcvxdgK3o06dOvL19TWUjRw5%0AUnv37rV5XHJysj777DNNmzbNUF64cGF16NAhx9sJAAAAAPcSl/Ss/moHAAAA4J535MgRtW/f3hTG%0AV6pUSW3atFHVqlVVuHBhSVJ0dLQOHz6sLVu2KCQkxHSuLl26mEYIAzBLT09X586dtX//fkN5wYIF%0A1bp1a9WvX1/+/v7y9PRUXFycTp06pT/++EObN282jdgvVaqUVq1apSJFitzNtwDY5ZtvvtF7771n%0AKHNxcdFjjz2mpk2bqkKFCsqfP7+SkpJ08eJFhYaGasOGDTpz5ozpXFOnTmUkPgAAAIAHHiE+AAAA%0A8ID4+uuvNW7cuCxH39vSokULTZ48WW5ubjnYMuD+FRERoe7du+vixYvZPoefn5/mzZunChUq5GDL%0AgJyTlpamoUOHauPGjdk+h4uLi0aMGKEePXrkXMMAAAAA4B7l+l7mrtIAAAAA7ks1a9ZUYGCgdu/e%0Abfe63Dd5enpq8ODBGjlypFxdXe9QC4H7T+HChfX0008rLCxMkZGRDh//xBNPaNasWSpbtuwdaB2Q%0AM1xcXPTMM88oOTlZoaGhSktLc+h4Pz8/TZ48Wc8///wdaiEAAAAA3FsYiQ8AAAA8YGJjY7VkyRKt%0AWbNGJ0+etLlvqVKl1LJlS3Xv3l0lSpS4Ow0E7lObN2/W8uXL9dtvvyk1NdXqft7e3mrUqJG6du2q%0A//73v3exhcDtO3HihL7++mtt3LhR0dHRNvetUqWK2rdvrw4dOsjHx+cutRAAAAAAnB8hPgAAAPAA%0AO3/+vMLCwnT+/HnFxcUpLS1NPj4+KlmypMqXL6/AwMDcbiJw34mPj1dYWJhOnjypq1evKiEhQV5e%0AXipcuLACAwNVpUoVeXp65nYzgduSlpamiIgIHTlyRFFRUYqLi5Orq6vy5cunMmXKqHLlyipWrFhu%0ANxMAAAAAnBIhPgAAAAAAAAAAAAAATiJPbjcAAAAAAAAAAAAAAADcQIgPAAAAAAAAAAAAAICTIMQH%0AAAAAAAAAAAAAAMBJEOIDAAAAAAAAAAAAAOAkCPEBAAAAAAAAAAAAAHAShPgAAAAAAAAAAAAAADgJ%0AQnwAAAAAAAAAAAAAAJwEIT4AAAAAAAAAAAAAAE6CEB8AAAAAAAAAAAAAACdBiA8AAAAAAAAAAAAA%0AgJMgxAcAAAAAAAAAAAAAwEkQ4gMAAAAAAAAAAAAA4CTccrsBwN3w779Xc7sJuEe5uLioaNF8hrJL%0Al+KUnp6eSy0C7g/cW8Cdwb0F3BncW8Cdwb0F5DzuK+DO4N4C/l+xYvlzuwnAA4GR+AAAAAAAAAAA%0AAAAAOAlCfAAAAAAAAAAAAAAAnAQhPgAAAAAAAAAAAAAAToIQHwAAAAAAAAAAAAAAJ0GIDwAAAAAA%0AAAAAAACAkyDEBwAAAAAAAAAAAADASRDiAwAAAAAAAAAAAADgJAjxAQAAAAAAAAAAAABwEoT4AAAA%0AAAAAAAAAAAA4CUJ8AAAAAAAAAAAAAACcBCE+AAAAAAAAAAAAAABOghAfAAAAAAAAAAAAAAAnQYgP%0AAAAAAAAAAAAAAICTIMQHAAAAAAAAAAAAAMBJEOIDAAAAAAAAAAAAAOAkCPEBAAAAAAAAAAAAAHAS%0AhPgAAAAAAAAAAAAAADgJQnwAAAAAAAAAAAAAAJwEIT4AAAAAAAAAAAAAAE6CEB8AAAAAAAAAAAAA%0AACdBiA8AAAAAAAAAAAAAgJMgxAcAAAAAAAAAAAAAwEkQ4gMAAAAAAAAAAAAA4CQI8QEAAAAAAAAA%0AAEr09EsAACAASURBVAAAcBKE+AAAAAAAAAAAAAAAOAm33G4AgHvLuXOR6tjxWUlSixatNWrU+zb3%0A37dvrwYO7CtJ2rlzr+G1xx6r51Dd+fLl0/ffb7f6+vnz57R+/Rrt2bNL//xzSgkJ8fLxyavAwHJq%0A2PAxPftsexUoUMChOs+di1SjRm0lSYsWLdKjjz5qc/+NG9fro49ufCaZ3++HH76nTZu+U61adfTZ%0AZ18aXrv5Wbzzzhi1atXWZh23fqYrVqxTyZKlLO6XlJSkH3/8QT//vFVHjx5RdPRlubm5yc+vhB55%0ApLaee+5/qlSpss26AAAAAAAAAAAAcHcR4gPItu+/36AmTZqpUaPHb+s8pUuXVeHChbPcz8cnr8Xy%0AtLQ0ff31As2b94VSU1Pl4uIiX9+i8vcvrX//vajQ0BCFhoZo6dKvNXLke/rvfx+7rfbeC/7666De%0Af3+kzp2LlHSjA0RAQDklJibo7NkzOnXqpNavX6P27Tvq9dffkJsbPwcAAAAAAAAAAADOgNQGwG2Z%0AMOFDBQcvd3iE+626dw/KcvS5Nenp6XrnnTe1c+cOeXh4qEuX7urUqYuhU8DRo4f1+efT9eefuzVi%0AxFBNnPipGjT4T7bb6+x++mmzxo4drdTUVNWr10CvvNJHNWo8kvH61atXtWzZYgUHf6VVq5YrLu6q%0ARo/+IBdbDAAAAAAAAAAAgJvy5HYDANy7XFxcFBV1SZ9+OjHX2vD11wszAvwPP5yoPn36m0b1V6xY%0AWZMnT1edOvWUmpqqjz56XwkJCbnU4jvr9Ol/9PHH45SamqpWrdpqypTPDAG+JOXPn1+9evXVsGHv%0ASJJ++GGTfv55W240FwAAAAAAAAAAAJkQ4gPItvbtO0q6EQLv3PnzXa//4sULmjdvtiSpY8fO+u9/%0AG1nd183NTUOGvCUXFxdduvSvtmz5/m41866aNm2SEhLi5edXQsOGvaM8eaw/5tu0eU5Vq1aXJC1d%0AGny3mggAAAAAAAAAAAAbmE4fQLZ16PCiwsOP6cCB/Zo48SPVrFlLBQoUvGv1b9y4XikpKXJ1dVXn%0Azt2y3D8wsJxGjx6rMmXKqkKFSnehhXfX+fPntXv375KkF17oInd39yyPGThwqP6PvfuOiurq+jj+%0AG0AQRAHBGruoYOyxl2iMmlhix95i8kRT9EnTJBp7rFFjEpM3PfauiSVqNMaGGjv2rqgUBURApAnM%0A+4ePo4QOM4L4/azlWnfmnrvvnuEeHGbfc054eFiy0foAAAAAAAAAAADIGRTxAWSZwWDQJ5+M1aBB%0AvXXr1i198cXnGjfus8d2/kOHDkiSKlWqImdn5wwd06ZNW0umlKMOHz4go9EoSapbt0GGjqlWrbol%0AUwIAAAAAAHjsjhw5pOHDh5oee3sfytTxgYEB8vLqaHq8cuU6lShR0mz5Af8WHx+vNWtWasuWTQoI%0A8Nfdu5FydHRU2bLl9e23P+V0egCAHMB0+gCypVSp0hoy5B1J0tatm7Vr147Hdu6rV30lSe7ulR7b%0AOXOzB++HjY2NypevkLPJAAAAAAAAAEhXYmKiRo58T199NUtnz55WRES4EhISFB4erpiY6JxODwCQ%0AQxiJDyDbunfvqZ07/5aPzxHNnDlVNWvWkpNTxkbGS9KUKRM0ZcqEdNt99dV3qlOnrulxRES4JMnZ%0A2SXzSedBd+5ESJKcnJxkMBhyOBsAAAAAAAAA6dmyZZNpiUzp/pKglSt7KC4uTpUqVc7BzAAAOYki%0APoBsezCt/sCBvRQaekuzZ8/QhAlTMnx8qVJl5OKSfiHe0dExyWN7e3tFRkYqPj4+0znnRfnz20sS%0A7wcAAAAAAADwhHiwZKgktWr1ksaN+4wBOgAAivgAzOOZZ0pp6NB3NGfOTG3btkUtW7ZS8+YtM3Ts%0AgAGvql27VzJ9TldXN0VGRio8PCzTx2aUlVXmVh15sCZ9Zo+zsrJSYmJipo7593lcXV0lSXfu3FFi%0AYmKmcwAAAAAAAADweN2+fdu0/cILrSjgAwAkSVR4ANwXGSlD6C0pMjLLIbp166latepIkmbOnKaw%0AMMsV1yWpTJmykqTLly9l+Bh/fz/TNPwZkT9/ftN2bGxsuu0frFNlZ5c/nZZJPWgfF5f+OaKjH66F%0A9Wh+ZcqUk3R/HS1f38sZOm9UVJSuXvXNeKIAAAAAAAAAzObR7wMLFiyYg5kAAHITivjAU8r67Bk5%0ATJkoJ69OcvUopyIVSsrNo7yKVCgpV49ycvLqJIcpE2V99kyGYz6YVj9//vy6fTtUs2dPt+ArkJo2%0AbS5JunDhXIZH48+aNU3t27fSpEljM9S+UCEn2draSpJCQ0PTbR8SEiLp/iwBmfGg/aN33qZ+jmBJ%0Akq2trQoVcjI9X79+Q9nZ2UmSDh7cn6Hz7tmzS337dlenTi+ZcgcAAAAAAADweDyY2RMAgEcxnT7w%0AlLH960/Zfz1Htvv2pNrGKjRUtju3y3bndhWYM1NxjZooevh7inuxTbrxH51W/++/t8rZ2dmc6SfR%0AtOnzsre3V3R0tJYsWag33xyWZvtr167q0KEDMhqNqly5SobOYTAYVLlyZZ08eVInT55U586d02x/%0A+vQpSZK7e6WMvYj/cXevJD+/azp3Lv2bJs6cuX+OChXck0yvlT9/fjVt+ry2bduqVauWq3Pn7qai%0Afmp++22VJMnZubDc3DJ34wEAAAAAAMDTqnv3V3TjRqAkaeXKdSpRomSqbTduXK8pUyZIktq27aDR%0Ao8cn2T958nht2rRBkrRp03YVLFhQhw8f1O+/r9aZM6cUGnpLzs4uKl++ojp37qpmzVqYjk1ISNCW%0ALZu0ceN6+fpe0d27kXJ1ddNzz9VT374DVbp0mXRfy9mzZ7R9+186duyobtwIVEREuKysrFSwYCGV%0ALVtO9eo10CuvdFGhQoVSPP7nn7/Xr7/+KEn66acF8vCoqkuXLmrdujU6eHC/goODZWVlUPHiJdSw%0AYRN17eqlYsWKp5tXWh59z9as+UNFixbTrl079Pvvq3Xp0nmFh4fLyclZzz5bXe3bd1STJs0yHPvg%0Awf3aunWzjh/30a1btyQZVbiwqxo0qK9XXnlFjRs3TvXYwMAAeXl1lCR17eql99//SH/+uVGLF8+X%0An991FSrkpMqVPRQVdVc+PkeSHT98+FDTdq1adTR37g/J2ty8eUNr167RoUMH5O9/XXfv3pWTk5NK%0Aly6rBg0aq1OnLkkG/vzbo+/dhg1/KT4+Xt9++6X27dujhIQElShRQvXqNdSbbw5TUNBN0+vx8uqt%0A//73A0VEhGvt2t+0fftfCgjwV2JioooWLaamTZ9X9+69knzHeP36Na1evVz//LNPQUE3ZWubTxUq%0AuOvll9urffuOsra2TvNnERMTo61bN+vQof06d+7+QK6oqLtydHSUi4urqlevqVat2ui55+qlGqNp%0A07qSpMaNm2rGjDmKj4/Xxo3rtW3bFvn6XlFExP1rxcPDU61bt1XLlhlb0iAyMlJ//LFW3t67dPny%0ARUVGRsre3kFly5ZTgwaN1LlzNxUu7JpunNSut5o1a6t165dVr16DdGMAyJso4gNPCcPtUDmOGqn8%0Aq1dk+ljbfXtku2+PYrr31I3/vp9u+27demrHjr/l43PEVCS2BCcnZw0c+Jq++26uVq5cqnr1Gqhu%0A3fopto2NjdHUqROUmJgoV1dXdezYNcPnad26tU6ePKnff/9dQ4YMkcFgn2K7K1cuy8fnsKT761dl%0AxvPPv6AdO7Zp3749unTpoipWdE+x3e3bodqx4+//nePFZPuHDh0mb+9dCgwM0JdfztSHH34iK6uU%0AJ11ZsWKpjh/3kSQNHvyfTOULAAAAAAAA84uPj9e0aZO0YcPaJM8HBd1UUNBN7d+/V9269dB7743U%0A7duhGjv2Ex09ejhJ28DAAG3YsFbbtm3R1KmzUv2+7M6dO5oyZYJ2796R4v6YmBgFBwfp0KEDWrjw%0AV40bN1mNGjVJ9zUsWjRPP/30neLj45M8f+nSRV26dFGrVy/Xxx+PUatWL6UbKyMSE40pvme3boVo%0A167t2rVru5o1a67x4yenuQRmWFiYJk4cowMH9iXb5+/vpzVr/LRmzRo1a9ZMM2fOVEbKK7/9tkqz%0AZk0zPQ4JCVZISLA8PKpm/AX+T0JCgubP/1kLFvyS7L29deuWbt26JR+fI1q8eJ7eeedddeiQ9mAk%0ASbp7N1IffDBcfn7XTM9dunRR+fLZplhgP3bMR+PGfWKaKfQBX9/L8vW9rE2bNuiLL+aqQgV3bdq0%0AQTNnTk2yRGlcXKyOH/fR8eM+8vbeqalTZ6VayN+2bavmzPlct28nnx01PDxc4eHh8vW9rPXrf1Oz%0AZi00btxnSZYeTYm/v58+/XSkLlw4n+T5kJBgeXsHy9t7l377baVmzPhCDg4FUo2zZcsmzZ49Q5GR%0Ad5I8Hxl5R6dOndCpUye0YsVSffLJGDVv3jLFGOldb/7+ftq4cb0aNGisceMmpXljBoC8iSI+8BSw%0APn1KTr26yvp/dwdnVf5Vy+W011tyTP0DjPRwWv1Bg3onWb/dEnr16qd//tkrH58j+vDD4erf/1V1%0A7eolF5fCpjYnTx7XnDkzdfbsadnY2GjMmEmyt0+5EJ+SgQMHatWqVbp+/br69eunESM+Vc2atUz7%0AExMTdeDAP5o5c6oSEhJUs2Ztvfhi60y9jlat2mjNmhU6efK43n//bY0c+akaNWqSpAB/8uRxzZw5%0ATZGRd1SqVGl5efVOFqdEiZIaNux9zZo1TevW/aYbNwI1ePAbqlathqnN7duhWrjwV61cuUyS1K7d%0AK6l+mAQAAAAAABljCL0lq7D0l8kzh0SXwjI+8t1HeqyuXZUh/p4FM3oooXRZKV++x3KuvGj27Ona%0Avv0vSVLp0mVUpYqnjEajjhw5ZCpmrl69QtWr19Ty5Ut05swp5cuXT7Vq1VGRIkUVEOBvGuEdHR2t%0ACRM+1cqV65IVN2NjYzV8+JAkxcyKFSupfPkKyp8/vyIiInT27GkFBd2UdH/U8ZgxH2nRopUqXrxE%0AqvmvXLlMf/65UZLk7OyiGjVqqUCBArp27apOnToh6f7NAZMmjVX58hVTHciSGT/++O0j53RWnTr1%0AZG1trZMnjyswMECStHv3Tr3//jB98cU3pqUzH3XrVojefvuNJMXsSpUqq0KFipKky5cv68KFc/+L%0AtVs9e/bUt9/+nGZh9fr1a8luLJCkggULadCg17Vvn7ckydt7l27dur/MZZMmzeTmVkSSksyiYDQa%0ANXnyeG3Zssn0nINDAdWqVUfOzs4KCQmWj88RxcXFKTIyUtOmfabg4GC9+mraA3e+/HJWktf8wIsp%0AzMh69eoVjRz5X929e1e2traqVauO3NyKyN/fT8eOHZV0/3387LPx6tdvkKZMmSCj0agSJZ5RtWrV%0AlZiYqKNHDys09JYkae9eby1fvkR9+vRPdq6tWzdr4sQxpqUGHB0dVb16TRUu7KqEhAQFBPjr1KkT%0ASkhIkCTt3r1Dc+fO0Ycffpzqaw0PD9cHHwyTn991WVlZydPzWZUpU9Y0K0J4eLgkycfniKZN+0wT%0AJ05NMc7q1cv1xRefmx7b2NioRo1aKlasuIKDg3Ty5HHFxMQoMvKOxo79RNOmzU5280v619slU9/c%0Av3+vhgx5Vd9994ucnCw36y2A3IciPpDHWZ8+Jecu7WSVgbXWM8Iq6KbkWCHddg+m1X/0A01qFiz4%0AVevX/56h8w8YMDjJhx4bGxvNnj1XkyeP17ZtW/Trrz9qwYJfVLRocTk7Oyso6Mb/piGSChd21aef%0ATkj17uPU2Nvb6/vvv9fw4cN18eJFvf3263JxKayiRYspMfH+h8a7d+9KkurVa6CJE6elEzE5Kysr%0AffbZdI0Z87FOnDimjz56TwULFlKJEiUkGXTzZqDpg2TlylU0bdrsFP/gkKTOnbupYMGCmjJlgg4c%0A+EcHDvwjZ2dnFStWQjEx0bp+/ZoSExNlZWUlL69eevvtdzOdLwAAAAAASMr+p+9VYGbmvxPIiruf%0AjFHUeyMy3N7Jq5Nsrly2YEYP3Tp0Qollyj6Wc+VF27f/JTs7O40aNU4tW7Y2TesdFRWl999/RydP%0AHpckTZw4RomJiapevYbGjZui4sUfTk9/5MghjRjxX8XGxur27VBt3/6X2rbtkOQ8K1YsMRUJnZ2d%0ANXXqLFWvXjNJm8TERP3550bNmDFZ9+7dU0xMjNauXaMhQ95ONf8//9woa2trDRnytry8eivfIzd0%0AHDt2VKNGfajw8HAlJCRo8eL5Gjt2UvbesP+dU5J69OitoUOHmb4zMxqNWrVqub7+erYSExN17NhR%0ALV++RP37D0pyvNFo1MSJY00F1bJly+nTTyfI0/NZUxuDwSB//0saOXKkfH195evrq88+G6cZM+ak%0AmtfBg/slSY0bN9Obbw5T8eIldP78OV2/7qumTZ9X06bPS5KuXvU1FfF79uyrOnXqJou1ZMmCJAV8%0AL6/eeuONt5IMVLp9+7ZmzZpqmsXzl19+UKVKldW0afNUc9y7d7ccHArovfdGqFmzFoqOjtL27X+p%0ARYvkM4AeOPCPJKlBg8YaPXpckqnid+zYpk8//UiSdP78WY0fP0rW1tZ6990R6tSpq+k6jo2N1fjx%0Ao7R7905J92cq+HcRPzIyUl9+OctUwO/QoZPefXdEshtRgoODNGnSWB05ckiStHHjOr311rBUR9A/%0AuImkShVPffrpBJUv//A77tjYGM2aNV0bN66XJP3991b95z9vJluO4sKF8/rqq9mmxw0aNNbHH3+q%0AIkWKmp4LCrqpiRPHyMfniBISEjR9+mdasWJtkusyvevtfr4nNWnS/XbXr1/T5Mnj07zeAOQ9FPGB%0APMxwO1ROvbqarYCfLH5EuKTSqe7v2rWHtm/fluL6To/y87uW4h2fKUlp+iRbW1tNmDBFnTp11Z9/%0AbtSpUyd08+YNBQXdUIECjqpVq46aNHler7zSWY6Ojhk6z79VrFhRq1at0ubNm7V27Xpdveqra9d8%0AZTBYqUiRIqpXr6Hat++oBg0apTp9fXrc3Iro66+/1+7dO7Rt2xZdvHhRfn5+SkxMkJtbET37bHW9%0A9FJ7NW/+gmxs0v71/eKLbVSzZm2tW/ebDh7cr2vXfHXx4nnZ2tqqTJlyql37OXXs2EWVKlXOUq4A%0AAAAAAABPigdrYj8pPv54TLKR0A4ODnrrreF6663XJd0vsLu5FdGMGV+qYMGCSdrWqVNXHTt21cqV%0ASyVJJ04cS1bE//331abt9977KFkBX7o/6KRt2w66ePG8li9fIknpfs8nSW++OUy9evVL9nzNmrX1%0AzjvvafLk8ZKkf/7Zm26sjOrWrYeGD/8gyXMGg0FeXr0kSV9+OVOStGDBL8nWjN+9e6cOHz4gSSpa%0AtJjmzv1RLi4uKeRfU4sXL1bnzp0VHBysvXu95eNzRLVq1Uk1rypVPDVlyuem7/Jq1qyVZIbPjLhz%0A544WLpxnetyv3yANHfpOsnYuLi6aOHGaxo79WDt2/C2j0ai5c+eoceNmaX5fOXr0eDVv/oKk+yPe%0Ae/Tok2rb8uUraPr02cm+m2zR4kXVrVtfhw7dfx8TExM1ZMjb6ty5W5J2dnZ2GjnyU+3d662EhAQF%0ABvorJCREbm5upjY7dmxT2P9mNalQoaJGjBiV4pT7RYoU1cSJ09SlS1vdu3dPcXFxOnXqZJpryBcr%0AVlxz5nybrM/Y2eXXyJGjdfz4MdP31Pv3701WxJ8//yfT6P8aNWql+F4ULVpMU6Z8roEDeys4OEgh%0AIcHasWOb2rRpKynj19uzz1bTt9/+qFdf7aNbt25l6HoDkLdQxAfyMMdRI7M9hf6/lYqP17nz9+/S%0AjZn7pe58+2OqbQ0Gg+bO/SHV/d7eh8yaW506dVO8U9Vc7O3t1aVLFzVr1tp0J2hmjB49XqNHj0+z%0AjY2NjV54oZVeeKFVFrN8yM2tiAYPfkODB7+R7VgAAAAAAACwvDJlyqa6Vvyzz1aXra2t4uLiJEkd%0AO3ZJVox8oFq16qYi/r/XLw8LC1OlSpXl4OCg2NhYvfBC8lHXj6pVq46piB8REZ5m20KFnNS1a49U%0A9zdt2lwGg0FGo1EREeGKjIzM8qCbB1xdXfXWW8NT3d+9e0+tXbtGvr6XFR0dpT17die5qWH16hWm%0A7UGDXk+xoPqAm5ubBg8erOnTp0uS1q5dk2ZRtWtXr3QH46Rn27YtprXXixUrrtdfH5pqWysrK40Y%0AMUr79u1RbGys/Pyu659/9qpx46Ypti9evISpgJ8RAwYMTvX11K79nKmIb29vn+p14OLiolKlSuvq%0AVV9JUkhIUJIifnz8PdWoUUv+/n7q2tUrxQL+A87OzipXrrxpVon0rs9u3Xqk2mdsbGzUuHETrVhx%0Av4gfEOCfZH9sbIz27dtjejx8+AepvheFCjmpffuOmjfvJ9nZ2enKIzOhZOZ6K1zYVb169dc339wf%0AgZ/e9QYgb6GID+RRtn/9qfyPfCCwhPyrliu2m5fiUlgjCQAAAAAAAMgNOnXqmqn2UVFR2rp1s4Wy%0ASVudOvVMU4//m7W1tZycnBUcHCTp/sj21Dw60jw6OjrJPmdnZ02bNvvfh6SqQIGHRfZ79+6l2bZa%0AteqpLgEpSQULFlSBAo6monR0dFS2i/ht2rSTnV3+VPcbDAa1bv2Sfvzx/yRJ+/btMRXx4+LidPz4%0AUVPb+vUbpnu+559/3lTEf7AWfGpq1MjcqPuUHD580LT90kvt0r0pwMnJWc2btzRNv3/48MFUi/gp%0AzcCQlrSWKX10ev3KlT2STPX/b2ldn507d1fnzt0znFNmrs/0BoAVL14y1byOHDmk2NhYSVLp0mXk%0A4eGZZqxevfqpQ4dOKlasuKlPZ+V6a9iwsamIn971BiBvoYgP5FH2Xz+e9XHsv55DER8AAAAAAAC5%0A1ogRozLVPjAwIMeK+CVLPpPm/kdHJbu5FclQu8zOKBkVdVfXrl3VxYvnderUSe3fvy/DsZ55JvWl%0ANx9wcHAwFfEfTE2eHRmZnv7R9cavXLlk2r548XySwu+8eT+lMvLboPz575dTHs05KOim7ty5k+Lo%0Abmtr62TTsWfFg1HmklStWo0MHVOtWg1TEf/ChXOptitXrnyG87C3t5eLS+FU9ye9Nt1Sbffvtpm5%0APhMTExUUdFOXL1/SuXNn5ONzRCdOHMtwrPSuTwcHB9P2v69NX19f03aVKmkX8KX7SxP8+waVjF9v%0AD2X0egOQ91DEB/Ig67NnZPvI1D6WZLvXW9bnziqhisdjOR8AAAAAAACQV2WmOJfWiPeMioyM1I4d%0A23T8uI+uXvWVv7+faT3ylKRXJH20CJqaR9dnz8qSlf+W3o0PkuTq+rCofPt26CPbSV/rhg1rM33+%0AiIjwFH9uBQsWynSslISHh5m2ixYtlqFjihR5eINHeHjqU8xnJkdHx8xcm3YZbpuW06dPytt7ly5c%0AOCd/fz8FBgakOdo+u9dnWtfmo9fNo9dTZljyegOQ91DEB/IguzUrM9w2wSD98Jy0xlOyMkp1AqUB%0AxyTPkMycb4WiPhmbhUwBAAAAAAAAPJDeqFxzWrFiiX766XtFRd1Ncb/BYJC7eyWVKVNO27ZtyVDM%0AR4ugj4uDQ4F02+TP/3C6/bt37z6yHZnt80dFRaV7zuzFf5hvWlPUJz33w3YxMdFptMt4jo/z2vT3%0A99PUqRPl43Mk1TaOjgVVv35DnTt3Rv7+fhmKm53XcOdOhGk7qz9bS15vAPIeivhAHpTv6OEMtTNK%0A6ttNWl7t4XNb3KVpzaTG16TXjko9TkmOcemdL/UPUwAAAAAAAE+D6NeHKLZ7j8dyrsQ0prROSfjK%0AtTLEp71WtLkkliiZfqOnTGJi9qeMN7fvvpurRYvmmR7ny5dPHh6eqlDBXWXLlleFChVVubKHChUq%0ApMOHD2a4iJ8T4uJi023zaCHc2dnFtG1n97AYW7iwq9at+zPF4w0Gg9zckk6NHhISaZaZBNJjb/9w%0A+YF/r9OemkcLvea6meBxuXHjhoYOHZxk5HvRosXk6VlV5cpVUNmy5eXuXknlypWXlZWV3n77Pxku%0A4mfHo9dKbGz611x6MdK63gBAoogP5Ek2x30y1G5X2aQF/EftLXP/339flnqdvF/Qb+AnGbJxPgAA%0AAAAAgLzKWNhVCYVdczqNFCWWKZvTKeQ5BsPDb8kSExPTbJvbRs6eO3dWixfPNz3u2tVLQ4a8rQIF%0AHFNs/6CAnFuFhoaqTJlyabYJCgoybRd+pJ86OTmZtu/ciVB8fLxsbHJX2cTZ2dn0MwgKuil390rp%0AHnPz5g3TduFc+nspNXPmzDAV8IsWLaYxYyaqdu3nUm3/uK7PR6+VW7cyNo1tbGys7OweLi3wJFxv%0AAHKPxz+3DQDLioyU1e3U16161NaKGQhnJ/30nNTodan6W9IXDaWQfy0dZBUaKkVmfyogAAAAAAAA%0A4Enw6LTcMTExabYNCAiwdDqZsnnzH6YR5DVq1NL773+UagFfkgIDH+b/OEaeZ9b582fTbXP27GnT%0AtoeHp2m7YsVKpiUA7t27p4sXz6cbKywsTKtXr9aRI4d040agxd+TSpWqmLZPnDiWoWNOnTph2i5b%0Atpy5U7KY8PAw7d3rbXo8atS4NAv4iYmJunnzpumxJX8WFSs+vHniwoVz6bYPCQlWq1ZN1anTy3r/%0A/WGmGJm93iIiwvXHH+se2/UGIPegiA/kMYYMTB/1gEvGZl8yOVVUev9lqeQHUg8v6c+KUsL/bjo2%0A3Etnzn0AAAAAAAAgj3BweDjKJSjoZhotpcOHD1g6nUy5fv2qabtaterptt+1a4dpO71ZB3LCtm1b%0A09yfmJiorVs3mx4///wLpu2CBQvK3b2y6fHGjevTPd+KFSs0atQoDRs2RG+8Mcji78mjRewtWzYp%0APj4+zfYREeHy9t75yPF1LZabufn7+yV5P6tVq5Fm+yNHDiUZiW/Jn0X16jVNN+/4+l7R5cuX7knt%0AAAAAIABJREFU0my/f/8+GY1G3boVooSE+0tqZOV6W7v2N02dOlHDhw99LNcbgNyDIj6Qxxht7dJv%0A9D89Tkn2WVgO7Z61tPJZ6eX+UoX/SuNbSNdig9I9DgAAAAAAAMgLSpUqY9revv2vVNtt3LheV65c%0AfhwpZVi+fLam7UuX0i5Erlq1TMcfWUrz3r0sfJloYadOnUhSpP+3pUsXys/vuiTJ1dVNdeokLWp3%0A6dLdtL127Zo0R7sHBAToxx9/ND1++eV2SWZlsIQ2bdrKwaGApPvT5P/003eptjUajZo1a7ppzXZX%0AV1c1btzUovmZ06PXpiRdunQx1bYRERGaOXNqkucseX26uLioSZPnTY/nzp2TakE9Li5OS5cuND1u%0A3fol03ZmrrcbN24kWfricVxvAHIPivhAXuPoqEQXlww1LR0hzf9Nckp7xq80XXOWJrSQ6q5poB7r%0AO2vtxTWKTcj4bAAAAAAAAADAk6Zhw8am7U2bNmjdut+S7I+Pj9eqVcs0Y8bkx51auh4dfb9//16t%0AXr0i2RTdoaG3NGfOTM2ZMzPJ87Gx2fgi0YKmTp2oTZs2JHkuISFBCxfO03ffzTU995//vKl8+fIl%0AaffSS+1MU6UnJCTogw+G66+//kx2jiNHjujVV19VRESEpPvrm/fuPcDcLyUZR0dHDRw42PR40aJ5%0A+uqrWYqOTjrNanh4mCZM+FTbtm0xPTdixKhkrzc3K1++ghwdHy7tMHPmFN28eSNJG6PRqP379+m1%0A1/qZbs54IL2lLbLr1Vf/Y3o/DxzYp/HjRysiIjxJm7CwMI0ePUK+vlckSaVKlVbr1i+b9mf0ejtx%0A4pjeffct00wDj+t6A5B72OR0AgDML75GLdnu3J6htl6npSbXpe+fk36pLfk5Ze2cRhm14/rf2nH9%0AbxXOX1helXupj+cAebpWzVpAAAAAAAAAIJdq1eolzZv3kwIC/GU0GjVjxmStWLFElSpVUWxsrE6d%0AOq5bt25Jknr37p9kVG5Oe+WVLlq6dJHCwm5Lkr74YoZWrlwmd3d32dnZ6caNGzp16oRp2nZ7ewfF%0AxcUqISFB0dHRio2NkZ1d/px8CUkUKFBAd+/e1eTJ4zV//i969tlnFR+foGPHjiokJNjUrl27V9Sh%0AQ6dkx9va2mrSpGl65503FBp6S1FRdzV+/Gh9//03qlr1WVlZWevaNV+dO3fWdEy+fPk0duxncsng%0AYKrs6tNngM6cOaUdO/6WJK1YsVQbNqxT7dp15OTkrFu3buno0cOKe2Sp1X79Bqlp0+aPJT9zsbGx%0AUa9e/UyzDVy4cF69e3dV9eq1VLRoUd25E6GLFy/oxo1A0zGOjo6KjIyUJNM1bSmVKlXWf//7oWbN%0Amiaj0ai//96qvXt3q1atOnJ1dVNo6P2fw4ObCezt7TV27CTZ2T2cPTcj19vVq746fz7p9TZmzKTH%0Adr0ByB0o4gN50L3az2W4iC9JJe9IE3ZIY3dKWytKP9eW1nrcnzY/K0JjQvX98W/1/fFv9Vyxuurj%0AOUBd3LvJ0bZg1gICAAAAAAAAuYitra1mzvxKH344XAEB/pLur5P9YPStJFlbW2vAgMHq0aNPriri%0AFypUSNOmzdbHH79vKnr6+V2Tn9+1ZG3d3Str7NhJGjPmI1296itJOnXqZLIp6XPSG2+8LW/vnTp4%0AcH+Kr8Pa2lp9+gzQf/7zZqoxypQpqx9+mKcJE0brxInjkqTAwAAFBgYka1usWDFNnz5dlSpVTzaD%0AgaUYDAZNnDhN33//jZYvX6z4+HhFRd3Vnj27k7W1t3fQiBGj1KbNyylEyv0GDBisgAB/03rxcXFx%0AOnz4QLJ2NjY2GjjwNZUqVVoTJnwqSTp9+qTF8+vcuZscHR01a9Z03bkToZiYGP3zz95k7YoVK64J%0AE6aoatVqyfZl5norUqSoRo8er7p165v/xQDI1SjiA3lQbFcvFfjXVFcZYW2UXr54/1+wg7Sw5v2C%0A/umiWc/l8M1DOnzzkMZ4f6xO7l3Vx3OA6hdvIIPBkPWgAAAAAAAAQA4rU6asFi5coXXrftP27X/J%0A1/eKYmJiVKRIEdWu/Zy6dPFSlSoeunPnTk6nmky1atW1cOFyrV69Qvv27dH169cUGxsje3t7ubkV%0Albt7JTVr1kItWrSUtbW1GjZsbCrib978R64q4tvb22v27LnavPkP/fHHOl26dFGxsTEqVqy46tdv%0AqG7deqhMmXLpxilevIT+7/9+0b593tq+fZuOHz+m0NBbiouLVaFCTqpa1VMtW7ZUp06d5OjoqJCQ%0ASMu/uEdYWVnpzTeHqWPHLtqwYa0OHtyvwEB/RUZGqkABR1WoUFGNGjVRhw6d5OTk/FhzMycrKyuN%0AGjVOL7zwojZsWKvTp08pLOy2DAaDChYspDJlyqpatRp65ZXOKlnyGYWFhcnGxkbx8fE6ceKYAgL8%0AVbLkMxbNsVWrl1S/fiOtW7dG+/bt0bVrV3XnToQcHAqoQoWKat68pTp06CR7e/tUY6R3vbm7V1LT%0Aps318svt5OBQwKKvB0DuZDA+rlvFgBwUHJz7PihbmlOntrLdtyfbcYyS/ikl/VxHWlZNumub/dwq%0AOVdWH88B6lGlt4o4FMl+QAsyGAxyc3NM8lxISORju8sWyKvoW4Bl0LcAy6BvAZZB3wLMj36Fp8Xk%0AyeO1adMGSdKoUePUrt0rFj0ffQt4qEgRZtwFHgernE4AgGVED3/PLHEMkhr5ST+tkwJnSj+tlRpd%0Az17MC2HnNWHfp6q5oIpe3dxPf139UwmJCWbJFwAAAAAAAAAAAHiSUcQH8qi4F9soplsPs8YsGCe9%0AdlTa+7N06htpeEhlueZ3zXK8+MR4/XF5nfr84aU6C5/VtP2TdDXC13wJAwAAAAAAAAAAAE8YivhA%0AHhY5ZYYSSpS0SOwqNiU1ZvhWHRt4Tj+/tEAty7SSQVlf5z7wboBmH/5c9RbVULe1r2jNhZWKiY8x%0AY8YAAAAAAAAAAABA7kcRH8jDjC6FFb5sjRJdXMwaN9HFReHL1sjo7CJba1u9UrGzlnVYo8P9T2pk%0AvVEqXbBMtuLv9t+poVtfU435lfXJ7g91MuSEmTIHAAAAAAAAAAAAcjeK+EAel+BZVWG/bzLbiPyE%0AEiXvx/OsmmxfqYKl9WG9j3Ww33GteOV3dXbvKlsr2yyfKyw2TD+f+EEtVzRR65XNNe/kz4qIDc9O%0A+gAAAAAAAAAAAECuRhEfeAokeFbV7Z37FNO9Z7bixHTvqds796VYwH+UlcFKLUq31A9t5un4oHOa%0A3HS6PAs/m61zHws+qpG73lP1+ZX19l9vaK+/t4xGY7ZiAgAAAAAAAAAAALmNwUgVDE+B4OA7OZ1C%0ArmG7bYvsv54j273eGT4mrnFTRQ97V3EvtsnyeY1Go3yCjmjRmQX67cIqRd7L/s+kglNF9fHsr55V%0A+qhYgeLZjpcSg8EgNzfHJM+FhERyAwGQTfQtwDLoW4Bl0LcAy6BvAeZHvwIsg74FPFSkSMGcTgF4%0AKlDEx1OBIn5y1ufOym7NCuU7ekQ2x31kFRpq2pdYuLDia9TSvdp1FNu1hxKqeJj13Hfv3dX6S79r%0A8ZkF2h+4L9vxrA3Wal32JfXxHKBWZdvIxsrGDFnexwd0wDLoW4Bl0LcAy6BvAZZB3wLMj34FWAZ9%0AC3iIIj7weFDEx1OBIn4GREbKcC9Oxny2kqNj+u3N5MLt81pyZqGWn1uikOjgbMcr5lBcPav0UR/P%0Afqrg7J7teHxAByyDvgVYBn0LsAz6FmAZ9C3A/OhXgGXQt4CHKOIDjwdFfDwVKOLnfvcS7mnr1T+1%0A5MwC/XVtixKNidmO2bhkU/Xx7K8OFTrJIZ9DlmLwAR2wDPoWYBn0LcAy6FuAZdC3APOjXwGWQd8C%0AHqKIDzweVjmdAABIUj7rfGpXoYMWtV+ho/1Pa1SDsSpbqFy2Yu4N8NY724aoxvwqGrnzPR0LOsoH%0AawAAAAAAAAAAAORqFPEB5DolHEvq3ec+1P6+PlrTaYO6VeohO2u7LMeLiAvXvFM/q/Wq5npxZTP9%0AfOJ7hcXcNmPGAAAAAAAAAAAAgHlQxAeQa1kZrNT0mef1f61/0omB5zW12UxVc6uRrZgnQ47rk90j%0AVH1+ZQ3d+pp2++00y9T9AAAAAAAAAAAAgDlQxAfwRHDO76LXqr+hv3t46y+vXXq12usqZOuU5Xix%0ACbFac2Gluq17RQ0W19IXhz5XYGSAGTMGAAAAAAAAAAAAMo8iPoAnTo0itTT9+dk6Mei8vnnxBzUp%0A2Sxb8a5G+GrqgUmqvbCq+v7hpT8ur9e9hHtmyhYAAAAAAAAAAADIOJucTgAAssrexl5eVXrJq0ov%0AXQ6/pKVnFmnZ2cW6GXUjS/ESjYnaevVPbb36p9zsi6hnlT7qV3WA3NzqmDlzAAAAAAAAAAAAIGWM%0AxAeQJ1RwqqjRDcfp6IDTWthuuV4u317WBussxwuJDtY3Pl+q0ZLn1PSXpprnM0934+6aMWMAAAAA%0AAAAAAAAgOYPRaDTmdBKApQUH38npFJADbkbd1PKzS7TkzAJdDr+U7XgFbQuqV7Ve6l6hj2oVqSOD%0AwWCGLIGnk8FgkJubY5LnQkIixccSIHvoW4Bl0LcAy6BvAeZHvwIsg74FPFSkSMGcTgF4KlDEx1OB%0AIv7TzWg06p/AvVp8ZoHWX/pd0fHR2Y7pWbiq+noOUPcqPVU4v6sZsgSeLvzxC1gGfQuwDPoWYBn0%0ALcD86FeAZdC3gIco4gOPB0V8PBUo4uOBiNhw/XZxtRafni+f4KPZjmdrZau25Tuoj2d/NS/9gqwM%0ArFICZAR//AKWQd8CLIO+BVgGfQswP/oVYBn0LeAhivjA40ERH08FivhIycmQE1pyZoFWnV+usNiw%0AbMcrXbCMenn0VW+PfipVsLQZMgTyLv74BSyDvgVYBn0LsAz6FmB+9CvAMuhbwEMU8YHHgyI+ngoU%0A8ZGWmPgYbbqyQYvOLNBuvx3ZjmeQQS1Kt1RfzwF6qXw72VnbZT9JII/hj1/AMuhbgGXQtwDLoG8B%0A5ke/AiyDvgU8RBEfeDxscjoBAMhp+W3yq0ul7upSqbuuRvhq6dlFWnpmkQLvBmQpnlFGbb++Tduv%0Ab5Nrfld1r9JLfT0HyKOwp5kzBwAAAAAAAAAAQF7DSHw8FRiJj8xKSEzQjuvbtPjsQm2+8ofiE+Oz%0AHfO5YvXU13OAOrt3laMtdyvi6cYd7IBl0LcAy6BvAZZB3wLMj34FWAZ9C3iIkfjA40ERH08FivjI%0AKoPBoET7KC08tlA/Hf1JZ0POZjumg00BdXbvqj6eA1SveH0ZDAYzZAo8WfjjF7AM+hZgGfQtwDLo%0AW4D50a8Ay6BvAQ9RxAceD6ucTgAAcruiBYrqg8Yf6PRbp7Vn8B718ewvB5sCWY4XFX9XS84uVIff%0AWqvZsvr61udrBUcFmzFjAAAAAAAAAAAAPKko4gNABhkMBjUu3VhftvxWJwed1+wWX+u5YvWyFfP8%0A7XMav3e0ai6oosGb+2vb1S1KSEwwU8YAAAAAAAAAAAB40lDEB4AscLQtqH5VB2pTt23a1Wu/htR8%0AW4XzF85yvPjEeG24vFa9/+iu5xZW07QDn+lqhK/5EgYAAAAAAAAAAMATgSI+AGSTR2FPTWoyVccG%0AntNPbebrhdIvyqCsr3MfcNdfsw/NUL1FNdR9XSf9dmGVYuJjzJgxAAAAAAAAAAAAciubnE4AAPIK%0AO2s7dXTvoo7uXeR357qWnl2kpWcWyS/yepZj7vLbrl1+2+Vs5yyvyr3Ux3OAnnWrZsasAQAAAAAA%0AAAAAkJswEh8ALKBUwdIaUe8THex3XMs7/KZOFbvK1so2y/HCYsP044nv9MKKxmqzsrnmn/pFEbHh%0AZswYAAAAAAAAAAAAuQFFfACwIGsra71Q5kX9+NI8HRt4TpOaTJVn4arZiukTfFQjdr6r6vMra9i2%0AofonYK+MRqOZMgYAAAAAAAAAAEBOoogPAI+Jq72rhtR8Wzt67tOmbtvUv+ogFcjnmOV40fHRWn5u%0AiTr+/rIaL31OXx+do5tRN82YMQAAAAAAAAAAAB43ivgA8JgZDAY9V6yeZrX4SicHXdBXLf9P9Ys3%0AzFbMS2EXNWnfWNWa76EBm3pri+8mxSfGmyljAAAAAAAAAAAAPC42OZ0AADzNCuQroF4efdXLo68u%0A3D6vJWcWavm5JQqJDs5SvARjgjZf+UObr/yhYg7F1cujr3p79lMFp4pmzhwAAAAAAAAAAACWwEh8%0AAMglKrlU1rjGk3RswFn9+vJitSrTRlaGrP+avhl1Q18emaWGi2ury+/ttfLcMkXHR5sxYwAAAAAA%0AAAAAAJgbRXwAyGXyWedT+wqvaEmHVTrS/5Q+qT9GZQqVy1bMPQG79fa2N1R9XmV9tOt9nQg+Zp5k%0AAQAAAAAAAAAAYFYU8QEgFyvp+IzeqztCB/r6aHXH9epayUt21nZZjhcRF65fT/6kF1c204srmunn%0AEz8oLOa2GTMGAAAAAAAAAABAdlDEB4AngJXBSs1KNdd3rX/W8YHnNLXZ53rWtXq2Yp4IOaZPdn+o%0AGvOr6M2tr2uP/24ZjUYzZQwAAAAAAAAAAICsoIgPAE8Yl/yF9Vr1Ifq7h7e2dt+pQc++poK2hbIc%0ALyYhRqsvrFCXte3VYHEtzTk8UzfuBpoxYwAAAAAAAAAAAGQURXwAeEIZDAbVLFpbM5p/oRMDz2vu%0Ai9+rccmm2YrpG3FFU/ZPVK0Fnur3Rw9tvLxB9xLumSljAAAAAAAAAAAApMcmpxMAAGSfQz4H9ajS%0AWz2q9NblsItacmaRlp1brKCom1mKl2hM1Jarm7Xl6mYVsS+qnh591Nezvyo6VzJz5gAAAAAAAAAA%0AAHgUI/EBII+p4OyuTxuNl8+AM1rQdpleLtdO1gbrLMcLjg7S3KNz1GjJc+r428tadnax7t67a8aM%0AAQAAAAAAAAAA8ABFfADIo2ysbPRy+XZa0G6ZfAac0acNx6u8U4VsxfwncK+G//2mqs+rrA93vKuj%0ANw/LaDSaKWMAAAAAAAAAAABQxAeAp0CxAsU1vM77+qfPUf3eaaO8KveSvY19luNF3rujBad/0Uur%0AX1CL5Y314/H/U2jMLTNmDAAAAAAAAAAA8HSiiA8ATxGDwaDGzzTVN61+0PGB5zT9+dmqWaR2tmKe%0ACT2l0d4fqca8Khqy5VXtvL5dicZEM2UMAAAAAAAAAADwdKGIDwBPKSc7Z71a7XVt9dqpbT289Vr1%0AN+Rk55zleHGJcfrt4mp5re+k+otqatah6fK/42fGjAEAAAAAAAAAAPI+ivgAAFV3q6GpzWbqxMDz%0A+q71z2r2TPNsxbt256qmH5isOgufVa8NXbX+0lrFJcSZKVsAAAAAAAAAAIC8yyanEwAA5B75bfKr%0AayUvda3kJd/wK1p2dpGWnl2swLsBWYpnlFF/X/tLf1/7S272bupeuZf6eg5QlcIeZs4cAAAAAAAA%0AAAAgb2AkPgAgReWcyuvjBmN0pP8pLWm/Uu3KvyIbq6zf+xUSHaLvjs1Vs2X11W51Ky0+vUCR9yLN%0AmDEAAAAAAAAAAMCTjyI+ACBN1lbWalX2Jc1ru1g+A85qXKPP5O5cKVsxD908oPd2vKPq8yrrve3v%0A6NCNAzIajWbKGAAAAAAAAAAA4MlFER8AkGFFHYrq7drDtaf3Ia3vskW9PfrJwcYhy/Hu3ovU4jML%0A1G5NKz2/rIH+z2euQqJDzJgxAAAAAAAAAADAk4UiPgAg0wwGgxqUaKgvW36rE4POa1aLr/RcsbrZ%0Ainnu9lmN2ztKNedX0Wt/DtDf1/5SQmKCmTIGAAAAAAAAAAB4MlDEBwBkS0HbQupfdZA2dftbO3v+%0AoyE13pKLnUuW491LvKf1l35Xrw1dVXdRdU0/MFnXIq6aMWMAAAAAAAAAAIDciyI+AMBsPF2ralLT%0AaTo+6Lx+bDNPLUq3lEGGLMfzj/TTrEPTVW9RDXmt66TfL6xWbEKsGTMGAAAAAAAAAADIXWxyOgEA%0AQN5jZ22nTu5d1cm9q67fuaalZxZp2dnF8ou8nqV4Rhm102+7dvptl4udi7yq9FIfzwGq6vqsmTMH%0AAAAAAAAAAADIWYzEBwBYVOmCZTSy/igd7HdcyzqsUceKXZTPKl+W492Ova0fjv+fWixvpJdXvaAF%0Ap37VnbgIM2YMAAAAAAAAAACQcxiJDwB4LKytrNWyTCu1LNNKIdEhWnV+mZacWaizoWeyHPNI0GEd%0ACTqssXs+UUf3LurjOUANijeUwZD1KfwBAAAAAAAAAAByEiPxAQCPnZu9m4bWfEc7e/6jTd22qZ/n%0AQBXI55jleFHxUVp2drE6/vaSmiytq7lHv1RQVJAZMwYAAAAAAAAAAHg8KOIDAHKMwWDQc8XqafYL%0AX+vEoPOa88I3qle8QbZiXgy7oIn7xqjWAg8N2tRXW303Kz4x3kwZAwAAAAAAAAAAWBZFfABAruCY%0Az1F9PPvrj65b5d3roN6sOUxu9m5ZjhefGK+NV9ar78YeqrPwWU3dP1G+4VfMmDEAAAAAAAAAAID5%0AUcQHAOQ6lQtX0YQmk+Uz4Kx+eWmRXizTWlaGrP+XdeNuoL44PFP1F9dU17UdtPr8CkXHR5sxYwAA%0AAAAAAAAAAPOwyekEAABIja21rTpU7KgOFTsqINJfy84u1pIzC3XtztUsx/T23yVv/11ysnNWt0pe%0A6lt1oKq71TBj1gAAAAAAAAAAAFlnMBqNxpxOArC04OA7OZ0CnlAGg0Fubo5JngsJiRS/OnNOojFR%0A3v67tOTMAm24tE5xiXHZjlmjSC318eyvbpW85GTnbIYsnzxGo1EffDBcBw7sk729vX79dYlKlSqd%0AavvIyEgNHtxXAQH+evHF1powYao2blyvKVMmpHkeW1tbOTk5q2JFd/Xs6aV27dqZ9qXWt27cCNT6%0A9b/r4MH9unbtqqKjo+TgUEDly1dQ48ZN1bFjVxUqVCjZcYGBAfLy6piJd0Fyd6+sefOWZOoYIDfh%0A/y3AMuhbgGXQtwDzo18BlkHfAh4qUqRgTqcAPBUYiQ8AeKJYGaz0fKkWer5UC91uFqrV51do0ZkF%0AOn3rZJZjHg/20fFgH43fM1odKnZSP8+BalSyiQwGgxkzz90MBoNGjRqnQYN6KSwsTBMnjtG33/4k%0AG5uUPypMmzZRAQH+euaZUho5cnSy/dWr10zxuMjIO7p27aqCg4P0zz97tWPHDs2YMSPFtomJiVq0%0AaJ5+/vl7JSQkyGAwyNXVTc88U0rBwUE6ftxHx4/7aNmyRRo9erwaNWqa6uurUKGiChRwTHX/A6VL%0Al0m3DQAAAAAAAAAAlkQRHwDwxHLJX1iv1xiq16oP0bHgo1p8ZqHWXFipO3ERWYoXkxCjVeeXa9X5%0A5SrvVEF9PPqrp0cfFS9QwsyZ505ubm766KNP9cknH+r06ZOaP/9nvfbakGTtVq1aph07/la+fPk0%0AYcLUFIvj//d/P6d6nvDwMM2Z87m2bv1Ta9euVZMmTdSpU6ckbYxGo0aN+lDe3rtka2urPn0GqEeP%0APnJxcTG1OX/+rL755isdPnxAH3/8gT7//EvVr98wxXO+++4I1alTN6NvBQAAAAAAAAAAOcYqpxMA%0AACC7DAaDahWto8+bf6ETA8/r65bfqVHJJtmKeSX8sibvn6DaC6qq/8ae2nxlo+IT482Uce7VrFkL%0AdezYRZK0YMEvOnnyRJL9Z8+e1jfffClJevPNYfLw8Mz0OZycnDVq1HiVK1dOkrR06dJkbRYtmm8q%0A4E+e/LmGDHk7SQFfkipX9tCsWV+pTp26SkhI0JQpExQdHZ3pfAAAAAAAAAAAyE0o4gMA8hSHfA7q%0A6dFHaztv0r4+hzWs9nsqYl80y/ESjAn603eTBmzqpVoLPDVp3zhdDrtoxoxzn2HD3lfp0mWUkJCg%0ASZPGKCoqSpIUGRmpMWM+0b1799SkSTP16NEny+ewtbVV48aNJUkXLlxIsi8o6KZ+/vk7SZKXV281%0AapT6DRk2NjZ6772RMhgMCgkJ1tatm7OcEwAAAAAAAAAAuQFFfABAnlXRuZLGNJognwFnNL/tUr1U%0Arq2sDFn/ry8o6qa+PvqFGi6po06/t9Xys0sUdS/KjBnnDvb29ho37jPZ2NjI399P33wzR5I0e/Z0%0ABQb6q2jRYho9eny2z2Nldf9nYTQakzy/ceN6xcfHy9raWr179083TvnyFTRmzET9+ON8tWv3Srbz%0AAgAAAAAAAAAgJ9nkdAIAAFhaPut8alu+vdqWb68bdwO1/OwSLT6zQL4RV7Icc1/AHu0L2KNR3iPV%0AtZKX+nr2V80itWUwGMyYec7x8Kiq114bou+//0br1v2m/Pnza8uWTbK2ttb48ZNVqJBTtuLHxsZq%0A27ZtkqTatWsn2Xfo0AFJUqVKVeTs7JyheG3atM1WPgAAAAAAAAAA5BaMxAcAPFWKFyih/z73gfb3%0A9dHvnTaqe+Weym+dP8vx7sRFaP6pn9VmVQu1XNFUPx3/TrdjQs2Ycc7p23egatWqI6PRqOXLl0iS%0AXnttiGrUqJWtuDdu3NDo0SMUGBgoKysrDR06NMn+q1d9JUnu7pWydR4AAAAAAAAAAJ5EjMQHADyV%0ADAaDGj/TVI2faaqpzT7X6gsrteTMQh0P9slyzFO3TmiU90hN2DdG7Su8oj6eA9T0meezNYV/TrKy%0AstKHH36ifv28JEkuLoXVp8+ADB375puvJXsuPv6ewsLCFBgYIElycHDQ+PHjVa9evSTtIiLCJUnO%0Azi7ZST+J4cOHpt9I0sqV61SiREmznRcAAAAAAAAAgMyiiA8AeOo52TlrcLX/aHC1/+hE8DEtPrNA%0Aqy+sVHhsWJbixSbEas2FVVpzYZXKFCqnPh791Mujr0o6PmPmzC1v6dKFpu3bt0O1dOki9e8/KN3j%0ATpw4luq++vUbqm7dBurbt4fc3NyS7be3t1dkZKTi4+OzlHNKKlSoqAIFHNNtZ2tra7ZMubg8AAAg%0AAElEQVRzAgAAAAAAAACQFRTxAQB4RPUiNTWtyCyNa/yZ/ri8TkvOLJS3/64sx7sW4atpBz7TjINT%0A1LJ0K/XxHKA25V6WrXXuLxZv2bJZf/yxTgaDQTVq1NKxY0f188/fqV69BvLw8EzzWG/vQ6btuLg4%0AHTt2RN9++5UuXDiv4OAgNWzYKMUCviS5uropMjJS4eFZu4kiJe++O0J16tQ1WzwAAAAAAAAAACzl%0AyZzfFwAAC7O3sVf3yj21ptMG7e/ro3frfKjiBUpkOV6iMVF/XduiwX/2U60FHhq/91NduH3ejBmn%0AITJShtBbUmRkhg/x87uumTOnSpI6deqqqVNnydXVTfHx8Zo48VPFxMRkOJatra3q1WuouXN/UMWK%0A7rpy5bKGDx+qS5cupdi+TJmykqTLl1PenxJ/fz/TNPwAAAAAAAAAADzJKOIDAJCO8k4VNKrhWB3p%0Af0qL261Q2/IdZGOV9clsQqJD9K3PV2qytK7ar2mtpWcWKfJexgvs6bE+e0YOUybKyauTXD3KqUiF%0AknLzKK8iFUrK1aOcnLw6yWHKRFmfPZPi8ffu3dPYsZ8oKuquSpcuo7fffleFChXSJ5+MlcFg0LVr%0AV/Xll7MynVeBAo6aNGma7O3tFRYWpmHDhik6OjpZu6ZNm0uSLlw4l+HR+LNmTVP79q00adLYTOcF%0AAAAAAAAAAEBuQhEfAIAMsrGyUetyL2t+2yXyGXBWYxtNUkVn92zFPHhjv/67/S1Vn1dZ728fpsM3%0AD8poNGYplu1ff8qpU1sVfr6BCsyZKdud22UVGpqkjVVoqGx3bleBOTNV+PkGcurUVrbbtiRp8803%0AX+r8+bOysfl/9u48zqq6/h/4+84Mw67sq+KaCJqAyDb6y8zSNBPTSty1THNDDbfYV80tl/ySYGZZ%0AqWX6NSu/9KVcUgEBBVwQRJZURJCRfRtm+f3htxGCe531zAzzfP517v28zzkvH84nyNfcc3Ni1KgJ%0A0bhx44iI6N8/L04//TsREfHnP/93/POfz5c7Y5cu+8cPf3hlREQsXrw47rjjjl1mjjnmS9G4ceMo%0ALi6ORx75zede8733/hWzZ8+MkpKSOOSQruXOBAAAAAAAtYkSHwAqoF2TdnFlr6tj2lmvxtPf+lsM%0AOvScaJLTpMLX27R9Y/z27V/HSU8cH8f+vn/cP+++yN+SX6ZzU2s+ieaXXRx7n/2dyJ3+crnumzv9%0A5dj7rG9H88t/EKm1a+LFF5+PP/7xsYiIuOSSy+PQQ7vtNH/55YNj//0PiIiIW28dF6tXry7X/SIi%0ATj/9u9GjR6+IiHjkkUdizpw5O63vvXeLuOCC70dExOOPPxqzZ89Me61t27bGLbeMieLi4mjdunWc%0Aeurp5c4DAAAAAAC1iRIfACohlUpF/44D4t6v/DzeuPCduOPYe6JXuyMrdc0Fn7wdI18eGkf8+pC4%0A+G8XxHPv/SOKS4p3O5s9/61oeeyAaPTEHyp1z0Z//H1s/XJe3DJ+VERE9O7dN84667xd5ho2bBQj%0AR46LBg0axLp162LChFHlfnJAKpWKG28cFg0aNIji4uIYPnx4FBQU7DQzaNC50bPnkVFQUBDXXTc4%0AHnxwUqxZs/NTBd588/W44opL4o03Xo+cnJwYMWJc6VMDAAAAAACgrkqVVPSZvVCHfPzxhpqOQB2V%0ASqWiTZtmO723evXGCj/unPpjfv5b8cjbD8fjCx+LNdvWVPp6+zTbNwYdek6c1e3c2Ld5l4j4tMBv%0A8a2TI2tN5a9fFBHn7rtvvNa4cezdrFn8+rePR5s2bdPO//a3v4r7778vIiKuvPKaGDTo3HjmmT/H%0AzTePiYiIl16anfF+qVQqHn30objvvk+vccUVV8TZZ39vp71VUFAQEyaMjn/83+P+s7Ozo127DtGi%0ARYtYteqjyM//9EkFrVq1juHDx0Tfvv13useKFR/Gd75zakREHHjgQdG06c57OZ1rr70+Djnk0DLN%0AQm3jzy2oHvYWVA97C6qefQXVw96Cz7Rt27ymI0C9oMSnXlDiU1H+gk5lbS3cGlOW/jV+9/bD8cIH%0Az1X6eqlIxbH7HhfndjkjzrpgXDT58KMqSBlxV+vWcX/r1hERce+WLdH7Hy9FSYuWaeeLi4tj8OAf%0Axty5r0Vubm5MmvSrWLRoYblK/L32yo3TTjstFi9eHA0aNIhf/vJ3ccABB+4y+9prs+Nvf3sm3nrr%0AjVi58qMoKCiIpk2bxYEHHhRHH/2l+OY3T4tmzXYt6Hcs8cvj3nvvjyOPPKrc50Ft4M8tqB72FlQP%0Aewuqnn0F1cPegs8o8SEZSnzqBSU+FeUv6FSl99b/Kx5d8Nt4bMHvYvnGDyp9vdabI86bF/H9ORGH%0Ar6qCgDvY+u0zY8PEB6r2ojuwt6B62FtQPewtqB72FlQ9+wqqh70Fn1HiQzKyajoAANQXXfbaL27s%0AOyxmn/tGPHbKE/HNg06LBlkNKny9/CYRdw+I+OLlEf0vjnjgyIgNuVWTtdEffx+5//cYewAAAAAA%0AIDlKfABIWHZWdnyly9fiwRMfjnkXLIwxeTdH15aV+w72V/aJuOTUiA7XRXxvYMTL+0ZU9nfBG//s%0A7kpeAQAAAAAAKC8lPgDUoDaN28RlPa+Mfw56JZ45/e9xTrfzo0lO0wpfb3NuxEO9Io75fkT3KyLu%0AyItYVcHL5U57KbIXLqhwFgAAAAAAoPyU+ABQC6RSqTiqQ9+467j74s0L34m7vnxfHNW+b6WuuaBt%0AxPUnRHT+UcQZ342Y26H812j45B8qlQEAAAAAACgfJT4A1DLNcpvHOd3Pj2fO+Hu8OGhm/LDHldG6%0AUesKX68wO+LJ7hG9L4n473I+tb/BnNcqfF8AAAAAAKD8lPgAUIt1bXVojD365ph3wcJ48MTfxInL%0AciJVwS+7L86KuPC08j1eP+f1uRW7GQAAAAAAUCFKfACoA3Kzc+Ob7Y+PKb8qjGV3R4x5LmK/teW/%0AzvpGEaO/XPb5rE8+idi4sfw3AgAAAAAAKkSJDwB1RKpgW0REdFkXMfKFiCX3REx9OOLMNyNyC8t+%0Ancm9I95uU477bi8oZ1IAAAAAAKCilPgAUEeU5Dbc6XVWScRXl0Q89seID++MuOd/Ir648vOvU5QV%0Acf0J5bhvg9xyJgUAAAAAACpKiQ8AdUWzZlHcsuVul1pviRj8SsS8n0fMnBxx6eyIBkXpL/XXQyL+%0AfuDn37K4VauIZs0qGBgAAAAAACgvJT4A1CGFR/TMuJ6KiD4fRtz/l4hrp2e+1pATIopSlbsfAAAA%0AAABQtZT4AFCHbO/Vu8yzQ1+MaLMp/frrHSJ+/Tkd/fZeR5b5fgAAAAAAQOUp8QGgDtl2+nfKPLv3%0AtojRz2eeGf6ViI0ZvvJ+2+nfLfP9AAAAAACAylPiA0AdUnRotygYcHSZ5y95NeLQj9Ovr2gecXve%0A7tcK8o6Joq6HljMhAAAAAABQGUp8AKhjtgy+tsyzDYojbp+aeeb2oyOWN9/Nfa66ppzJAAAAAACA%0AylLiA0AdU3D8CbH1jLI/5v4b70R8ZUn69S0NPn2s/o62fvvMKDj+hAomBAAAAAAAKkqJDwB10Mab%0Ab4uijp3KNJuKiDv/NyJVkn7m1z0j5nb49LioY6fYePNtlQ8JAAAAAACUmxIfAOqgkpatYt1jT0Zx%0Ay5Zlmu/5UcSFczNcLxUx5ISIopYtYt1jT0ZJi7JdFwAAAAAAqFpKfACoo4q6dY+1T/1PmT+RP/7Z%0AiCYF6defPTDi978YFkXduldRQgAAAAAAoLyU+ABQhxV16x5rXpgeW7995ufOdtoQcf20zDOj3p8c%0A24u2V1E6AAAAAACgvJT4AFDHlbRoGRsmPhDrHv1jFOQdk3H2+pcjOm5Iv/7u2kXx8PyHqjghAAAA%0AAABQVkp8ANhDFBx/Qqx76pn45MWZsena66Lgy1+J4latdppp3LxVjF5+aMbr3DHrlli3bW11RgUA%0AAAAAANLIqekAAEDVKup6aGz+8cjP3ti4MVLbC6KkQW5Es2ZxanFR3Pv4l+Kt/Dd2e37+1vy4+9U7%0AY1TeuIQSAwAAAAAA/+aT+ACwp2vWLEpatopo1iwiIrKzsmPM0RMynvLA6z+Pf61flkA4AAAAAABg%0AR0p8AKiHvrTPl+Nr+52Ydr2guCAmzBidXCAAAAAAACAiPE6/Rm3dujWeeOKJmDJlSrzzzjuxadOm%0AaNu2bRxyyCExcODA+PrXvx5ZWVX3exZvv/12PP744zF79uxYsWJFbNmyJfbaa6848MAD45hjjolB%0AgwZFixYtPvc6F110UUybNq3M9/3yl78ckyZNqkx0AKrBqAHj49n3/h5FJUW7XX/q3SfjB0dcFn06%0A9Es4GQAAAAAA1F9K/BqydOnSuPzyy2PJkiU7vf/hhx/Ghx9+GM8//3w8+uijceedd0a7du0qda8t%0AW7bEuHHj4oknnthlLT8/P/Lz82PWrFkxefLkGD9+fJx88skZr7dgwYJK5QGgdjikVdc4/7CL4qE3%0Af5F2ZuTLQ+OZ0/8eqVQqwWQAAAAAAFB/KfFrwOrVq+P888+PVatWRUREgwYNol+/ftG2bdtYsmRJ%0AzJs3LyIiZs6cGZdeemk8+uij0ahRowrdq7CwMK688sp46aWXSt9r27ZtHHnkkdG0adNYsWJFvPrq%0Aq1FQUBCbNm2Ka6+9NrZv3x4DBw7c7fVWrVoVn3zySel1vvKVr3xuhq5du1YoOwDV7/o+Q+OP7/wh%0ANhSs3+36qytnxdOL/zsGHnx6wskAAAAAAKB+UuLXgJEjR5YW+N26dYv77rsv9tlnn9L1WbNmxdVX%0AXx35+fkxf/78uOeee+LGG2+s0L0efvjh0gI/Jycnbrjhhjj33HMjOzu7dGblypUxbNiwePHFFyMi%0AYsSIEdGnT5/o1KnTLtdbuHBh6fHRRx8dY8eOrVAuAGqHNo3bxNVHDonxM0alnRk3Y3R8/YBvRMPs%0AhgkmAwAAAACA+qnqvnCdMpk7d2784x//iIiIpk2bxuTJk3cq8CMi+vTpE/fff3/k5Hz6OxaPPPJI%0AfPzxx+W+1/bt23f6LvqbbropLrjggp0K/IiI9u3bx8SJE+Pwww+PiIht27bFAw88sNtr7vgofZ+w%0AB9gzXHLEZbFv8y5p199bvyx+8fqktOsAAAAAAEDVUeIn7Pe//33p8VlnnZX2++6POOKI0kfab926%0ANf70pz+V+14zZsyItWvXRkREp06d4uyzz047m5ubG4MHDy59/eyzz+52bsdP4h966KHlzgRA7dMo%0Ap1EM7z8648xdr94e+VvykwkEAAAAAAD1mBI/QSUlJfH888+Xvj7ppJMyzn/jG98oPZ46dWq57zdv%0A3rzS47y8vF0+gf+fevfuXXr80UcfxaZNm3aZ2bHE90l8gD3HaQefEb3bH5V2fX3Burhj9i0JJgIA%0AAAAAgPpJiZ+gJUuWxCeffBIREc2bN4/u3btnnO/Zs2dkZX36r+j111+PzZs3l+t+HTt2jGOPPTa6%0Adu0aBx988OfO/2fJ/58lfkFBQSxdujQiItq2bRutW7cuVx4Aaq9UKhVj8jKX9L9+65fx7ppFCSUC%0AAAAAAID6KaemA9Qn7777bunxfvvtV1rQp9O0adNo3759rFixIoqLi2PRokXRo0ePMt/vjDPOiDPO%0AOKPM8/Pnzy89TqVS0apVq53WFy9eHNu3b4+Izz6F/+GHH8bLL78cS5cujaKiomjXrl3069cvDj/8%0A8DLfF4DaoW/HfvHNg06LPy9+arfrhcWFMXb6iHj45McSTgYAAAAAAPWHEj9By5cvLz3u3Llzmc7p%0A0KFDrFixovT88pT45fXkk0+WHnfv3j1ycnb+8djxUfpNmzaNq666Kv7+979HcXHxLtc67LDDYuTI%0AkdGzZ89qy1seqVSqpiNQR+3uR+fT9/xMsWcaMWBMTFn619hevH2361OWPRMvL38xjtnnS5W6j70F%0A1cPeguphb0H1sLeg6tlXUD3sLQCSpsRPUH5+fulxWR9F36JFi9LjNWvWVHmmf1u4cGE89dRnn7w8%0A8cQTd5lZsGBB6fHf/va3jNd766234txzz42f/OQnccopp1Rd0Apq06ZZTUdgD9K6tZ8n9lxt2hwR%0Ag/sNjjun35l2Zuwrw2N2j9mRlarab+Wxt6B62FtQPewtqB72FlQ9+wqqh70FQHWq2v/6TkY7fsd8%0Ao0aNynROkyZNdnt+Vdq0aVMMGTIkCgsLI+LTXxw455xzdpnb8ZP4EREHH3xw3HrrrfHPf/4z3njj%0AjZg6dWrcdNNNpb94sH379rjpppvitddeq5bcAFSPYf9vWLRq3Crt+pyP5sRv5v0mwUQAAAAAAFB/%0AKPETVFBQUHqcm5tbpnN2fKT9v0v2qs509dVXx6JFi0rfGzp0aDRrtutvEe5Y4n/ta1+LJ554Ik47%0A7bRo37595ObmRpcuXeKiiy6KJ598svTrArZv3x7Dhg3b7SP3AaidWjZuGaOOHZVxZtizw2Lz9s0J%0AJQIAAAAAgPpDiZ+g7Ozs3R7XlIKCghgyZEi8+OKLpe+dccYZMXDgwN3O/+xnP4tbb701rrnmmrj9%0A9tvTPk2gc+fOcccdd5S+XrJkSTz33HNVGx6AavXDo34YX2j1hbTryzcsjzunpX/kPgAAAAAAUDE5%0Anz9CVWncuHHpcVFRUZnO2fHT92X99H5ZbN26NQYPHhwvvPBC6Xt5eXkxevTotOf07t07evfuXabr%0AH3nkkdGrV6+YM2dORET885//jOOPP75SmStj9eqNNXZv6rZUatfvt8rP3xglJTUUCBI0ot/YOP9/%0Azkq7/pOXbo1v7X9WdGjaodzXtregethbUD3sLage9hZUPfsKqoe9BZ9p02bXJzkDVU+Jn6CKfL/9%0A5s2fPaq4adOmVZJjzZo1cdlll5UW7BERffv2jYkTJ1bpLwr069ev9B47Poq/JpT42xQVltrlnZIS%0AP1PUDyfuf3LkdTompn340m7XNxduip+8Mi7uOu6+Clzd3oLqYW9B9bC3oHrYW1D17CuoHvYWAMny%0AOP0EtWjRovR43bp1ZTpn7dq1pcetWrWqdIb3338/Bg0atFOBn5eXF5MnT97pSQFVoUOHzz6ZueM/%0ABwB1QyqVijF5EzLOPPL2b+Kt1W8mlAgAAAAAAPZ8SvwEHXDAAaXHH330UZnO2XGuc+fOlbr//Pnz%0AY9CgQbFs2bLS90488cSYNGlSlRf4ERHFxcWlxw0aNKjy6wNQ/Xq06xXfOWRQ2vWSKInR04b5zXMA%0AAAAAAKgiSvwEHXTQQaXHixcv/tz5jRs3lpb4WVlZO51fXvPmzYvzzz8/Vq9eXfremWeeGXfffXeZ%0AHqG/cOHCePzxx+P++++PJ598skz3/Pjjj0uP27ZtW/7QANQKQ/uNjMY56X/Z64UPnotn35uaYCIA%0AAAAAANhzKfET1Llz59IyOz8/P957772M83Pnzi39ZGO3bt0q/Gn5BQsWxMUXXxwbNmwofe+KK66I%0AsWPHRlZW2X4Epk+fHsOHD4+77rorJk2aVKZzXn311dLjI444onyhAag1OjffJy7rcWXGmVHThkVh%0AcWFCiQAAAAAAYM+lxE9QKpWKr33ta6Wv//KXv2Sc/+tf/1p6fNxxx1XonmvXro1LL7001q9fX/re%0Aj3/84xg8eHC5rtOjR4/S42XLlsXbb7+dcf7dd9+NWbNmlb7e8Z8bgLrnyl7XRNvG7dKuv7NmYfx2%0A/q8TTAQAAAAAAHsmJX7CTj311NLjhx56KN5///3dzs2dOzeefvrpiIjIycmJ008/vUL3GzVqVOkj%0A+SM+LfAvvPDCcl+nZ8+e0aVLl9LXt912207feb+jbdu2xdChQ0ufItC3b9847LDDyn1PAGqPZrnN%0A46Z+wzPO3DZrQmwoWJ9xBgAAAAAAyEyJn7BevXrFCSecEBER69evj4svvjgWLVq008ysWbPi8ssv%0Aj8LCTx9LfOaZZ0bnzp13udZ5550XXbt2ja5du8Z55523y/r06dNjypQppa+/853vVKjAj/j0KQI/%0A+tGPSl9PmzYthgwZEuvWrdtp7oMPPojvf//7MW/evIiIyM3NjdGjR1fongDULmcfel50a9U97frq%0ALavj3tfuSjARAAAAAADseXJqOkB9NHTo0Jg7d26sWrUqli1bFqeeemr07ds3OnbsGMuWLYs5c+aU%0Azh588MFx3XXXVeg+v/jFL3Z6vWXLlhg5cmSZz7/22mujZcuWpa9POumkmDlzZjzyyCMREfHMM8/E%0ACy+8EH379o2WLVvG8uXL49VXXy395YOcnJy466674qCDDqpQfgBql+ys7BidNyHO/Mu30s7cP+++%0AOP+wi2Lf5l3SzgAAAAAAAOkp8WtAx44d41e/+lVcccUVsXTp0iguLo4ZM2bsMnfEEUfExIkTo0mT%0AJuW+x/r162PatGk7vfeXv/ylXNe45JJLdirxIyJGjhwZbdq0iYkTJ0ZhYWFs2rQpnnvuuV3Obd++%0AfYwbNy6OPfbYcmcHoPY6rsvx8ZUuX41n3/v7bte3FW2LCTPGxP1fezDhZAAAAAAAsGdQ4teQgw46%0AKJ5++ul4/PHHY8qUKbF48eJYt25dNG/ePA477LA45ZRT4pvf/Gbk5FTsX9GyZcvSfmd9ZaRSqbji%0Aiivi1FNPjcceeyymT58e77//fmzZsiVatWoVBxxwQJxwwgkxcODAaNasWZXfH4CaNzpvQjz//rNR%0AXLL7P2eeXPR4XHLEZXFk+6MSTgYAAAAAAHVfqqSkpKSmQ0B1+/jjDTUdgToqlUpFmzY7/0LK6tUb%0Aw/90Ut8Nef7q+M38h9Ku9+s4IJ4+bUqkUqndrttbUD3sLage9hZUD3sLqp59BdXD3oLPtG3bvKYj%0AQL2QVdMBAIC658a+w6Jpg/RPXHllxfT4y5KnE0wEAAAAAAB7BiU+AFBu7Zq0i6uP/FHGmXHTR0ZB%0AUUFCiQAAAAAAYM+gxAcAKuTSHldE52b7pF1ftn5p/PLNyQkmAgAAAACAuk+JDwBUSOOcxjG038iM%0AMz+dfVus2fpJQokAAAAAAKDuU+IDABV2xiHfjZ5te6VdX7ttbfx09m0JJgIAAAAAgLpNiQ8AVFhW%0AKivGHn1LxpkH35wcS9a+m1AiAAAAAACo25T4AECl9O+UFycf8M2064XFhTF2+qgEEwEAAAAAQN2l%0AxAcAKm3kgDGRk5WTdv2ZpX+O6R++nGAiAAAAAACom5T4AEClHdji4Pje4T/IODPq5aFRXFKcUCIA%0AAAAAAKiblPgAQJUYctSN0aJhi7Trcz+eE0+884cEEwEAAAAAQN2jxAcAqkTLRq3iR0fdkHHm5lfG%0AxpbCLQklAgAAAACAukeJDwBUme8dfknsv9cBadeXb/wgJs37rwQTAQAAAABA3aLEBwCqTG52bowY%0AMDbjzD2v/TRWbV6VUCIAAAAAAKhblPgAQJU65cBTo1/HAWnXN23fGLe+Mj7BRAAAAAAAUHco8QGA%0AKpVKpWJs3s0ZZ3779q/jzVVvJpQIAAAAAADqDiU+AFDlerXvHad/4Ttp14tLiuP6qdcnmAgAAAAA%0AAOoGJT4AUC2G9R8VDbMbpl2f8u6U+Nu7f0swEQAAAAAA1H5KfACgWuzbvEv8sMeVGWeum3pdFBUX%0AJZQIAAAAAABqPyU+AFBtBh95bbRp3Dbt+pur3oxfzvllgokAAAAAAKB2U+IDANWmee5ecUOfoRln%0ARjw3IjZs25BQIgAAAAAAqN2U+ABAtTq3+wXRteWhaddXbloZt718W4KJAAAAAACg9lLiAwDVKicr%0AJ0bljcs4c+f0O2P5hg8SSgQAAAAAALWXEh8AqHbHdzkhjt3nuLTrWwq3xM2vjE0wEQAAAAAA1E5K%0AfACg2qVSqRidNyFSkUo784eFj8a8VXMSTAUAAAAAALWPEh8ASMRhbQ6Ps7udl3Fm1LRhUVJSklAi%0AAAAAAACofZT4AEBibuo7PJrkNE27Pu3Dl2LKsmcSTAQAAAAAALWLEh8ASEz7ph3iqiOvyTgzZtrw%0AKCgqSCgRAAAAAADULkp8ACBRl/W4Kjo27ZR2fcm6xfHrtx5MMBEAAAAAANQeSnwAIFFNGjSJof1H%0AZpy5Y9ZPYu3WNQklAgAAAACA2kOJDwAk7rtdz4peHXqlXV+zbU3c9eodCSYCAAAAAIDaQYkPACQu%0AK5UVd55wZ8aZX7xxfyxdtyShRAAAAAAAUDso8QGAGnHcAcfFqV1PTbu+vXh7jJ8xOrlAAAAAAABQ%0ACyjxAYAac9tXb4ucrJy0639e/FS8smJGgokAAAAAAKBmKfEBgBrTtU3X+GHvH2acGT1taJSUlCSU%0ACAAAAAAAapYSHwCoUaO+PCr2brh32vVXV86Op959IsFEAAAAAABQc5T4AECNatOkTQz/0vCMM+Nn%0AjI6thVsTSgQAAAAAADVHiQ8A1Lir+l4V++21f9r19ze8F5Nf/3lygQAAAAAAoIYo8QGAGtcwp2EM%0A7z8m48w9r90Zq7esTigRAAAAAADUDCU+AFArDDz4W3FU+75p1zcUrI/bZ92cYCIAAAAAAEieEh8A%0AqBVSqVSMPTpzSf/wWw/FO58sTCgRAAAAAAAkT4kPANQaR3XoG6cdfHra9aKSohgzfXiCiQAAAAAA%0AIFlKfACgVhnWf3TkZuWmXZ/6r7/FPz94PrlAAAAAAACQICU+AFCr7LfX/vGDIy7LODPq5WFRVFyU%0AUCIAAAAAAEiOEh8AqHWu6T0kWjdqnXb9rfw34vcLH0kwEQAAAAAAJEOJDwDUOns3bBHX9flxxplb%0AXhkXG7dvTCgRAAAAAAAkQ4kPANRK53e/KA5u8YW06ys3fxQT59ybYCIAAAAAAKh+SnwAoFZqkN0g%0ARuWNzzgzce698dGmFQklAgAAAACA6qfEBwBqrRP2+3oc0/lLadc3F26OW14Zl2AiAAAAAACoXkp8%0AAKDWSqVSMSZvQqQilXbmsQW/izdWv55gKgAAAAAAqD5KfACgVvti2x5x5qFnpwtiyoYAACAASURB%0AVF0viZIY/fKwKCkpSTAVAAAAAABUDyU+AFDr/bjviGiS0yTt+ovLX4ip/5qSYCIAAAAAAKgeSnwA%0AoNbr2KxTXNbzqowzY6aNiO1F2xNKBAAAAAAA1UOJDwDUCVf0ujraN+mQdn3R2nfi4fkPJZgIAAAA%0AAACqnhIfAKgTmjVoFj/uNyLjzB2zbon129YllAgAAAAAAKqeEh8AqDPO7Hp2dG99eNr1/K35cfdr%0AdyaYCAAAAAAAqpYSHwCoM7KzsmNM3oSMM5PnTYx/rV+WTCAAAAAAAKhiSnwAoE45dt/j4mv7nZh2%0AvaC4ICbMGJ1cIAAAAAAAqEJKfACgzhk1YHxkp7LTrj/17pMx+6OZCSYCAAAAAICqocQHAOqcQ1p1%0AjfO6X5hxZuTLQ6OkpCSZQAAAAAAAUEWU+ABAnXR9n6HRrEHztOuzV86MPy9+KsFEAAAAAABQeUp8%0AAKBOatukbVzTe0jGmbEzRsW2om0JJQIAAAAAgMpT4gMAddYlR1we+zbvknb9vfXL4hevT0owEQAA%0AAAAAVI4SHwCosxrlNIph/UdlnLnr1dsjf0t+QokAAAAAAKBylPgAQJ32rYO/HUe26512fX3Burhz%0A9k8STAQAAAAAABWnxAcA6rRUKhVjjr4l48yv3now3l2zKKFEAAAAAABQcUp8AKDO69exf3zzoNPS%0ArhcWF8bY6SMSTAQAAAAAABWjxAcA9gjD+4+OBlkN0q5PWfZMvLz8xQQTAQAAAABA+SnxAYA9wgF7%0AHxjf/+KlGWdGTRsWxSXFCSUCAAAAAIDyU+IDAHuMH/W+Plo2bJl2/fWP58bjCx9LMBEAAAAAAJSP%0AEh8A2GO0aNQyrutzU8aZm18ZG5u3b04oEQAAAAAAlI8SHwDYo1xw2PfjwL0PSru+YtOH8fN5P0sw%0AEQAAAAAAlJ0SHwDYo+Rm58bIAeMyzvzstbtj5aaPEkoEAAAAAABlp8QHAPY4Jx3wjRjQ6ei065sL%0AN8WtMyckmAgAAAAAAMpGiQ8A7HFSqVSMyctc0j+y4Dfx1uo3E0oEAAAAAABlo8QHAPZIPdsdGd85%0AZFDa9eKS4hg9bViUlJQkmAoAAAAAADJT4gMAe6yh/UZGo+xGaddf+OC5ePa9qQkmAgAAAACAzJT4%0AAMAeq3PzfeKynldmnBk9bXgUFhcmlAgAAAAAADJT4gMAe7Srel0bbRu3S7u+cM2C+N3bDyeYCAAA%0AAAAA0lPiAwB7tGa5zeOmfsMzztw6c3xsKFifUCIAAAAAAEhPiQ8A7PHOPvS86Naqe9r11VtWx72v%0A3ZVgIgAAAAAA2D0lPgCwx8vOyo5ReeMzzkya91/xwYb3E0oEAAAAAAC7p8QHAOqFr3T5ahy37/Fp%0A17cWbY0JM8YkmAgAAAAAAHalxAcA6o3ReRMiK5X+rz9PLPpDvLZydoKJAAAAAABgZ0p8AKDe6Na6%0Ae5zT7YKMM6OmDYuSkpKEEgEAAAAAwM6U+ABAvXJj32HRtEGztOuvrJgef13y5wQTAQAAAADAZ5T4%0AAEC90q5Juxjc69qMM+NmjIyCooKEEgEAAAAAwGeU+ABAvXNpjyuiU9POadeXrlsSD735QIKJAAAA%0AAADgU0p8AKDeadKgSQzrPyrjzJ2zb401Wz9JKBEAAAAAAHxKiQ8A1EtnHPLd6Nm2V9r1tdvWxk9n%0A35ZgIgAAAAAAUOIDAPVUViorxhx9c8aZX775QCxZtzihRAAAAAAAoMQHAOqxAZ2OjpMOOCXt+vbi%0A7TFueubH7gMAAAAAQFVS4gMA9dqoAWMjJysn7fpflzwd0z98OcFEAAAAAADUZ0p8AKBeO7DFwfG9%0Aw3+QcWbUy0OjuKQ4oUQAAAAAANRnSnwAoN4bctSNsXfDFmnX5348J55c9HiCiQAAAAAAqK+U+ABA%0AvdeyUav4Ue8bMs5MmDEmthRuSSgRAAAAAAD1lRIfACAivvfFH8T+ex2Qdn35xg9i0rz/SjARAAAA%0AAAD1kRIfACAiGmY3jBEDxmacuee1n8aqzasSSgQAAAAAQH2kxAcA+D+nHHhq9Os4IO36pu0b47aZ%0ANyeYCAAAAACA+kaJDwDwf1KpVIzJm5Bx5rdv/yoWfPJ2QokAAAAAAKhvlPgAADs4sv1RcfoXvp12%0AvbikOMZMG55gIgAAAAAA6hMlPgDAfxjWf3Q0zG6Ydv0f702N5977R4KJAAAAAACoL5T4AAD/Yd/m%0AXeLSI67IODN62vAoKi5KKBEAAAAAAPWFEh8AYDeu7v2jaNO4Tdr1tz95Kx5d8NsEEwEAAAAAUB8o%0A8QEAdqN57l5xfZ+hGWd+MnN8bCzYkFAiAAAAAADqAyU+AEAa53W/MA5p2TXt+qrNK+O+OXcnmAgA%0AAAAAgD2dEh8AII2crJwYnTc+48zP590XH25cnlAiAAAAAAD2dEp8AIAMju9yQnxpn+PSrm8p3BI3%0AvzI2wUQAAAAAAOzJlPgAABmkUqkYnTc+UpFKO/OHhY/GvFVzEkwFAAAAAMCeSokPAPA5Dm/zxTi7%0A23kZZ0ZNGxYlJSUJJQIAAAAAYE+lxAcAKIOb+g6PJjlN065P+/ClmLLsmQQTAQAAAACwJ1LiAwCU%0AQfumHeLKXldnnBk7fURsL9qeUCIAAAAAAPZESnwAgDK6rOdV0aFpx7Tri9e+G79+68EEEwEAAAAA%0AsKdR4gMAlFHTBk1jaL+RGWfumP2TWLt1TUKJAAAAAADY0yjxAQDK4btdz4ovtumRdv2TrZ/EXa/e%0AkWAiAAAAAAD2JEp8AIByyEplxZijJ2ScefCNSbFs3dKEEgEAAAAAsCdR4gMAlNMxnb8UJ+5/Utr1%0AguKCGD9jdHKBAAAAAADYYyjxAQAqYOSAcZGdyk67/vTi/46ZK15JMBEAAAAAAHsCJT4AQAV8oeUh%0AceHh3884M2raj6OkpCShRAAAAAAA7AmU+AAAFXTdUT+OvXL3Trv+6srZ8dS7TySYCAAAAACAuk6J%0ADwBQQa0bt45rel+XcWb8jNGxtXBrQokAAAAAAKjrlPgAAJVw8RcvjS7N90u7/v6G9+KBN+5PMBEA%0AAAAAAHWZEh8AoBIa5TSKEQPGZJy5+9U7YvWW1QklAgAAAACgLlPiAwBU0qkHfSuOat837fqGgvVx%0A+6ybE0wEAAAAAEBdpcQHAKikVCoVY46ekHHm4bceinc+WZhQIgAAAAAA6iolPgBAFejToV8MPOj0%0AtOtFJUUxdvqIBBMBAAAAAFAXKfEBAKrI8AGjIzcrN+36//5rSvzzg+eTCwQAAAAAQJ2jxAcAqCL7%0A7bV//OCIyzLOjHp5WBQVFyWUCAAAAACAukaJDwBQha7pPSRaNWqVdv2t/DfiDwsfTTARAAAAAAB1%0AiRIfAKAK7d2wRVzf58cZZ25+ZWxs2r4poUQAAAAAANQlSnwAgCp2fvfvxcEtvpB2feXmj2Li3HsT%0ATAQAAAAAQF2hxAcAqGINshvEqLzxGWf+a8498dGmFQklAgAAAACgrlDiAwBUgxP2+3oc0/lLadc3%0AF26OW14Zl2AiAAAAAADqAiU+AEA1SKVSMSZvQqQilXbmsQW/izdWv55gKgAAAAAAajslPgBANfli%0A2x7x3a5npV0viZIY/fKwKCkpSTAVAAAAAAC1mRIfAKAaDe03MhrnNE67/uLyF2Lqv6YkmAgAAAAA%0AgNpMiQ8AUI06NusUl/ccnHFmzLQRsb1oe0KJAAAAAACozZT4AADV7IpeV0e7Ju3Tri9a+0785u1f%0AJRcIAAAAAIBaS4kPAFDNmjVoFj/uOyLjzO0zb47129YllAgAAAAAgNpKiQ8AkIBBh54T3VsfnnY9%0Af2t+3PPaTxNMBAAAAABAbaTEBwBIQHZWdozJm5BxZtK8/4r31v8roUQAAAAAANRGSnwAgIQcu+9x%0A8dUuJ6RdLyguiAkzRicXCAAAAACAWkeJDwCQoFF54yM7lZ12/b/ffSJeXTkrwUQAAAAAANQmSnwA%0AgAR1bXVonNv9wowzI18eGiUlJckEAgAAAACgVlHiAwAk7IY+Q6NZg+Zp12d99Er8efFTCSYCAAAA%0AAKC2UOIDACSsbZO2cU3vIRlnxs4YFduKtiWUCAAAAACA2kKJDwBQAy454vLYp9m+adffW78sHnxj%0AcoKJAAAAAACoDZT4AAA1oFFOoxjWf1TGmZ/Ovi3yt+QnlAgAAAAAgNpAiQ8AUEO+9YVvx5Hteqdd%0AX1+wLu6c/ZMEEwEAAAAAUNOU+AAANSQrlRVjjr4l48yv3nowFq9dlFAiAAAAAABqmhIfAKAG9evY%0AP045cGDa9cLiwhgzfWSCiQAAAAAAqElKfACAGjZiwJhokNUg7fqUpX+NactfSjARAAAAAAA1RYkP%0AAFDDDtj7wPjeFy/JODNy2tAoLilOKBEAAAAAADVFiQ8AUAsM6X1DtGzYMu366x/PjccXPpZgIgAA%0AAAAAaoISHwCgFmjRqGUMOerGjDM3vzI2Nm/fnFAiAAAAAABqghIfAKCWuPDwi+OAvQ9Mu75i04dx%0A/7z7EkwEAAAAAEDSlPgAALVEbnZujBwwLuPMva/dFSs3r0woEQAAAAAASVPiAwDUIicfcEoM6HR0%0A2vXNhZvi1lfGJ5gIAAAAAIAkKfEBAGqRVCoVY/ImZJx5ZMFvYn7+WwklAgAAAAAgSUp8AIBapme7%0AI+Pbh5yZdr24pDhGTxuWYCIAAAAAAJKixAcAqIWG9RsVjbIbpV1//v1n49n3piaYCAAAAACAJCjx%0AAQBqoc7N94nLel6ZcWbUy8OisLgwoUQAAAAAACRBiQ8AUEtd1evaaNu4Xdr1hWsWxO/efjjBRAAA%0AAAAAVDclPgBALdUst3nc2HdYxplbZ06IDQXrE0oEAAAAAEB1U+IDANRiZ3c7Lw5t1S3t+uotH8fP%0AXrs7wUQAAAAAAFQnJT4AQC2Wk5UTo/PGZ5y5f9598cGG9xNKBAAAAABAdVLiAwDUcl/p8rU4bt/j%0A065vLdoaE2aMSTARAAAAAADVRYkPAFAHjM6bEFmp9H91e2LRH2LOylcTTAQAAAAAQHVQ4gMA1AHd%0AWnePc7qdn3Fm1LRhUVJSklAiAAAAAACqgxIfAKCOuKHvsGjaoFna9RkrpsUzS/+SYCIAAAAAAKqa%0AEh8AoI5o36R9DO51bcaZsdNHREFRQUKJAAAAAACoakp8AIA65NIeV0Snpp3Tri9dtyQeevOBBBMB%0AAAAAAFCVlPgAAHVIkwZNYmj/kRln7px9a6zZ+klCiQAAAAAAqEo5NR2gPtu6dWs88cQTMWXKlHjn%0AnXdi06ZN0bZt2zjkkENi4MCB8fWvfz2ysqru9yzefvvtePzxx2P27NmxYsWK2LJlS+y1115x4IEH%0AxjHHHBODBg2KFi1a1MrsAMBnvn3ImfHA6/fHvI/n7HZ97ba18dNXb49xR9+ScDIAAAAAACorVVJS%0AUlLTIeqjpUuXxuWXXx5LlixJO9O3b9+48847o127dpW615YtW2LcuHHxxBNPZJxr2rRpjB8/Pk4+%0A+eSMc0lmryoff7yhpiNQR6VSqWjTptlO761evTH8TydUjr1VedOWvxSn/Sn9n9kNshrEi2fNjAP3%0APijBVNQ0ewuqh70F1cPegqpnX0H1sLfgM23bNq/pCFAv+Kh0DVi9enWcf/75pSV4gwYN4phjjolv%0Afetb0aNHj9K5mTNnxqWXXhpbt26t8L0KCwvjyiuv3KnAb9u2bZx44olx+umnx4ABAyI3NzciIjZt%0A2hTXXntt/OlPf6oV2QGA9PI6HxMnHXBK2vXtxdtj3PRRCSYCAAAAAKAqeJx+DRg5cmSsWrUqIiK6%0AdesW9913X+yzzz6l67NmzYqrr7468vPzY/78+XHPPffEjTfeWKF7Pfzww/HSSy9FREROTk7ccMMN%0Ace6550Z2dnbpzMqVK2PYsGHx4osvRkTEiBEjok+fPtGpU6cazQ4AZDZywJiY+q8pUVhcuNv1vy55%0AOmZ8OC36d8pLOBkAAAAAABXlk/gJmzt3bvzjH/+IiE8fXz958uSdSvCIiD59+sT9998fOTmf/o7F%0AI488Eh9//HG577V9+/aYNGlS6eubbropLrjggp0K/IiI9u3bx8SJE+Pwww+PiIht27bFAw88UKPZ%0AAYDPd1CLL8RFh12ccWbUtKFRXFKcUCIAAAAAACpLiZ+w3//+96XHZ511VtrvjD/iiCNi4MCBERGx%0AdevWjI+4T2fGjBmxdu3aiIjo1KlTnH322Wlnc3NzY/DgwaWvn3322RrNDgCUzZA+N8beDVukXZ+z%0A6rX470V/TDARAAAAAACVocRPUElJSTz//POlr0866aSM89/4xjdKj6dOnVru+82bN6/0OC8vb5dP%0A4P+n3r17lx5/9NFHsWnTptLXSWcHAMqmVaPW8aPeN2ScGT9jdGwp3JJQIgAAAAAAKkOJn6AlS5bE%0AJ598EhERzZs3j+7du2ec79mzZ2Rlffqv6PXXX4/NmzeX634dO3aMY489Nrp27RoHH3zw587/Z8m/%0AY4mfdHYAoOy+98UfxH577Z92ffnGD2LyvInJBQIAAAAAoMKU+Al69913S4/322+/0pI7naZNm0b7%0A9u0jIqK4uDgWLVpUrvudccYZMXny5Hj66afjoosu+tz5+fPnlx6nUqlo1apVjWUHAMquYXbDGDlg%0AbMaZe177aXy8+eOEEgEAAAAAUFE5NR2gPlm+fHnpcefOnct0TocOHWLFihWl5/fo0aNaskVEPPnk%0Ak6XH3bt3j5ycz348anv2z5NKpWrs3tRtu/vR+fQ9P1NQGfZW1fvmQadF3479Y+aKGbtd37h9Q9w+%0A6+a4/ct3J5yMJNlbUD3sLage9hZUPfsKqoe9BUDSlPgJys/PLz1u3bp1mc5p0aJF6fGaNWuqPNO/%0ALVy4MJ566qnS1yeeeOJO67U5e1m0adOsRu/PnqV1az9PUB3srcq79+S7o/+D/dOuPzz/objuS9fG%0AYe0OSzAVNc3eguphb0H1sLeg6tlXUD3sLQCqk8fpJ2jH75hv1KhRmc5p0qTJbs+vSps2bYohQ4ZE%0AYWFhRHxavp9zzjm7zPxbbcoOAHym3z794qzDz0q7XlxSHNdPvT7BRAAAAAAAlJcSP0EFBQWlx7m5%0AuWU6Z8dH2v+7ZK/qTFdfffVO31k/dOjQaNas2S5z/1ZbsgMAu7rl+FuiYXbDtOv/8+7/xNTFUxNM%0ABAAAAABAeSjxE5Sdnb3b45pSUFAQQ4YMiRdffLH0vTPOOCMGDhy4y2xtyw4A7N5+LfaLa/pfk3Fm%0AyP8OiaLiooQSAQAAAABQHjmfP0JVady4celxUVHZ/sP5jp9gL+sn4Mti69atMXjw4HjhhRdK38vL%0Ay4vRo0fvdr42Za+I1as31uj9qbtSqV2/3yo/f2OUlNRQINhD2FvV65JuV8WDrz0Yq7es3u36G6ve%0AiHtf+nmc1/3CZINR7ewtqB72FlQPewuqnn0F1cPegs+0adPs84eASlPiJ6gi3xG/efPm0uOmTZtW%0ASY41a9bEZZddFnPmzCl9r2/fvjFx4sS0ZXttyV5RJf42RYWldnmnpMTPFFSevVWdmufuFdf3GRo3%0A/vNHaWd+8sr4OO3gM6JZA//Ha89ib0H1sLegethbUPXsK6ge9hYAyfI4/QS1aNGi9HjdunVlOmft%0A2rWlx61atap0hvfffz8GDRq0U4Gfl5cXkydP3unT9v+pNmQHAMruvO4XxiEtu6ZdX7V5Zdw35+4E%0AEwEAAAAAUBZK/AQdcMABpccfffRRmc7Zca5z586Vuv/8+fNj0KBBsWzZstL3TjzxxJg0aVLGAj+i%0A5rMDAOWTk5UTowaMyzjz87k/iw83Lk8oEQAAAAAAZaHET9BBBx1Uerx48eLPnd+4cWNpEZ6VlbXT%0A+eU1b968OP/882P16s++G/fMM8+Mu+++u0zfV1+T2QGAivnqfifG/9vny2nXtxRuiVteyVz0AwAA%0AAACQLCV+gjp37hxt27aNiIj8/Px47733Ms7PnTu39Dt1unXr9rmflk9nwYIFcfHFF8eGDRtK37vi%0Aiiti7NixkZVVth+BmsoOAFRcKpWKMXkT/j97dx5nY/n/cfx9ZsaMWTDGTIxddkXINoxCsiWKkK9o%0AIYmopGQfsrWhEiUULVSWsRShMmGsYxnZ932ZhdnNen5/zG9Oxsw5s585eD0fj3l05lyf+7o/t+bu%0AoXmf67plyOTZfWl+PvaTgkP2W7ErAAAAAAAAAIAlhPhWZDAY9OSTT5q+X7t2rcX63377zfS6devW%0AuTrnzZs39dprrykyMtL03qhRozRs2LAczVMYvQMAgLx72LOuetd6wWLNhG1jTB++AwAAAAAAAAAU%0ALkJ8K+vSpYvp9bfffqsLFy5kWrd//36tXr1akuTg4KBu3brl6nwTJkxI92z6UaNG6aWXXsrVXNbu%0AHQAA5I/3m46Vi4OL2fFtl7foj7PrrNgRAAAAAAAAAMAcQnwra9Cggdq1aydJioyM1IABA3TixIl0%0ANbt379bgwYOVlJQkKfXZ9eXKlcswV9++fVWzZk3VrFlTffv2zTC+fft2rV+/3vR9jx49ch3g53fv%0AAADAesq4emtIgzct1kzcPlaJyYlW6ggAAAAAAAAAYI5DYTdwPxo9erT279+v69ev6+zZs+rSpYua%0ANGkib29vnT17Vvv27TPVVqtWTSNGjMjVeebPn5/u+7i4OI0fPz7bx7/99tsqWbJkofQOAADy1+D6%0Aw/T94e90NeZKpuOnbp7UokMLNKDeICt3BgAAAAAAAAC4HSF+IfD29tZ3332nIUOG6MyZM0pJSdGO%0AHTsy1NWrV09z5syRi4v57W/NiYyMVGBgYLr3snqO/Z0GDhyYIcS3Ru8AACD/uRZx1eim4zXsr9fN%0A1nyyZ7p61HxeJZzcrdgZAAAAAAAAAOB2bKdfSKpWrarVq1dr/PjxatKkiUqVKiUHBweVLFlSvr6+%0Amj59upYsWSIvL69czX/27FmlpKTkc9epCrp3AABQMHrW7K2HPeuZHQ+/Fa6ZQZ9YsSMAAAAAAAAA%0AwJ0MRqPRWNhNAAUtJCSqsFvAXcpgMMjT0y3de6Gh0eI/nUDecG8Vni0XA9R99dNmxx3tHLW1925V%0ALlHFil0hv3BvAQWDewsoGNxbQP7jvgIKBvcW8B8vr2KF3QJwX2AlPgAAwH2kZfnH1b5yR7PjCSkJ%0AmrzDz3oNAQAAAAAAAADSIcQHAAC4z4z3+UD2Bnuz46tPrdSuKzut2BEAAAAAAAAAIA0hPgAAwH2m%0AeskaevGhVyzWTAgczbaAAAAAAAAAAFAICPEBAADuQyMaj1Ixx+Jmx4Ou7daqkyus2BEAAAAAAAAA%0AQCLEBwAAuC95OnvqrUdHWKyZvMNPt5JuWakjAAAAAAAAAIBEiA8AAHDferXuIFUsVsns+Pmoc/rm%0A4FdW7AgAAAAAAAAAQIgPAABwnyrqUFRjm/lZrJkV9IlC40Kt0xAAAAAAAAAAgBAfAADgfta1Wjc9%0AWrqx2fGohEh9snuaFTsCAAAAAAAAgPsbIT4AAMB9zGAwaGLzqRZrFh1aqBM3jlupIwAAAAAAAAC4%0AvxHiAwAA3OeaeDdV16rdzI4nG5M1MXCsFTsCAAAAAAAAgPsXIT4AAAA01sdPjnaOZsc3nFuvLRcD%0ArNgRAAAAAAAAANyfCPEBAACgSsUra0C9QRZrJgSOUXJKspU6AgAAAAAAAID7EyE+AAAAJElvPzpC%0AHkU9zI7/GxqsX48vtWJHAAAAAAAAAHD/IcQHAACAJKmEk7vebTzKYs2UHRMVkxhjpY4AAAAAAAAA%0A4P5DiA8AAACTfnVeUTX36mbHr8Ve1Zz9n1uxIwAAAAAAAAC4vxDiAwAAwKSIfRGN9/nAYs2X+z7T%0A1ZgrVuoIAAAAAAAAAO4vhPgAAABIp33ljmpRtqXZ8dikWE3fOdmKHQEAAAAAAADA/YMQHwAAAOkY%0ADAZNbDFFBhnM1iw5+oP+DT1oxa4AAAAAAAAA4P5AiA8AAIAM6nnVV8+avc2OG2XUhMAxMhqNVuwK%0AAAAAAAAAAO59hPgAAADI1Oim4+Xs4Gx2fMvFzdp07g8rdgQAAAAAAAAA9z5CfAAAAGTK262sXq8/%0A1GLNxO3jlJSSZKWOAAAAAAAAAODeR4gPAAAAs95o8JYecCltdvz4jWP6/vB31msIAAAAAAAAAO5x%0AhPgAAAAwy62Im0Y1GWex5qNdUxQZH2GljgAAAAAAAADg3kaIDwAAAIuer9VHdUo9bHY87FaYPts7%0Aw4odAQAAAAAAAMC9ixAfAAAAFtnb2cuv+WSLNfOC5+h85DkrdQQAAAAAAAAA9y5CfAAAAGSpVYU2%0AeqLik2bH45PjNXXnRCt2BAAAAAAAAAD3JkJ8AAAAZItf8ymyN9ibHV9xYpmCru22YkcAAAAAAAAA%0AcO8hxAcAAEC21PSopRfqvGSxZvy20TIajdZpCAAAAAAAAADuQYT4AAAAyLb3Go+WW5FiZsd3X92p%0AtadXWbEjAAAAAAAAALi3EOIDAAAg27xcvPRmw+EWayZtH6/45HgrdQQAAAAAAAAA9xZCfAAAAOTI%0AwEcGq7xbBbPj5yLPauHBb6zYEQAAAAAAAADcOwjxAQAAkCPODs4a02yCxZoZQR8p/FaYlToCAAAA%0AAAAAgHsHIT4AAABy7Nnqz6nBAw3NjkfE39Snuz+0YkcAAAAAAAAAcG8gxAcAAECO2RnsNLHFNIs1%0A3x6ar1M3T1ipIwAAAAAAAAC4NxDiAwAAIFeaefvoqQe7mB1PSknSpO2Wt90HAAAAAAAAAKRHiA8A%0AAIBcG+czUUXsipgdX3dmrQIvbbViRwAAAAAAAABwdyPEBwAAQK49WKKqXqk70GLN+MDRSjGmWKkj%0AAAAAAAAAALi7EeIDAAAgT4Y/+q7cndzNjgeH7Ney4z9bsSMAAAAAAAAAuHsR4gMAACBPShb10DuN%0ARlqsmbpjkmITY63UEQAAAAAAAADcvQjxAQAAkGcvP/yqqpR40Oz45ZhLLRBb1wAAIABJREFU+urA%0AbCt2BAAAAAAAAAB3J0J8AAAA5JmjvaPG+3xgsebzvTN1LfaalToCAAAAAAAAgLsTIT4AAADyRacq%0AndXMu7nZ8dikGH20a4oVOwIAAAAAAACAuw8hPgAAAPKFwWDQpBZTLdb8eGSxjoQdtlJHAAAAAAAA%0AAHD3IcQHAABAvqn/QEM9V6OX2fEUY4r8AsdYsSMAAAAAAAAAuLsQ4gMAACBfjWk6QUXti5od//vC%0An/rr/EYrdgQAAAAAAAAAdw9CfAAAAOSrcsXKa9Ajb1is8Qscq6SUJCt1BAAAAAAAAAB3D0J8AAAA%0A5LthDd+Wp7OX2fGj4Uf005HvrdgRAAAAAAAAANwdCPEBAACQ79wci2lkkzEWa6bvmqzohCgrdQQA%0AAAAAAAAAdwdCfAAAABSIPrX7qZZHbbPjoXEh+nzvTCt2BAAAAAAAAAC2jxAfAAAABcLBzkF+zSdb%0ArPnqwGxdirpopY4AAAAAAAAAwPYR4gMAAKDAtKn4pFpVaGN2/FbyLU3ZOdGKHQEAAAAAAACAbSPE%0ABwAAQIHyaz5Fdgbzf+1cdvxn7b++14odAQAAAAAAAIDtIsQHAABAgapT6iH1qd3PYs34baNlNBqt%0A1BEAAAAAAAAA2C5CfAAAABS495qMkWsRN7PjO64E6vcza63YEQAAAAAAAADYJkJ8AAAAFLjSLqU1%0AtMFbFmsmbR+nhOQEK3UEAAAAAAAAALaJEB8AAABWMeiRN+TtWtbs+JmI0/ru3/lW7AgAAAAAAAAA%0AbA8hPgAAAKzCpYiLxjSbYLHmkz3TdeNWuJU6AgAAAAAAAADbQ4gPAAAAq3muRi894tXA7PjN+Jua%0AEfSxFTsCAAAAAAAAANtCiA8AAACrsTPYaWLzKRZrFh6cp9MRp6zUEQAAAAAAAADYFkJ8AAAAWFXz%0Acr7qUOUps+OJKYmavN3Peg0BAAAAAAAAgA0hxAcAAIDVTfCZJAc7B7Pja0+v0o4r263YEQAAAAAA%0AAADYBkJ8AAAAWF1V9+p6+aEBFmsmbBulFGOKlToCAAAAAAAAANtAiA8AAIBC8U7jkSrh5G52fN/1%0AvVp5YpkVOwIAAAAAAACAwkeIDwAAgELhUbSU3n70XYs1U3ZMVFxSnJU6AgAAAAAAAIDCR4gPAACA%0AQtO/7kBVKl7Z7PjF6Av6Jniu9RoCAAAAAAAAgEJGiA8AAIBC42TvpPE+kyzWzAr6VCGxIVbqCAAA%0AAAAAAAAKFyE+AAAAClXnB7uqSZlmZsejE6P00e6pVuwIAAAAAAAAAAoPIT4AAAAKlcFg0MQWUyzW%0AfH/4Wx0LP2qljgAAAAAAAACg8BDiAwAAoNA9Wrqxnq3W3ex4ijFFEwPHWrEjAAAAAAAAACgchPgA%0AAACwCWOa+cnJ3sns+KbzG7T5wl9W7AgAAAAAAAAArI8QHwAAADahYvFKGlhvsMWaCdvGKDkl2Uod%0AAQAAAAAAAID1EeIDAADAZrzZcLhKFS1ldvxI+CEtPfqjFTsCAAAAAAAAAOsixAcAAIDNKO5UQu82%0AGW2xZtquDxSdGG2ljgAAAAAAAADAugjxAQAAYFP61XlZ1d1rmB2/HntNX+77zIodAQAAAAAAAID1%0AEOIDAADApjjYOciv+WSLNXP2f67L0Zes1BEAAAAAAAAAWA8hPgAAAGxO20rt1bJ8K7PjcUlxmrbz%0AA+s1BAAAAAAAAABWQogPAAAAm2MwGDSx+RQZZDBb88uxJToYcsCKXQEAAAAAAABAwSPEBwAAgE16%0A2LOunq/Vx+y4UUZNCBwjo9Foxa4AAAAAAAAAoGAR4gMAAMBmjWo6Ti4OLmbHt176R3+cXWfFjgAA%0AAAAAAACgYBHiAwAAwGaVcfXWkAZvWqyZuH2sEpMTrdQRAAAAAAAAABQsQnwAAADYtMH1h6mMq7fZ%0A8VM3T2rx4YVW7AgAAAAAAAAACo5DYTeQW0lJSTp8+LCOHz+uiIgIRUREKD4+XqNGjTLVXL58WVFR%0AUapZs2YhdgoAAIC8cC3iqlFNxunNvwebrfl49zQ9V6OXSji5W7EzAAAAAAAAAMh/d12IHxgYqMWL%0AF2vHjh2Kj4/PMH57iL9161ZNmDBBtWrV0tChQ9WmTRtrtgoAAIB80rNmb31z8Cv9Gxqc6Xj4rXDN%0ADPpEfs0nW7kzAAAAAAAAAMhfd812+pcuXdLzzz+v/v37KyAgQLdu3ZLRaEz3daeLFy/KaDTqyJEj%0AGjJkiN5++23FxMQUQvcAAADIC3s7e01sPsVizfzgr3Qu8qx1GgIAAAAAAACAAnJXhPjbt2/Xs88+%0AqwMHDpjCeoPBIIPBYHqdmUuXLpnGjUaj1q9fr/79++vWrVvWaRwAAAD5pmX5x9WuUgez4wkpCZq8%0A3c96DQEAAAAAAABAAbD5EP/o0aN64403FBkZKem/QN5gMKhatWqqXr16pqvwJaVbdZ923IEDBzR+%0A/Hir9A4AAID8NaH5ZNkb7M2Orzq1Qruv7rRiRwAAAAAAAACQv2w6xE9MTNSwYcMUExNjCuFLlSql%0AcePGafv27VqzZo369Olj9vi5c+dqxowZKlu2rCn4NxqNWrNmjXbt2mXFKwEAAEB+qF6yhvo99LLF%0AmvHbRpv9kCcAAAAAAAAA2DqbDvF//PFHnT9/3rRdfvXq1bV69Wr16dNHJUqUyPJ4g8GgTp06adWq%0AVWratKkpyJek7777riBbBwAAQAF5t/FoFXMsbnY86NpurTq5woodAQAAAAAAAED+sekQf8mSJabV%0A866urpo/f748PDxyPI+bm5vmzJmjsmXLSpKMRqP++ecfxcbG5nfLAAAAKGCezp5669ERFmsm7/DT%0AraRbVuoIAAAAAAAAAPKPzYb4586d07lz5ySlrqgfMGCASpcunev5XF1dNWjQINPWqsnJyTp48GC+%0A9AoAAADrerXuIFUoVtHs+Pmoc5p/8GsrdgQAAAAAAAAA+cNmQ/zDhw9Lkil079SpU57nbNu2rSSZ%0AttRP+5AAAAAA7i5FHYpqbDM/izUzgz5WaFyodRoCAAAAAAAAgHxisyF+WFiY6bWDg4MqVjS/0iq7%0APDw85ObmZvo+IiIiz3MCAACgcDxTrbseLd3Y7HhUQqQ+2T3Nih0BAAAAAAAAQN7ZbIh/+/PqXVxc%0ACuQcdnY2e/kAAADIgsFg0MTmUy3WLDq0UCduHLdSRwAAAAAAAACQdzabYnt4eJheR0VFKSEhIc9z%0ARkdHKzo62vR9yZIl8zwnAAAACk8T76bqUvVZs+PJxmRN2j7Oih0BAAAAAAAAQN7YbIhfunRp02uj%0A0ag9e/bkec7AwEDTfHeeAwAAAHensc385GjnaHb8j7PrtOVigBU7AgAAAAAAAIDcs9kQv2HDhipS%0ApIgMBoMkafHixXmec+HChabXDg4OatiwYZ7nBAAAQOGqXKKKBtQbZLFmQuAYJackW6kjAAAAAAAA%0AAMg9mw3xXV1d1aRJExmNRhmNRgUEBGjNmjW5nm/+/Pnav3+/DAaDDAaDGjVqJGdn53zsGAAAAIXl%0A7UdHyKOoh9nxf0OD9evxpVbsCAAAAAAAAAByx2ZDfEl6/fXXJUkGg0FGo1GjR4/WsmXLcjzPl19+%0AqRkzZpjmkaT+/fvna68AAAAoPCWc3DWi0fsWa6bunKSYxBgrdQQAAAAAAAAAuWPTIX6jRo3UoUMH%0AGY1GGQwGJSYmaty4cerZs6d+/PFHBQcHKywsLNNjz549qyVLlqhz586aPXu2UlJSJKV+IKBZs2by%0A9fW15qUAAACggL34UH9Vda9mdvxqzBXN3f+FFTsCAAAAAAAAgJwzGNOWptuouLg49enTR4cPH063%0Akt5gMKSrSwv6S5UqpcjISCUmJpreT6s3Go0qX768fvnlF3l4mN9uFfeekJCowm4BdymDwSBPT7d0%0A74WGRsvG/9MJ2DzuLRSUdWd+04vrepsdd3Fw0Y4++1TG1duKXVkP9xZQMLi3gILBvQXkP+4roGBw%0AbwH/8fIqVtgtAPcFm16JL0nOzs6aP3++GjVqZArq0wL527+k1MA+NDRUCQkJpvdvr69SpYrmz59P%0AgA8AAHCP6lC5k1qUbWl2PDYpVtN3TrZiRwAAAAAAAACQMzYf4kuSh4eHFi9erKFDh8rFxSXd6vqs%0AvoxGo+zt7dWjRw8tX75clStXLtyLAQAAQIExGAya2GKKDDKYrVly9Af9G3rQKv1s3Lhevr6N5Ovb%0ASB9/PNVi7RtvDJSvbyPNmzfHKr3dacGCr+Xr20gtWzZWUNDuLOunTPGTr28jTZnil699nD59KtfH%0A/vTTYvn6NtKWLZuzfUxiYqL8/ZfrnXeG6ZlnOqp1ax917NhGffv21MyZH+no0cO57sfWLVnyg3x9%0AG+mxx5ooJOR6to4xGo3q0aOrfH0bac6czyT997Pz+uv989TP77+vka9vIz37bKc8zQMAAAAAAHC3%0AuytCfEmys7PTkCFDFBAQoJEjR6px48ZycnLKsCL/9hX41atXV//+/bVx40Z98MEHcnFxKezLAAAA%0AQAGr51VfPWo+b3bcKKP8AsdaZdvD335bbXq9YcN6xcbGFPg588poNGr69A8UGxtr1fOGhobKz2+M%0ARowYlus5tm/fpiJFiqhRo6bZqr906aL69u2pTz6Zpl27tsvJyUnVq9dU6dJldPnyJS1f/oteffVF%0Affrph/fkNpkdOnSSg4ODUlJStHHjH9k65sCBfbpy5ZIkqXPnZwqyPQAAAAAAgPuWQ2E3kFNubm56%0A+eWX9fLLLyspKUknT57UjRs3FBkZqcTERBUvXlzu7u6qUqWKihXjuRwAAAD3o9FNx2vNKX/FJcVl%0AOv7Pxb/15/kNalupfYH1cPXqVe3du0fFi5dQhQoVdejQQW3YsE7PPPNcgZ0zv1y5cllz5nymESNG%0AWe2cu3Zt16ZNf8jL64FcHR8TE62DBw+ofv2GcnZ2zrI+MTFR77wzTBcvXlDLlo9r+PCR6c4dHx+v%0AtWv99fnnM7Ry5a9yd3dX//6v5ao3W1WypIdatGipgIC/tXHjOv3vf32zPGbdurWSpEceaaCKFStJ%0Akrp376W2bdvLyalonvp57LHWeuihunJwuOv+NxUAAAAAACBf3TUr8TPj4OCgWrVqycfHR+3bt1fn%0Azp312GOPqV69egT4AAAA97GybuX0ev2hFmv8AscqKSWpwHr4/ffVSklJ0cMP15Ov72OSpFWrVhTY%0A+fKLwZD6KIJVq1Zoz55dhdxN9u3evVNJSUny8WmRrfq//tqoixfPq3TpMpo4cVqGDw84OTmpe/de%0AeumlAZKkpUt/UExMdL73XdieeqqrJOnEieM6c+a0xdr4+FvavPlPSVLnzl1N77u7u6tSpcoqU6ZM%0Annpxc3NTpUqVVa5c+TzNAwAAAAAAcLez6RD/8uXLpq/82s5z7969Wrp0qT744AOdOXMmX+YEAACA%0A7XmjwVt6wKW02fHjN47p+8PfFci5jUaj1q37TZLk49NCbdo8KSk1KP3334MFcs78UqfOw6pVq85t%0A2+rb/iMAJGnHjkBJynaIf+RI6rPuq1evIUdHR7N1Tz+dumV8XFycTp8+lccubU/Tpj7y9PSSJG3Y%0AsM5ibUDAZsXExMjNzU1t2rS1RnsAAAAAAAD3JZvep7BNmzamlUB+fn7q1atXnuYzGo3q16+fkpOT%0AJUkNGjRQlSpV8twnAAAAbI9bETe932Sshm82vyL/491T9VyNnirmWDxfz7137x5duXJJdnZ2atny%0AcXl6eql27Yd05Mgh+fsv08MP183RfAkJCfL3X64//9ygs2dPKzExSaVLl1bz5r7q3bufPD09TbXh%0A4eF6+umnFRoaqubNm+vjj79IN1d8/C31799PZ8+eVpMmzfTpp1+Y/s4tSXZ2dho5cqz6939BV69e%0A0ezZs/Tee2Ny/Gewf/9eLVu2VAcPHlBERISKFSuuhx+uq+eee16PPto4Xa2vbyPT65CQ66bvt27d%0Ak+3z7dgRKG/vcqpYsXK26osUKSJJOnToX0VE3FSJEu6Z1nl6eunbb3+Uq6tbutX6V65cVo8eXSRJ%0AS5euVPnyFTIc+9xzT+vq1SsaPXqCOnV6WlLqz8awYYNUrVoNzZv3nRYtWqANG9YrLCxEpUp5qlGj%0AJurT58VM55Ok8PAwLV36gwIDt+rKlcuys7NXpUqV9cQT7dStWw85OTmlq1+w4Gt9++036tPnRT30%0AUF3Nnfu5rl69olKlPDVo0Btq27a9OnbsrO+//1abNv2hgQMHp/t5uN369akfTLlz6/y0c9St+4jm%0Azl2Q7piNG9frt99W69ixo4qLi5WbWzHVqFFLHTp0Utu27WVn99/nyn//fY2mTp0oL68HtHLl7xnO%0Av2fPLq1c+av+/TdYERERcnNzU82addSlyzN6/PE2Zv/8f/xxmcLDw/TTT4t16NC/unUrTt7eZdWm%0AzZPq3buvXFxcMr1eAAAAAACAwmLTK/Gl1OA9vxgMBrm5uZnmDAkJybe5AQAAYHt613pBtT0eMjse%0AGheqz4Jm5Pt5f/tttSSpQYNHTaucn3yygyTpr782KTIyMttzhYaG6rXXXtLnn3+qw4f/VfHiJVS5%0AchVdu3ZNP//8k/r166Xg4P2meg8PD02ZMkWSFBgYqNWrV6ab74svZuns2dPy8CilsWMnZhrYPvhg%0AVb3yykBJ0urVK7V7944cXL00d+4XeuONgdq8+S8lJCSqatXqsrMzaMuWAL355uuaOzf9Bwvq1n1E%0A5ctXlJQartet+4jq1n0k2+c7ceKYQkND5OPTPNvHNGnSTJJ040a4Xn31RS1f/ovCwkIzra1evabK%0Ali1nCv7zQ1JSkt599y0tWrRACQm3VKVKVYWHh2nNGn/17/+C9u7N+AGG4OD96tu3p3766XtdvHhB%0AZcuWU+nSZXTs2BF9+eUsvfbay2avYf/+vRo3bqSioqJUqVIVhYaGqEaNmpKkp55K/TDClSuXFRx8%0AINPjQ0NDFRSU+niFzp2fydY1fvHFDE2cOFZ79uySq6urqlWrIQcHB+3atV2TJo3TlCl+2ZpHkmbO%0A/EhvvTVYAQF/KykpSdWr15CDQxHt3BmoMWPe0/jxo5SUlPnjMVavXqlhwwYpKGiPvLwekLt7SZ07%0Ad1bffvuN3nnnDaWkpGS7DwAAAAAAAGuw+RDf3CqQ3IiOjlZ0dLRpzsTExHybGwAAALbH3s5eE1tM%0AsVjzdfCXOh95Lt/OGR0drYCAvyRJ7dp1NL3/5JPtZW9vr4SEeK1btyZbcxmNRo0b955OnDiuevXq%0A68cff9Wvv67WwoU/aPXqP/TUU10UGRmh0aNHpAtvW7Vqpeeff16S9OWXsxQScl2StHXrP/L3XyaD%0AwaCxYyfKw6OU2XP/73/9VLt2HUnStGkfZPt58P7+y/Xjj4vk5lZM48d/oHXr/tKCBd/L33+9Jk6c%0AKmdnZ/344yKtXetvOmbu3AXq1+9lSZK7e0nNnbsgw4puS7Zv3yYp+1vpS1Ljxk1N/34uX76kmTM/%0A0jPPdFTfvj31ySfTtWnTH7px40a258ups2dPa+/e3Ro69G2tXLlOCxZ8r5Ur16lly8cVExOjCRNG%0AKzr6vz/zkJDrGjXqHUVEROjpp5/VmjUb9f33v+iHH37R0qUrVafOwzp58rjGjx+V6fkOHTqoFi0e%0A04oVv+m7737SypXrTLsWlC9fQfXrN5QkbdyY+Zb6Gzb8ruTkZFWvXkO1atXOxvWd0c8//yRHRyd9%0A/vlXWrZsjebPXyx//3UaM8ZPdnZ2+uOP37P1eIklS37Q8uW/yN7eXsOHj9SaNRv1zTepc02aNF3O%0Azi7666+Nmj17VqbH//zzj+rYsbNWr/5DixYt0fLlazV8+EhJ0sGDwdq69Z8sewAAAAAAALCmQgvx%0Ao6Oj0z3zPrOv2928eTPLenNfFy5c0IEDB/Tee+8pKSnJtBK/ZMmShXHpAAAAsKJWFdroiYpPmh2P%0AT47X1J0T8+18mzb9ofj4eDk5OalVq/+2+C5Z0kONGjWVJK1atSJbc23dGqCDB4Pl6emlTz/9It1W%0A8W5ubnr//XGqU+dh3bx5Uz///FO6Y99//31VqVJF0dHR+vTT6QoPD9P06R9Iknr37mtaiW6Ovb29%0ARo2aIEdHR12/fs1sQHq7xMRELVw4T5I0atT4dB9iMBgMeuKJdho8+E1J0oIF88yunM6pHTsC5ejo%0ApIYNG2VdfJsxY/w0aNAbcnFxlZT6oYkzZ07L33+Z/PzGqGvX9ho69LV0Ox3kp549/6devfqYtpQv%0AXry4/Pymytu7nG7cCNfKlctMtUuWfK+IiAj5+j6mkSPHqFixYqaxcuXKa/r0T+Xq6qoDB/aZPtRw%0ApyFD3pSjo6OkjP8v1LlzV0nS339vyvTfS9pW+tldhX/q1AlJUsWKlTL8e+nYsbOeeaa72rZtr8TE%0ABIvzxMfHa9Gi1A90DBgwSN269Ui3BX+bNm01cmTq4x5WrvxVV65czjBHtWo1NGrUeLm5uUlK/Vns%0A1q2HqlatJkk6eDDz3QcAAAAAAAAKi0NhnfjatWvq2rWr6fn05qQF7rNmzdKsWVn/4jArBoPBNGf1%0A6tXzPB8AAABs34Tmk/X3hT+VYsx82+wVJ5ZpYL3Balg6ZyFwZtK20m/R4jG5urqlG2vfvqN27gzU%0A+fPnFBS0O8Oz4e/0zz+bJUktW7aSs7NzhnGDwaD27Tvq8OF/FRi4RUOGvGkac3Z21scff6znn39e%0AW7f+owsXzuvmzRuqXfshDRw4OFvX8uCDVfXyywP19deztWaNv1q1ekJNm/qYrT948IDCw8Pk4uKq%0Ali0fz7SmXbsOmjnzI4WEXNfx40dVp87D2erFnKioKB06dFCNGjVN95z27LC3t9cLL7ykbt16auvW%0Af7Rjxzbt3btHoaGpj91KSUnRvn1BGjLkVb366uvq1++VPPV6p+ef75PhPScnJ3Xq1FkLFnytrVsD%0A1LfvS5L++1lo165TpnN5eJRS48ZNtXnzX9q2bUuGXQlKlfJUuXLlzfbSuvUTmjnzI0VERGjHjkD5%0A+j5mGjt27KhOnz4lR0endB/MsCTt8QgnTx7X7Nmz1LVrN1WoUNE0nrYSPivBwfsUHR0le3t7devW%0AI9OaJ55opy+//EwhIdcVGLhF3bv3Sjfu49Mi0x3eKlWqolOnTio6OipbvQAAAAAAAFhLoYX4VatW%0AVf/+/fX1119nqz4teM+LtF/cGAwGVa5cWfXr18/znAAAALB9tTxq64XaL2nx4YVma8ZvG601z/6R%0Ap8c5nT59SkeOHJKkTMPOxx5rLWdnF8XFxcrff3mWIf7p06ckSdu2/aOTJ49nWhMVlRpAXrhwPsPf%0AmevWratXXhmoefPm6Ny5s3J1dZWf3xQ5OGT/fwP+97+++uefv3TkyGF9+OFkLV78s2lF853OnEnt%0ANykpUUOGvGp2Tjs7O6WkpOjcubN5DvF37dqu5ORk+fg0z/UcLi4uateug9q16yBJunjxgvbs2aWA%0AgL+0e/dOGY1GzZs3RzVq1FKzZrk/z+08Pb3k5fVApmNVq6Z+2PjChfOSpNjYWF29ekWS9N133+jX%0AX5dkelxazfnzZzOMlSrlabEfJ6eiatu2vVatWqGNG9elC/HXrVsrSWrVqk26HQAsqVmzltq166gN%0AG9Zp6dIftHTpD/L2LqtHH22sJk181KyZj2kHBEvOnUu9lgoVKmb4UEwag8GgGjVqKiTkus6fz/ho%0ADHN/zk5OTpKU5QfLAQAAAAAArK3QQnxJGjx4sH7//XddvHgx0/HbfwmZl1+m3jlf8eLFNWPGjDzP%0ABwAAgLvHe01Ga/mJXxSTmPmz3Xdd3aG1p1fr6aqp24orOlqGhHgZHZ0kM6H1ndJW4UvS++8Pt1i7%0AZctmhYeHWXwufdpz6K9fv6br169ZnC85OVmxsTGS0oesLVs+rnnz5khK3dI/qzD3Tvb29ho92k/9%0A+7+g69ev6YsvZmjUqPGZ1qY9wz0hISFbW5Tf/sz33ErbOt7HxzfPc6UpX76CypevoGee6a59+4L0%0A/vvDFRMTo5Urf823EL948eJmx9J2XUj795/2T+m/D3ZYktnK8rTA2pLOnbtq1aoV2rr1H8XGxsjF%0AxVVJSUnatOkP03hOjBs3SQ0bNtKaNf46fPhfXblyWWvXrtLatavk6OikLl2e1ZAhb6pIkSJm54iJ%0AiZEkswF+mrTx2NjYDGOW5pfy5wPjAAAAAAAA+alQQ3wnJyeNHz9eEyZMyHT88uXLpvC+ePHicnXN%0AeqXGnezs7GRvby9XV1d5eXmpVq1aeuGFF+Tl5ZWn3gEAAHB3ecDlAb3V8B1N2TnRbM3k399Qjy3z%0A5Rp8UHbh4ab3Uzw8lFT3ESU2eFTx3XoouVbtDMcmJSVpw4Z1kiQ3t2KZbn8vpQaGoaEhSkpK0tq1%0Aqyxu0V60aOocb7/9boYtwjNz5wdfExIS9MEHqYG7nZ2dLl68oNmzZ2nEiPeznOt2Vao8aNpW/7ff%0AVqtVqycyrUu75po1a2vBgu9zdI7cMBqN2rlzuypUqGhxq/g7HTt2VFOnTlRUVKSWLFlhMeBu0OBR%0AdevWU99//22mq7zT+sjMrVtxZueNi7tldiwttHd3d5f038+BJC1evFQPPljN7LF5Ubv2Q3rwwao6%0AffqUAgL+VseOnbVjxzbdvHlD5ctXyPBs+6wYDAZ17txVnTt31Y0bN7RvX5D27QvS9u1bdfXqFS1b%0AtlSSUW+99a7ZOdJW69/+QYbMREVF/n+9S456BAAAAAAAsEWFGuJLUsuWLfXXX39lOlarVi3T6+HD%0Ah6tXr6x/cQkAAACYM/CRwVp0aKEuRl/IdPyMfYS+iQ/Q8PD079uFh8sx4G85Bvwt11mfKMGnheKG%0Ava2EJ9qZagIDt+rGjdQDZ836UrVq1THbR9++PXXmzGmtWeOvF154SXZ2dpnWVaxYSSdPHteZM6fN%0AznXt2lWFhISoTJkyGbYN//zzz3X8+DF5enpp5MgxGjlyuPz9l6khO72iAAAgAElEQVRFC98cr1y/%0AfVv9jz6akun1VahQSVLqNvBJSUmZbttvNBq1b1+QvLweUJky3lmukrbk2LEjunEjXE8+2T5HxxUr%0AVkynTp2QJAUF7Vbz5pb/LEqVSt0twd29pOk9e3t70+vExIQMx8TH3zI96iAz169fNa12v9OJE6mP%0ATqhcuaqpXw+PUgoPD9OZM6fNhvinTp1USkqySpf2trjS35LOnbvq889n6M8/N6hjx87auDF1Ff5T%0AT+VsFX5sbIzOnz8vFxdnVaxYWSVLllSbNm3Vpk1bGY3v6dNPP5S//zKtX/+7xRC/UqXKklJ/pmJi%0AojNdkZ+SkqLjx49JksqXr5ijPgEAAAAAAGxR5r8tBAAAAO5Bzg7OGt0s863g03zwmBSW+SJ6E8ft%0A21Si93MqNvhVGW7ekCT99tsqSanPM7cU4EvSM888J0m6cuWyduwINFvXokVLSdKmTRtMHxC407Rp%0AkzRo0Mvy8xuT7v3du3drwYIFkqT33hsjHx9f02r+6dM/0M2bNy1f5B3SttV3dHRUSMh1bd0akKGm%0Afv2GcnNzU2xsjH7/fU2m82zcuF7Dhg1Snz7PpXtEQNouAjnZ2jxtK/1mzVrk5FJUtmw51a1bT5L0%0A9dezLa7yTklJ0V9/bZKkdGF/iRIlTD2nPbf9dlu3brH4rPXk5ORM/4xu3bql9et/kyS1bv3fjgdp%0A516+/BelpKRkOC46OlrDhr2ml1/uo19/XWL2vFlp166TihQpoqCg3QoPD1Ng4FbZ29urY8fOOZpn%0A/vyvNGBAX82ePSvDmMFgUKNGjSUp02u5Xb169VWsWHElJydrxYpfM63ZtGmDwsJCZTAY1LSpT476%0ABAAAAAAAsEU2HeKXLVtW3t7e8vb2ztVW+gAAAMCdulXvofrFMm6Hn+ams/TB49mbq+iyn1XycR/d%0A3BFoCuOfeurpLI/r0KGTaet5f//lZuueeKKdqlatpujoKA0f/ka656HHxsbok0+ma8+eXTIYDHrh%0AhZdMY9HR0Ro5cqRSUlLUocNTpgD4tdeGqFy58goLC9NHH03J3kXepkqVB/XKKwMlZR62Ozs7m/r4%0A7LNP9Ntvq9OFtFu2bNbHH0+TJLVu3TbdFvhp26BHRkYqNjYmW/1s375Nzs7Oql+/YY6v5Y03hqto%0A0aI6deqkBg58SVu2bFZiYmK6mnPnzmrUqHcUHLxf5ctXVLduPUxjTk5FVaNG6s5hCxbMU2hoiGls%0A164dmjnzwyx7+Oqr2QoI+Nv0/Y0bNzR27Hu6du2qKlaspE6d/vtZeuGFl+Ts7KLg4P2aNGlcug9h%0AXL16Re+++6YiIiLk5uaWrs+ccnd3V4sWjykxMVEzZ36suLhY+fi0kKenZ47madeukwwGgwIDt+qn%0AnxYrKSnptn6vavHihZIkH5/mFucpWrSo+vZ9SVLqBwNWrPg13c/U5s1/6uOPp0qSunR5VhUrVspR%0AnwAAAAAAALao0LfTt8TcNvsAAABAbhU5ckSzFl5QKws555eNpcG7pRphWc9nf+Wy/h70ipLd3FSk%0ASBG1a9cpy2NcXd305JMdtHr1Su3cGahr165mWufg4KCpUz/RiBHDdOLEcfXr10sVK1ZS0aJFdeHC%0AecXFpT5zfejQ4WrW7L8wdOLEibp06ZK8vLz05psjTO8XLVpUI0eO1Ztvvq5//vlba9euUufOOdsm%0AvXfvvgoI+FtHjhzKdLxPnxd16dIlrVmzUtOmTdLcuZ/L27usQkJCTEF3vXr1NWpU+h0RqlatLjs7%0AOyUkxKt37+7y9PTSjBlfqEQJ90zPc/PmTR09elg+Pi3k6OiYo2uQpIceelgffjhTU6b4/X9YP0LO%0Azs4qU8ZbRYsWVWhoqEJCrkuSqlevocmTP8qwlfurr76ukSPf1tmzp9WzZ1dVrlxFkZGRunr1imrX%0ArqO6dR/Rli0ZdyxIU7ZsOY0Z8668vcuqePESOnPmlBISElS6dBlNnvxhuusqX76CJk2apgkTRmvT%0Apj+0efOfqlLlQSUmJunChXNKTk6Ws7OzPv74M5Us6ZHjP4/bde7cVZs3/6m//970/98/k+M5atWq%0ArVdffV3z5s3RnDmfa/Hib1W2bFndunVLly5dVHJyssqVK6+hQ4dnOVfv3n11+fJl+fsv04wZH2rh%0Awq/l7V1OISHXTT9TrVo9oWHD3slxnwAAAAAAALbIplfiAwAAAPnJcCNcJZ7vpscPRavbYfN1SfbS%0AyLbZn3fl/z/XvUXjZnJ3zzx0vtOzz6ZuqZ+cnKzVq1earStXrrwWLvxRgwe/qTp1HlZYWKhOnTop%0AFxdXtWr1hGbPnqeePXub6n///XetXr1akjRp0qQMz0Zv2LCRaTv/zz77VJcuXcz+hSp1W/0xY/zM%0ABucGg0EjR47RjBmz9dhjrWVvb6/jx48pNjZWDz1UV2+9NUKffTZXRYsWTXdc+fIVNHr0BFWoUFGR%0AkRG6du2qrly5YraPXbu2KyUlRT4+OdtK/3aPPtpYP/20XCNGjFLLlq3k7u6h69ev6eTJEzIYDGrR%0AoqXGjPHT/Pnfp9s1IE2zZs01Z84CtWzZSs7Ozjp79oycnJw0YMAgffnlfDk7u1g8/+zZ89SrVx8l%0AJyfrzJnTKlPGWy++2F8LF/6Q6XPvfXxa6Pvvf1avXv9T+fIVdP78OV26dEHe3mX17LM9tGjRUtWt%0A+0iu/zzSNGnSTA88UFqS5Onples/4379XtHUqZ+YPmhx6tRJhYWFqkaNmnrttSH67rsl8vT0ynIe%0Ag8GgESPe18yZs9WyZSvZ2dnrxIljklIfOTFt2ieaPPlDOTk55apPAAAAAAAAW2Mw5uShk/eQo0eP%0AqlatWoXdBqwkJCSqsFvAXcpgMMjTM/2qu9DQ6Bw9rxdARtxbKCzFXh+gost/kSSd9JDqDJES7c3X%0Ab/5Wevxc9ue/9VwvRc35Jo9d5h73lu3bu3ePhg0bJEnavHmHHBxsenM0/D/uLaBgcG8B+Y/7CigY%0A3FvAf7y8ihV2C8B94a77jVFiYqIiIyMVHx+v5ORks3VGo1EpKSlKSkpSQkKCYmNjdfPmTZ04cUJb%0AtmzR/v37dfiwheVXAAAAuKc4bvrDFOBLUrVwacguaZaP+WPeaS/t+kayy+bvZYou+1nx3Xso4Yl2%0AeewWAAAAAAAAwP3qrgjxo6OjtXDhQm3YsEGnT5/O86fbjEajDAZDPnUHAACAu4HzF7MyvDfuH2lR%0AfemGc+bHBJWVfqwr9Q3O2XkI8QEAAAAAAADkll1hN5CV4OBgdejQQXPnztXJkyeVkpIio9GY6y8A%0AAADcf+yPHpHj9m0Z3veIk8YHWD529BNSbJHsn8sxcKvsjx3NYYcAAAAAAAAAkMqmQ/yoqCgNHjxY%0AoaGhptXzef1KC/KdnJwK+eoAAABgLU4rfjU7Nni3VC3M/LEXS0gzm+X0fL9kXQQAAAAAAAAAmbDp%0A7fQXLlyo0NDQdFvf37ma/vZg3py0GoPBoF69eqlRo0Zq3bp1gfQMAAAA21NkX5DZMcdk6cNNUvde%0A5o+f7it1OSbVvZ7d8+3NYYe4XzRs2Ehbt+4p7DYAAAAAAABgw2w6xF+xYkW6AL9cuXIaNmyYmjVr%0AplKlSunatWtq06aNpNSV9du2bZOrq6vi4uJ07do1BQcHa8mSJdq/f79pnhs3bujpp58ulOsBAABA%0A4XAI3m9x/NkjUstz0pZKmY9HO0nNBkjfrpJ6Hsr7+QAAAAAAAADAHJvdTv/UqVO6du2apNTV9+7u%0A7lq6dKm6dOmiBx54QPb29ipbtqyqVasmSUpISFBAQIAMBoNcXFxUpUoVde3aVUuWLNHw4cNN82zc%0AuFE///xzoV0XAAAArCw6WnY3blgsMUj69A/L08Q6Sr16SCPbSklZ/C3aLjxcio7OWZ8AAAAAAAAA%0AIBsO8U+cOGF6bTAY9PLLL8vT0zNDXYMGDUyvt2/fnmHcYDBo4MCBGjBggKTUIP/TTz/VjSx+kQsA%0AAIB7gyEhPlt1jS9LfYKzrvvIV+rYRwpzzuK8iQnZOi8AAAAAAAAA3M5mQ/zr11MfOJr2vPsnn3wy%0A07ratWubXh84cMDsfG+//baqVq0qSYqKitLixYvzq1UAAADYMKOjU7Zrp/4puWYje99UVWo0UNpX%0AxsJ5izhm+7wAAAAAAAAAkMZmQ/zY2FjTa3t7e1WpUiXTuho1akhKDftPnz6t+PjMV1rZ2dnpueee%0AM32/du3afOwWAAAANsvNTSklS2artGKEtHSZ5JCcde3ZklLz/tIP9TKOpXh4SG5uOWwUAAAAAAAA%0AAGw4xLe3tze9LlasmNm6ypUrm16npKTozJkzZmvbtm0rKTXwv3jxos6fP5/3RgEAAGDzkurVz3Zt%0A5+PS34uk0tl4pP2tIlLfbtJbHaTE2/5mnZPzAQAAAAAAAMDtbDbEd3d3N71OTEw0W+fp6Sln5/8e%0ASHr69Gmztd7e3rKzs5PBYJAkHT58OB86BQAAgK1LbPBojup9z0tBX0tNL2av/rNm0pP9pOuuaedr%0AmMMOAQAAAAAAACDVXRHix8bGKi4uzmxt+fLlTa9PnTplts7BwUHFihWT0WiUJIWFheVDpwAAALB1%0A8d165PiYclFSwLfSwD3Zqw+oLD06UNpdVorv1jPH5wMAAAAAAAAAyYZD/GrVqpleG41GBQcHm62t%0AWLGi6bWl1fVGo1GxsbGmlfjR0dnYIxUAAAB3veRatZXg0yLHxzklS1+vleatlhyTsq6/WEJq2d+g%0AH1KymfwDAAAAAAAAwB1sNsSvUqWKvLy8TIH70qVLzdamBf5Go1FBQUFKTk7OtO7YsWPptuZ3dXXN%0Ax44BAABgy+KGvZ3rY1/dKwV8J5WNzLo23t6oN/8erJH/DFdCckKuzwkAAAAAAADg/mSzIb4ktWjR%0AQkajUUajUevXr9dXX32VaV39+vVNr6OiorRixYpM6xYtWiRJpu30y5Qpk88dAwAAwFYlPNFOt7rn%0Afpv7ZheloHmS77ns1X/773x1W9VZ12Ku5vqcAAAAAAAAAO4/Nh3i/+9//5MkGQwGGY1GffbZZ+re%0Avbv8/f3TbYXfokULFStWzFQ3bdo0bdiwwTSenJys2bNna+XKlaaV/VL68B8AAAD3vuipHynZu2yu%0Ajy8TLf25WHpjZ/bqd13doba/PqbdV7N5AAAAAAAAAID7nk2H+PXq1VPnzp1lNBpNAf2hQ4c0atQo%0A7dq1y1Tn6Oio7t27m+piY2P15ptvqnXr1urdu7eaN2+uL7/8UpJMNU2bNpWnp2dhXRoAAAAKgbGk%0AhyKWrlBKyZK5nsMxWfpinfStv+SUlHX9tdiresa/kxYdWpjrcwIAAAAAAAC4f9h0iC9JkyZNUv36%0A9U3he5oKFSqkq3v99ddVqlQpSf+t3L9y5Yr279+viIiIdMfb2dlp2LBh1rsIAAAA2Izk2nV0039d%0AnlbkS9JL+6WtC6UKUfZZ1iamJOrdgLc0/O+hik+Oz9N5AQAAAAAAANzbbD7Ed3Fx0eLFizV06FAV%0ALVrU9H7FihXT1ZUoUUJfffWVXF1dTYF9Wmif9tpoNEqS3nvvPTVs2NB6FwEAAACbkly7jm4EbNet%0A53rlaZ6Hm/fShhd3q0XZltmq/+HIIj3j31GXoy/l6bwAAAAAAAAA7l02H+JLqdvlDxkyRH/++acm%0ATZqkrl27ysnJKUNd3bp15e/vrxYtWkhK3Tr/9q+yZctq9uzZevHFF619CQAAALAxRveSiprzjSKW%0ALFNCc98cHZvQ3FcRS5Ypas43KlWmmn7tskqDHnkjW8cGXdujtr8+pu2Xt+WmbQAAAAAAAAD3OIMx%0AbXn6PebChQsKCgrS9evX5erqqpo1a6phw4ays7srPreAfBYSElXYLeAuZTAY5Onplu690NBo3aP/%0A6QSshnsLtsj+2FE5rfhFRfbtlUPwftmFh5vGUjw8lFSvvhIbNFR8t55Krlkr0zmWH/9FwzcPVVxS%0AXJbnc7Bz0KTmU9W/7mvpHhuVF9xbQMHg3gIKBvcWkP+4r4CCwb0F/MfLq1hhtwDcF2w6xD969Kji%0A4+P1yCOPFHYruMsR4iO3+As6UDC4t3BXiI6WITFBxiKOkptb1vX/79/Qg3pp3f90Pupctup71uyt%0Ajx+fJWcH59x2asK9BRQM7i2gYHBvAfmP+wooGNxbwH8I8QHrsOll6RMnTtTzzz+vp556SgsXLlRE%0ARERhtwQAAID7hZubjCU9chTgS9LDnnW1ocdmPV6+dbbqfzm2RE+vbK8LUedz0yUAAAAAAACAe4zN%0Ahvhnz57Vvn37JEmnTp3SjBkzFBsbW8hdAQAAAFnzKFpKSzuv0NAGb2erPjhkv9r9+ri2XAwo4M4A%0AAAAAAAAA2DqbDfGDgoJMrw0Gg5o3by5vb+9C7AgAAADIPns7e43zmaj57RbJxcE1y/qwW2Hqsaar%0A5u6fzZaMAAAAAAAAwH3MZkP8sLCwdN9XrVq1kDoBAAAAcq9LtWe1rvufqlLiwSxrU4wpmhA4WoM2%0AvqKYxBgrdAcAAAAAAADA1thsiP/AAw+k+z46OrqQOgEAAADypnapOtrw3Ga1/T/27jzOxrr/4/j7%0AmtUwDGbGGDOWkDUkW7Jvg0QGUyRF0a2FSqXuFsndLXcptHATidzIZN+3bFHINghlmezMzsyY/fz+%0A6OdkojlnlrPMzOv5eJzH4zpzfa7rep/ynTMzn/P9XlVCrKpfenKxeizposiEMzZOBgAAAAAAAMDZ%0AOG0Tv02bNvL09JQkmUwm7dixQ2lpaQ5OBQAAAOSNj2dZzeuxSKOajraq/peYIwr5rp2+P7vJxskA%0AAAAAAAAAOBOnbeL7+vrq2WeflclkkmEYunLlit59913uDwoAAIBCy8Vw0RvN39bX3ebL2720xfr4%0A1HgNWNVXn+7/hJ+DAQAAAAAAgGLCaZv4kjR8+HC99tprcnV1lclk0rJlyxQWFqa1a9cqNjbW0fEA%0AAACAPHmw+kNa32+Lapa922KtSSa9/9NYDd3wpBLTrtshHQAAAAAAAABHMkxOPKUnIiJCknT06FFN%0AnjxZCQkJMgzDvD84OFiVKlWSj4+PSpUqlatzG4ah8ePHF2heOK+oKP7gjbwxDEN+ft7ZvhYdnchs%0ASCCfGFvAH66nXdMLm4dr7ZlVVtXXLldHc7rPV/WyNe+4n7EF2AZjC7ANxhZQ8BhXgG0wtoA/+ftb%0AXlkQQP45dRO/Tp062Zr2km57U/zrfmvcXKL/2LFj+cqHwoMmPvKKH9AB22BsAX/KMmVp8r6J+s+e%0Af8sky2OgjIePpnaeoZBq3W/bx9gCbIOxBdgGYwsoeIwrwDYYW8CfaOID9uHUy+nfdOsboWEY2R4A%0AAABAYeZiuGhU09H6X49FKuPhY7H+WlqCHl/zqCbunaAsU5YdEgIAAAAAAACwJ6dv4t9s4JtMpgJ7%0AAAAAAM6mc9Wu2hC2VXXK17Wq/sO94zV47WO6lppg42QAAAAAAAAA7MnN0QFy8sEHHzg6AgAAAGA3%0A1X1qaE3fzXrx++e08tQyi/XrIteo2+KO+rrbfNUqX9sOCQEAAAAAAADYmlM38UNDQx0dAQAAALAr%0Ab3dvzQyZo88PTtG/fxprccn8k/G/qeviDvq803Q9VKOXnVICAAAAAAAAsBWnX04fAAAAKG4Mw9CI%0Axi9p4UNLVM6znMX6pPREDVk3UON/GqfMrEw7JAQAAAAAAABgKzTxAQAAACfVvnJHbQjbpvq+Dayq%0An7TvI/Vc0FNxN+JsnAwAAAAAAACArdDEBwAAAJxY1TLVtLrPRvW5O8yq+rUn16rZl810+MphGycD%0AAAAAAAAAYAs08QEAAAAnV9K9pKZ1nqlxrcbL1XC1WH8q7pTun3W/Fh1dZId0AAAAAAAAAAoSTXwA%0AAACgEDAMQ8MbvaDwXsvlW8LXYn1yerIe/e5Rjdv1jjKyMuyQEAAAAAAAAEBBoIkPAAAAFCKtg9pq%0AY9h2NfJvbFX9Zwcmq/+qvopNibFxMgAAAAAAAAAFgSY+AAAAUMgEl66sFaHr1L/OQKvqt5/fopDw%0A9jocdcjGyQAAAAAAAADkF018AAAAoBDycvPSlA5TNaHtx3JzcbNYf/b67+qxpIvCTyy0QzoAAAAA%0AAAAAeUUTHwAAACikDMPQU/cM05KHV8vfq4LF+pTMFD2/+Rm9/cPrSs9Mt0NCAAAAAAAAALlFEx8A%0AAAAo5O4PbKlNYdvVJKCpVfUzIqYpbOXDikqOsnEyAAAAAAAAALlFEx8AAAAoAgK9K2l56Do9c98z%0AVtXvuviDuoS31YEr+2ycDAAAAAAAAEBu0MQHAAAAighPV09N7zldMx6aIQ9XD4v1F5MuqNeyblpw%0AbJ4d0gEAAAAAAACwBk18AAAAoIgZ1mSYtg3epkqlK1msTc1M1YtbntPr20cpLTPNDukAAAAAAAAA%0A5MSpm/jHjx/XoUOHHB0DAAAAKHTuD75f+57ZpxaBLa2qn31kpvosf0hXki7bOBkAAAAAAACAnLg5%0AOkBO3nvvPR08eFDVq1dX37591bdvX/n4+Dg6VoFJSUnR4sWLtW7dOv36669KSkqSv7+/atWqpYcf%0AfljdunWTi4ttP2cxduxYLViwQKGhoZowYYJVxwwZMkS7du2y+hrt27fX9OnT8xoRAAAAeVTRu6KW%0APLxKY3b+U7MOz7BYv+fyT+oc3lZfdftGzSq2sENCAAAAAAAAAH/ltDPxIyMjdeDAAUnSqVOn9Mkn%0Anyg5OdnBqQrOmTNnFBoaqnHjxmnPnj2Kj49Xenq6Ll68qK1bt+rll1/Wk08+qatXr9osw549e/Tt%0At9/m+rjjx4/bIA0AAABswcPVQx+0mahPO06Tp6unxforyZfVe9mDmnP0KzukAwAAAAAAAPBXTjsT%0Af9++feZtwzD0wAMPKDAw0IGJCk50dLSeeOIJc4Pe3d1dLVq0kL+/v06fPm2+hcCePXv0j3/8QwsW%0ALFCJEiUKNENkZKRGjhyprKysXB139epVxcbGSpL8/f3VsWNHi8fUrl07TxkBAABQcPrXGag65etq%0AyLrHdSHxfI616Vnpem3bSzp09YA+aDvRquY/AAAAAAAAgILhtE38mJiYbM9r1KjhoCQFb8yYMeYG%0Aft26dfX5558rODjYvH/v3r168cUXFRMTo19++UVTpkzR66+/XmDXP3HihIYNG6a4uLg8HXtTq1at%0ANG7cuALLBQAAANu6t8J92hi2XcPWP6mdF3dYrJ93bI6OxR7VrK7fqJJ3kB0SAgAAAAAAAHDa5fQr%0AVKiQ7XliYqKDkhSsgwcPavPmzZKkUqVKacaMGdka+JLUrFkz/fe//5Wb2x+fsZg/f76ioqIK5Prr%0A1q1T//79deXKlTwdf+tS+sywBwAAKHz8vPwU3mu5hjd6war6fVd+Vufwtvrx4k4bJwMAAAAAAAAg%0AOXETv02bNvL0/GPZTpPJpB07digtLc3BqfLv1nvQDxgw4LYPK9zUsGFDPfzww5KklJQULV++PF/X%0AjYqK0j//+U+9+OKLSk5OliR5eXnl+jy3zsSvU6dOvjIBAADAMdxc3DSu1XhN6zxTXm6WfyaMvhGl%0Avit6ambEf2UymeyQEAAAAAAAACi+nLaJ7+vrq2effVYmk0mGYejKlSt69913C/UfDU0mk7Zu3Wp+%0A3r179xzre/ToYd7euHFjnq/7ww8/qGvXrlqyZIn5ax07dtRrr72W63Pd2sRnJj4AAEDh1rfWI1rd%0AZ5OqlK5qsTYjK0Nv/jBaI74frhsZN+yQDgAAAAAAACienLaJL0nDhw/Xa6+9JldXV5lMJi1btkxh%0AYWFau3atYmNjHR0v106fPm3OXbp0adWrVy/H+nvvvVcuLn/8L4qIiDDPoM+tkydPKikpSdIfs+/f%0AeecdTZ06Ndcz8dPS0nTmzBlJkr+/v3x9ffOUBwAAAM7jHr8G2hC2Ve2CO1hVv+jEAvVc2lXnrp+1%0AcTIAAAAAAACgeHJzdICcREREqFmzZnrrrbc0efJkJSQk6OjRoxo1apQkKTg4WJUqVZKPj49KlSqV%0Aq3MbhqHx48fbIvbfOnnypHm7atWq5gb93ylVqpQCAgJ06dIlZWVl6bffflOjRo3ydG3DMNSjRw+9%0A+uqrCgwMzNM5Tp06pfT0dEl/zsK/ePGidu7cqTNnzigzM1MVKlRQixYtdM899+TpGgAAALC/8iV8%0AtfChJRq/e5w+OzDJYn1E1EGFhLfTjJCv1Sa4nR0SAgAAAAAAAMWHUzfxH3nkERmGYX5uGEa25fTP%0AnTun8+fP5/q8N5fot3cT/8KFC+btoKAgq46pWLGiLl26ZD4+L038++67T6tXr1aNGjVyfeytbl1K%0Av1SpUhoxYoQ2bdqkrKys22rr16+vMWPG6N57783XNQvKrf+OgNy40z+dP77GvykgPxhbgG3kZ2y5%0AubppzAPj1KhCY43c/KySM5JyrI9JiVHYyoc19oH3NbzRC/y8hSKN9y3ANhhbQMFjXAG2wdgCANib%0AUzfxb7rZdJcKdzM2JibGvG3tUvRly5Y1b8fFxeXpug0bNszTcX91/Phx8/b69etzrD169Kgef/xx%0ATZgwQQ899FCBXD8//Py8HR0BRYivL/+eAFtgbAG2kdux9bTfILWo3lih34bqZOzJHGuzTFkas/NN%0A/ZIQoZk9Z6qUR+5WxwIKM963ANtgbAEFj3EF2AZjCwBgSzmv5+4Ebs68N5lMBfZwlJv3pZekEiVK%0AWHVMyZIl73i8I9w6E1+Satasqf/85z/avn27Dh8+rI0bN+qNN94wf/AgPT1db7zxhvbv3++IuAAA%0AAMijeyrco73D9urBux+0qn7hkYV64KsHdDrutI2TAQAAAAAAAEWfU8/E/+CDDxwdoUClpaWZtz08%0APKw6xs3tz/9FGRkZBZ4pN25t4nfp0kUTJ07M9mGEKlWqaMiQIQoJCdGgQYN04cIFpaen66233tLq%0A1avl4uL0nxkBAADA/ytboqxWDlipsVvH6l/b/2WxPuJKhMydTNkAACAASURBVJrOaKoFfReoa82u%0AdkgIAAAAAAAAFE1O3cQPDQ11dIQC5erqesftwuKzzz7TuXPndOnSJQ0ePPhvVxMICgrSxIkTNWDA%0AAEnS6dOntWXLFnXq1MmecQEAAJBPLoaLxnUYp/sC79MTS5/Q9bTrOdbHpcSp+/+6a3yn8Xq91euF%0A+lZYAAAAAAAAgKM4dRO/qPHy8jJvZ2ZmWnXMrbPvrZ29bytNmjRRkyZNrKq977771LhxYx04cECS%0AtH37doc28aOjEx12bRRuhnH7/a1iYhLlwDtzAEUCYwuwDVuNrdZ+nbW+3xY9sWaATsb/lmOtSSb9%0Ac/M/tStytz7tOFXeHqXzd3HACfC+BdgGYwsoeIwrwDYYW8Cf/Py8LRcByDea+HaUl/vbJycnm7dL%0AlSpV4JlsqUWLFuYm/q1L8TuCiZ+mkGe3zyA0mfg3BeQfYwuwDduNrZpla2l9vy16YfNwrT2zymL9%0AylPL9Gvscc3pPl/Vy9bM9/UBx+J9C7ANxhZQ8BhXgG0wtgAA9sVNyu2obNmy5u2EhASrjomPjzdv%0Aly9fvsAz2VLFihXN27e+DgAAABROpT3KaHa3eXqj+dsy7vBHrL86EXdcId910IbItXZIBwAAAAAA%0AABQNhXImfnx8vHbv3q29e/fqzJkzio+P17Vr1+Ti4iIvLy/5+/urSpUqatSokVq2bCl/f39HR5Yk%0A3XXXXebty5cvW3XMrXVBQUEFnsmWsrKyzNvu7u4OTAIAAICC4mK4aFTT0Wro30jDNw7VtbScP5x6%0ALS1Bj695VKObvalRTUfLxeBzxAAAAAAAAEBOClUT/9y5c/ryyy+1fPlypaWlmb/+1yVrbi7dPn/+%0AfLm4uKh9+/YaOXKkateubde8f1WjRg3z9qlTpyzWJyYmmpv4Li4u2Y63txMnTigiIkIxMTGqUKGC%0A+vTpY/GYqKgo87azfJACAAAABaNz1a7a0G+LBq8bqOOxxyzWf7h3vCKiDurzTtNVxtPHDgkBAAAA%0AAACAwqnQTINZsWKFevXqpfDwcKWmpspkMpmb94ZhZHtIMu/PzMzU999/r759+2rGjBmOfAkKCgoy%0AN7NjYmJ09uzZHOsPHjxofo1169aVl5eXzTP+nR9//FFvv/22Jk2apOnTp1t1zL59+8zbDRs2tFU0%0AAAAAOEj1sjW1pu9m9azR26r6dZFr1G1xR/0ae8LGyQAAAAAAAIDCq1A08b/44gu9/vrrunHjhkwm%0A0x2b9X99SH82900mkzIyMjRp0iRNmDDBYa/DMAx16dLF/HzVqlU51q9evdq83aFDB5vlskajRo3M%0A25GRkTp2LOfZVidPntTevXvNz2993QAAACg6vN29NTNkjt5pOc6qpfJPxv+mros7aPXplXZIBwAA%0AAAAAABQ+Tr+c/qpVq/TZZ59JUrbGfbly5dSqVSs1aNBAAQEBKl26tDIyMpSUlKSLFy/q6NGj2rlz%0Ap65du5btuDlz5qhWrVpWLQdvC7169dL8+fMlSbNnz1bPnj1VuXLl2+oOHjyoFStWSJLc3Nwclvem%0Ae++9V1WqVDGvHvDhhx9q1qxZcnG5/Q+1qampevPNN80fpmjevLnq169v17wAAACwH8MwNKLxS2rg%0A11D/2DBEcalxOdYnpSdqyLqBernJqxrd7C25urjaKSkAAAAAAADg/Jx6Jv61a9c0bty4bDPqy5Qp%0Ao/fff1/btm3TxIkT9eSTT6pbt25q1aqV2rVrpwcffFBDhw7VpEmT9MMPP+hf//qXypQpI0nmc0yY%0AMEFxcTn/YdFWGjdurJCQEPPrGzp0qH777bdsNXv37tVzzz2njIwMSdKjjz6qoKCg2841aNAg1a5d%0AW7Vr19agQYNsmtswDI0aNcr8fNeuXXrllVeUkJCQre78+fN6+umndejQIUmSh4eHxo4da9NsAAAA%0AcA7tK3fUhrBtqu/bwKr6Sfsm6vE1jyg+xTE/mwMAAAAAAADOyKln4s+YMcM8k95kMqlq1aqaO3eu%0AAgICrDrew8NDYWFhatu2rZ544gnzLPLr16/rm2++0ciRI20Z/2+9+eabOnjwoK5evarIyEj16tVL%0AzZs3V2BgoCIjI3XgwAFzbc2aNfXqq686JOdfde/eXXv27DGvJLBmzRpt27ZNzZs3V7ly5XThwgXt%0A27fP/OEDNzc3TZo0STVq1HBkbAAAANhR1TLVtLrPRo3aOkJLfgu3WL/57EaFfNdeX3efr3q+rN4E%0AAAAAAAAAOPVM/JUrV5ob+F5eXpo5c6bVDfxbBQQEaNasWSpRooT5fEuXLrVBYusEBgbq66+/1l13%0A3SVJysrK0k8//aSlS5dma+A3bNhQX3/9tUqWLOmoqLcZM2aMRo4cKTe3Pz7/kZSUpC1btmjJkiXa%0AvXu3uYEfEBCgqVOnqnPnzo6MCwAAAAco6V5S0zrP1LhW4+VqWF4qP/LaGT24uJOWn1xih3QAAAAA%0AAACAc3PaJv6JEyd05coVSX8s5T5kyJA73jveWsHBwXrqqafM92m/fPmyfv311wLJmhc1atTQihUr%0ANGbMGDVv3ly+vr5yc3NTuXLl1Lp1a02YMEELFiyQv7+/wzLeiWEYev7557Vu3ToNHTpU9evXV5ky%0AZeTu7q6AgADdf//9GjNmjNasWaN27do5Oi4AAAAcxDAMDW/0gsJ7LZdvCV+L9ckZyRq2YbDG/ThG%0AGVkZdkgIAAAAAAAAOCfDdLOr7WRWr16tV155RdIffwBcu3atqlWrlq9z/v777+ratasMw5Ak/ec/%0A/1GvXr3yGxWFQFTUdUdHQCFlGIb8/LyzfS06OlFO+q0TKDQYW4BtOOvYOn/9nIase1yHog5YLpbU%0ANriDZoR8pfJWNP8Be3DWsQUUdowtoOAxrgDbYGwBf/L3L+3oCECx4LQz8WNiYszbbm5u+W7gS1LV%0AqlXl7u5ufh4dHZ3vcwIAAADIWXDpyloRuk796wy0qn77+S0KCW+vw1GHbJwMAAAAAAAAcD5O28RP%0ASUkxb3t5eRXYeW891837twMAAACwLS83L03pMFUT2n4sNxc3i/Vnr/+uHku6KPzEQjukAwAAAAAA%0AAJyH0zbxy5Yta96+fv16tqZ+XqWkpOjatWvm5+XKlcv3OQEAAABYxzAMPXXPMC15eLX8vSpYrE/J%0ATNHzm5/R2z+8rvTMdDskBAAAAAAAABzPaZv4gYGB2Z7v2rUr3+fcuXOnJJnvU1OhguU/HAIAAAAo%0AWPcHttSmsO1qEtDUqvoZEdMUtvJhRSVH2TgZAAAAAAAA4HhO28Rv3LixXF1dZRiGJOmrr77K9zln%0AzZpl3nZ1dVWTJk3yfU4AAAAAuRfoXUnLeq/VoHpDrKrfdfEHdQlvqwNX9tk4GQAAAAAAAOBYTtvE%0A9/b2VrNmzWQymWQymbRv3z7NmDEjz+ebPn269u/fL8MwZBiGGjduLG9v7wJMDAAAACA3PF099XH7%0AKfq4/afycPGwWH8x6YJ6LeumBcfm2SEdAAAAAAAA4BhO28SXpKefflrSH/fONJlMmjRpkiZNmqSM%0AjAyrz5GRkaFPPvlEkydPNp9HkoYOHWqTzAAAAAByZ1C9wVrWe40qlgq0WJuamaoXtzyn17ePUlpm%0Amh3SAQAAAAAAAPbl1E38Nm3aqF27djKZTOYG/IwZM9SjRw999dVXOn369N8ee+rUKc2aNUs9evTQ%0Al19+aW7eG4ahFi1aqF27dvZ6GQAAAAAsaFqxuTaGbVeLwJZW1c8+MlN9lj+kK0mXbZwMAAAAAAAA%0AsC/DdLO77aRiY2MVGhqqq1evSlK2ZrwklSxZUhUqVDAvjZ+YmKirV68qOTn5tnqTyaTg4GAtWrRI%0A5cuXt/dLgQNFRV13dAQUUoZhyM8v+603oqMT5eTfOgGnx9gCbKMojK20zDS9u+tNzTps3a20AkpW%0A1FfdvlGzii1snAzFWVEYW4AzYmwBBY9xBdgGYwv4k79/aUdHAIoFp56JL0nly5fXwoULVaNGDfOM%0A/JsNeZPJpKSkJJ05c0aHDx/W4cOHdebMGSUlJZn331pfvXp1zZw5kwY+AAAA4KQ8XD30QZuJ+rTj%0ANHm6elqsv5J8Wb2XPai5R2fbIR0AAAAAAABge07fxJekwMBALViwQAMGDJCbm1u22fWWHiaTSa6u%0ArnrkkUf03XffqVq1ao59MQAAAAAs6l9noFaGrleQd7DF2vSsdL267UWN2jJCqZmpdkgHAAAAAAAA%0A2I7TL6f/V5cuXdLChQu1a9cu/fLLL8rMzLxjnaurq2rXrq02bdroscceU0BAgJ2TwpmwnD7yiqWy%0AANtgbAG2URTHVvSNaA1b/6R2XtxhVX2TgKaa1fUbVfIOsnEyFCdFcWwBzoCxBRQ8xhVgG4wt4E8s%0Apw/YR6Fr4t8qMTFR586dU3x8vOLi4iRJPj4+8vHxUfXq1VWyZEkHJ4SzoImPvOIHdMA2GFuAbRTV%0AsZWRlaFxP47Rfw99blW9n5e/ZnWdq5aVWtk4GYqLojq2AEdjbAEFj3EF2AZjC/gTTXzAPtwcHSAn%0A69at09mzZxUaGip/f//b9nt7e6tu3boOSAYAAADAXtxc3DSu1Xg18r9Xo7aO0I2MGznWR9+IUt8V%0APTXugfF6usE/ZBiGnZICAAAAAAAA+efi6AA5+eijjzRp0iR16NBBw4cP17lz5xwdCQAAAICD9K31%0AiFb12agqpatarM3IytCbP4zWiO+HW2z6AwAAAAAAAM7EaZv4hw4d0oULFyRJGRkZ2r9/v3x9fR2c%0ACgAAAIAjNfBrqA1hW9UuuINV9YtOLFDPpV117vpZGycDAAAAAAAACobTNvGPHDli3jYMQ61ateIe%0A9wAAAABUvoSvFj60RCMav2xVfUTUQYWEt9OO89tsnAwAAAAAAADIP6dt4icnJ2d7HhQU5KAkAAAA%0AAJyNq4ur3mn5nmaGzFFJt1IW62NSYhS28mFNO/i5TCaTHRICAAAAAAAAeeO0Tfxq1aple37p0iXH%0ABAEAAADgtHrVDNXavpt1l091i7VZpiy9u+tNDd/4lJLSk+yQDgAAAAAAAMg9p23it2vXTn5+fpIk%0Ak8mk77//XtHR0Q5OBQAAAMDZ1PWtpw39tqpzlRCr6peeXKweS7ooMuGMjZMBAAAAAAAAuee0TXwP%0ADw/9+9//lpubmwzD0I0bN/TMM88oJibG0dEAAAAAOBkfz7Ka12ORRjUdbVX9LzFHFPJdO31/dpON%0AkwEAAAAAAAC547RNfOmP2fhz585VYGCgJOmXX35R586dNXbsWK1bt06XL192cEIAAAAAzsLFcNEb%0Azd/W193my9u9tMX6+NR4DVjVV5/u/0Qmk8kOCQEAAAAAAADLDJMT/7Xqyy+/lCQlJydr/vz5SkhI%0AkCQZhmGucXFxkbe3t7y9vXN1bsMwtGkTs26Ki6io646OgELKMAz5+WX//hIdncgf+oF8YmwBtsHY%0A+tNvcb/qybUDdDL+N6vqe9borSkdvpC3h+XmP4ofxhZgG4wtoOAxrgDbYGwBf/L35/dmwB7cHB0g%0AJx9//HG2hv3N7VvfGDMzM5WQkGBu8Fvr1vMCAAAAKFruLldL6/tt0Qubh2vtmVUW61eeWqZfY49r%0ATvf5ql62ph0SAgAAAAAAAHfm1Mvp/x3DMPL1AAAAAFD0lfYoo9nd5umN5m/LkOXfA07EHVfIdx20%0AIXKtHdIBAAAAAAAAd+b0TXyTyVTgDwAAAADFg4vholFNR+t/PRapjIePxfpraQl6fM2jmrh3grJM%0AWXZICAAAAAAAAGTn1Mvpb9682dERAAAAABQBnat21YZ+WzR43UAdjz1msf7DveMVEXVQn3earjKe%0Alpv/AAAAAAAAQEFx6iZ+UFCQoyMAAAAAKCKql62pNX0368Xvn9PKU8ss1q+LXKNuizvq627zVat8%0AbTskBAAAAAAAAJx8Of3jx4/r0KFDjo4BAAAAoIjwdvfWzJA5eqflOLkYln8dOhn/m7ou7qDVp1fa%0AIR0AAAAAAADg5E389957T/3791ePHj301VdfKSEhwdGRAAAAABRyhmFoROOXtPChJSrnWc5ifVJ6%0AooasG6gPdo9TZlamHRICAAAAAACgOHPaJn5kZKQOHDggSTp16pQ++eQTJScnOzgVAAAAgKKifeWO%0A2hC2TfV9G1hVP2nfRD2+5hHFp8TZOBkAAAAAAACKM6dt4u/bt8+8bRiGHnjgAQUGBjowEQAAAICi%0ApmqZalrdZ6P63B1mVf3msxsV8l17HYv5xcbJAAAAAAAAUFw5bRM/JiYm2/MaNWo4KAkAAACAoqyk%0Ae0lN6zxT41qNl6vharE+8toZdV/cUctPLrFDOgAAAAAAABQ3TtvEr1ChQrbniYmJDkoCAAAAoKgz%0ADEPDG72g8F7L5VvC12J9ckayhm0YrHE/jlFGVoYdEgIAAAAAAKC4cNomfps2beTp6SlJMplM2rFj%0Ah9LS0hycCgAAAEBR1jqorTaGbVcj/8ZW1X9+YLL6r+qr2JQYy8UAAAAAAACAFZy2ie/r66tnn31W%0AJpNJhmHoypUrevfdd2UymRwdDQAAAEARFly6slaErlP/OgOtqt9+fotCwtvrcNQhGycDAAAAAABA%0AceC0TXxJGj58uF577TW5urrKZDJp2bJlCgsL09q1axUbG+voeAAAAACKKC83L03pMFUT2n4sNxc3%0Ai/Vnr/+uHku6KPzEQjukAwAAAAAAQFFmmJx4antERIQk6ejRo5o8ebISEhJkGIZ5f3BwsCpVqiQf%0AHx+VKlUqV+c2DEPjx48v0LxwXlFR1x0dAYWUYRjy8/PO9rXo6ERWBQHyibEF2AZjyzZ+uvSjnl43%0ASFE3rlpV/4+Gz2lMy3/J3dXdxslgL4wtwDYYW0DBY1wBtsHYAv7k71/a0RGAYsGpm/h16tTJ1rSX%0AdNub4l/3W+PmEv3Hjh3LVz4UHjTxkVf8gA7YBmMLsA3Glu1cSryop9Y/rn1Xfraq/oFKrfVlyBz5%0Al/S3cTLYA2MLsA3GFlDwGFeAbTC2gD/RxAfsw6mX07/p1jdCwzCyPQAAAADA1gK9K2lZ77UaVG+I%0AVfW7Lv6gLuFtdeDKPhsnAwAAAAAAQFHj9E38mw18k8lUYA8AAAAAyC1PV0993H6KPm7/qTxcPCzW%0AX0y6oF7LumnBsXl2SAcAAAAAAICiws3RAXLywQcfODoCAAAAAGQzqN5g1S1fT0+tH6TLSZdyrE3N%0ATNWLW57Twaj9+lerCfJwtdz8BwAAAAAAQPHm1E380NBQR0cAAAAAgNs0rdhcG8O2a+j6J7T70o8W%0A62cfmamj0Uc0q+tcBZSqaIeEAAAAAAAAKKycfjl9AAAAAHBGASUDtLjXSj11zzCr6vdc/kmdw9tq%0A7+XdNk4GAAAAAACAwowmPgAAAADkkYerhya0/VifdpwmT1dPi/VXki+r97IHNffobDukAwAAAAAA%0AQGFEEx8AAAAA8ql/nYFaGbpeQd7BFmvTs9L16rYXNWrLCKVmptohHQAAAAAAAAqTYtXET05O1sWL%0AF80PAAAAACgo91a4TxvDtqtVpTZW1c87Nke9l3XXxcQLNk4GAAAAAACAwsQhTfxly5aZH5GRkXa7%0A7ooVK9SpUyd16tRJnTt3ttt1AQAAABQPfl5+Cu+1XMMbvWBV/b4rP6tzeFv9eHGnjZMBAAAAAACg%0AsHBzxEXfeOMNGYYhSRo7dqyqVatm9bG3zqAvW7asSpYsmatrm0ymXNUDAAAAQG64ubhpXKvxauR/%0Ar0ZtHaEbGTdyrI++EaW+K3pq3APj9XSDf5h/VwIAAAAAAEDx5LDl9PPaTO/YsaN5Nv3KlSsLOBUA%0AAAAAFIy+tR7Rqj4bVaV0VYu1GVkZevOH0Rrx/XCLTX8AAAAAAAAUbQ5r4udndgmz6QEAAAAUBg38%0AGmpD2Fa1C+5gVf2iEwvUc2lXnbt+1sbJAAAAAAAA4Kwc1sTPD5aXBAAAAFBYlC/hq4UPLdGIxi9b%0AVR8RdVAh4e204/w2GycDAAAAAACAMyqUTXwAAAAAKExcXVz1Tsv3NDNkjkq6lbJYH5MSo7CVD2va%0Awc9ZiQwAAAAAAKCYoYkPAAAAAHbSq2ao1vbdrLt8qluszTJl6d1db2r4xqeUlJ5kh3QAAAAAAABw%0ABjTxAQAAAMCO6vrW04Z+W9W5SohV9UtPLlaPJV0UmXDGxskAAAAAAADgDGjiAwAAAICd+XiW1bwe%0AizSq6Wir6n+JOaKQ79rp+7ObbJwMAAAAAAAAjkYTHwAAAAAcwMVw0RvN39bX3ebL2720xfr41HgN%0AWNVXn+7/RCaTyQ4JAQAAAAAA4Ag08QEAAADAgR6s/pDW99uimmXvtlhrkknv/zRWQzc8qcS063ZI%0ABwAAAAAAAHujiQ8AAAAADnZ3uVpa32+Lut/1kFX1K08tU/fFnXQ6/qSNkwEAAAAAAMDeaOIDAAAA%0AgBMo7VFGs7vN0xvN35Yhw2L9ibjjCvmugzZErrVDOgAAAAAAANgLTXwAAAAAcBIuhotGNR2t//VY%0ApDIePhbrr6Ul6PE1j2ri3gnKMmXZISEAAAAAAABsjSY+AAAAADiZzlW7akO/LapTvq5V9R/uHa/B%0Aax/TtdQEGycDAAAAAACArdHEBwAAAAAnVL1sTa3pu1k9a/S2qn5d5Bp1W9xRv8aesHEyAAAAAAAA%0A2BJNfAAAAABwUt7u3poZMkfvtBwnF8Pyr28n439T18UdtPr0SjukAwAAAAAAgC3QxAcAAAAAJ2YY%0AhkY0fkkLH1qicp7lLNYnpSdqyLqB+mD3OGVmZdohIQAAAAAAAAoSTXwAAAAAKATaV+6oDWHbVN+3%0AgVX1k/ZN1ONrHlF8SpyNkwEAAAAAAKAg0cQHAAAAgEKiaplqWt1no/rcHWZV/eazGxXyXXsdi/nF%0AxskAAAAAAABQUAyTyWSy90Xr1KkjwzBkMplkGEaujr01bm6PvfUchmHo2LFjeToehU9U1HVHR0Ah%0AZRiG/Py8s30tOjpRDvjWCRQpjC3ANhhbxYfJZNL0iC/03q53lGmyvGR+SbeSmtJxqh6u2ccO6Yoe%0AxhZgG4wtoOAxrgDbYGwBf/L3L+3oCECx4PCZ+CaTKVeP/BzLGyoAAACAosAwDA1v9ILCey2Xbwlf%0Ai/XJGckatmGwxv04RhlZGXZICAAAAAAAgLxyaBPfMAy7PwAAAACgqGgd1FYbw7arkX9jq+o/PzBZ%0A/Vf1VWxKjI2TAQAAAAAAIK8c1sTPyyz6gnoAAAAAQFERXLqyVoSuU/86A62q335+i0LC2+tw1CEb%0AJwMAAAAAAEBeuDnioh988IEjLgsAAAAARZKXm5emdJiqeyvcp7d/eN3ikvlnr/+uHku66OP2nyqs%0Adn87pQQAAAAAAIA1HNLEDw0NdcRlAQAAAKDIMgxDT90zTPXK19fT659Q1I2rOdanZKbo+c3PKCLq%0AoMa0/JfcXd3tlBQAAAAAAAA5cdhy+gAAAACAgnd/pQe0KWy7mgQ0tap+esRUha18WFHJUTZOBgAA%0AAAAAAGvQxAcAAACAIibQu5KW9V6rQfWGWFW/6+IP6hLeVgeu7LNxMgAAAAAAAFhCEx8AAAAAiiBP%0AV0993H6KPm7/qTxcPCzWX0y6oF7LumnBsXl2SAcAAAAAAIC/QxMfAAAAAIqwQfUGa1nvNapYKtBi%0AbWpmql7c8pxe3z5KaZlpdkgHAAAAAACAv6KJDwAAAABFXNOKzbUxbLtaBLa0qn72kZnqs/whXUm6%0AbONkAAAAAAAA+Cua+AAAAABQDASUDNDiXiv11D3DrKrfc/kndQ5vq72Xd9s4GQAAAAAAAG5FEx8A%0AAAAAigkPVw9NaPuxPu04TZ6unhbrryRfVu9lD2ru0dl2SAcAAAAAAACJJj4AAAAAFDv96wzUytD1%0ACvIOtlibnpWuV7e9qFFbRig1M9UO6QAAAAAAAIo3mvgAAAAAUAzdW+E+bQzbrlaV2lhVP+/YHPVe%0A1l0XEy/YOBkAAAAAAEDxRhMfAAAAAIopPy8/hfdaruGNXrCqft+Vn9U5vK1+vLjTxskAAAAAAACK%0AL5r4AAAAAFCMubm4aVyr8ZrWeaa83Lws1kffiFLfFT01M+K/MplMdkgIAAAAAABQvNDEBwAAAACo%0Ab61HtKrPRlUpXdVibUZWht78YbRGfD9cNzJu2CEdAAAAAABA8UETHwAAAAAgSWrg11AbwraqXXAH%0Aq+oXnVignku76tz1szZOBgAAAAAAUHzQxAcAAAAAmJUv4auFDy3RiMYvW1UfEXVQIeHttOP8Nhsn%0AAwAAAAAAKB5o4gMAAAAAsnF1cdU7Ld/TzJA5KulWymJ9TEqMwlY+rGkHP5fJZLJDQgAAAAAAgKKL%0AJj4AAAAA4I561QzV2r6bdZdPdYu1WaYsvbvrTQ3f+JSS0pPskA4AAAAAAKBoookPAAAAAPhbdX3r%0AaUO/repcJcSq+qUnF6vHki6KTDhj42R5l5SUqMWLv9XLLz+vXr26ql27FurSpa2efHKAPvvsE509%0A+/ttx+zevVu1a9dW7dq1lZGRYfOMa9asVOvWTRUa+uBt+2JiojVu3Dvq2TNEHTq0VO/e3fXTT7vy%0AfK1+/XqqdeumWrlyWX4iAwAAAACAAkITHwAAAACQIx/PsprXY5FGNR1tVf0vMUcU8l07bTm72cbJ%0Acm/nzh169NHemjTpI+3du1sZGRmqUaOmfHx8FBl5Wt9+O19PPPGo5s79ytFR7ygrK0uvvDJSGzas%0A1bVrCapW7S55e5dWYGAlR0cDAAAAAAAFxM3RAQAAAAAAzs/FcNEbzd9WQ7979cLmfygx/XqO9fGp%0A8eq/qo/euv9djWj8sgzDsFPSv7dgwTx98cVkSVLHjl00ePBQVa9ew7w/Ojpac+bM0tKl4ZoxY6pS%0AU1M1bNizDsnatm0H1a/fQG5u2X9tP3v2d508+ask6cMPJ6tFi5b5vtaUKdOUkZEhX1+/fJ8LAAAA%0AAADkHzPxAQAAAABWe7D6Q1rfb4tqlr3bYq1JJr3/kaV49gAAIABJREFU01gN3fCkEtNybvrb2qFD%0AB/Xf/34mSRoyZJjGjfsgWwNfkvz8/PTKK69r8OChkqRvvpmt48eP2T2rJHl7e6tq1WoKCgrO9vWE%0AhHjzduPGTQrkWkFBwapatZq8vb0L5HwAAAAAACB/aOIDAAAAAHLl7nK1tL7fFnW/6yGr6leeWqbu%0AizvpdPxJGye7M5PJpI8++rcyMzNVv34DPf30P3Ksf/LJp1WhQoCysrL07bf/s1NK62RmZpq3PTw8%0AHJgEAAAAAADYCsvpAwAAAAByrbRHGc3uNk+T903Uf/b8WyaZcqw/EXdcId910NTOMxRSrbudUv4h%0AIuKgIiPPSJIGDnzSYr27u7v++c8xkqR77mlosT4jI0ObNq3X999v0q+/Hte1awlydXWVr6+/mjRp%0AqkcfHagqVapmO+aFF57RwYP79dFHU3TixDEtXrxIyclJqlQpSO+//6GOHj2s8ePfk79/BS1dukaX%0ALl1UWFivbOdo3bqppD9WFrj5wYTU1BStWrVCO3Zs1alTJ3X9+jV5eHgqICBAzZu31IABj8vPzz/b%0Aefr166nLly/p9dffVs+evS2+XgAAAAAAYFs08QEAAAAAeeJiuGhU09Fq4NdQz24apmtpCTnWX0tL%0A0ONrHtXoZm9qVNPRcjHsszjczz/vkSS5urqqSZOmVh3TrFkLq+pSU1P02msvaf/+nyVJgYGVVL16%0ATcXGxuj8+bM6f/6sNmxYqy+++FK1atW57fi5c7/S4cOHFBQULG9vbyUlJSk4uLKOHj2crc7Dw0MN%0AGjRSUlKiTp8+JUlq0KCRJCkgoKIkKS4uTi+99KxOnTopwzAUFBSsgICKioq6ojNnTuvMmdPasGGt%0AZs36RhUqBFj1+gAAAAAAgP3RxAcAAAAA5EuXat20od8WDV43UMdjLd9D/sO94xURdVCfd5quMp4+%0ANs/3+++RkqSKFQNVqlTB3vd93rw52r//Z5UtW1YffTRFdevWN+87duyo3njjFcXERGvu3Nl6//3/%0A3Hb84cOH9OyzI8wrBMTFxcnV1fW2Ol9fP02bNkv79/+skSOHS5KmTZuVrWbq1Ck6deqkgoMr66OP%0Apqhy5Srmfbt3/6i33npNcXGxCg9fqOeff7FAXj8AAAAAACh49pn2AAAAAAAo0qqXrak1fTerZw3r%0AlmNfF7lG3RZ31K+xJ2ycTLp27Y8VAsqWLVfg5/755z1ycXHRkCHDsjXwJalu3foKDe0nSTp9+uQd%0Aj69YMVCPPfaE+Xm5cnnLmJGRoYMHD8gwDI0YMSpbA1+SWrRoqU6dQiRJp07dOQsAAAAAAHAOzMQH%0AAAAAABQIb3dvzQyZo88PTtG/fxqrLFNWjvUn439T18Ud9Hmn6epRvafNcnl5eUn6o9Fd0KZNm5Xj%0AeT09S0iSUlJS7rj/nnsayjCMfOdwc3NTePhypaamysPD47b9JpPJ/N8hNfXOWQAAAAAAgHOgiQ8A%0AAAAAKDCGYWhE45fUwK+h/rFhiOJS43KsT0pP1JB1A/Vyk1c1utlbcnW5fSn5/PL19ZMkJSTEF/i5%0ApT8a6NeuXdPRo4d17txZXbx4QefOndVvv51QbGyMpD+a6DllKyienp6KjY3RL78c0dmzZ3Xp0kWd%0APRupX389oevXr0mSsrJy/nAFAAAAAABwLJr4AAAAAIAC175yR20I26bBawfqaMxhi/WT9k1URNQh%0ATes8U2VLWLmkfGKijLRUmTw8Je+/v9d9lSpVJUlRUVeVmJgo7xxqb4qPj9eNG8kKDKyUY11ycpIm%0AT56oDRvWZpuR7+7urlq16ujuu2tr9+5df3u8p6enxSzWiomJ1sSJE7Rz5/ZsjfoSJUqobt36yszM%0AVETEwQK7HgAAAAAAsA2a+AAAAAAAm6happpW99moUVtHaMlv4RbrN5/dqJDv2mtO9wWq61vvtv2u%0Ax4/Jc0m43A/sk9vhQ3KJjTXvyypfXhkNGim9cROl9glTZp265n2tW7fTp59+oszMTO3bt1ft2nWw%0AmGXlyqWaPv0LBQdX0bx5i/627o03XtH+/T/L09NTffs+qvr1G+iuu6qrcuUqcnNz04oVS3Ns4heU%0A1NRUvfjis4qMPKMyZXwUGtpPderUVdWqdykoKFiurq6aPv0LmvgAAAAAABQCNPEBAAAAADZT0r2k%0ApnWeqXsrNNZ7u95Rpikzx/rIa2fUfXFHTek4VQ/X7CNJ8ti0Xl6fTZbHjzv/9jiX2Fh5bNsij21b%0AVGryRKW1bKUbI19WWqcQVaoUpHr17tEvvxzRggXfqG3b9jnehz49PV0rViyTJFWrVk3u7u53rDty%0A5LD27/9ZkvTRR1N0331Nb6uJirqa4+stKDt2bFVk5Jn/b9bPVuXKVRyWBQAAAAAA5I+LowMAAAAA%0AAIo2wzA0vNELCu+1XL4lfC3WJ2cka9iGwfrXltfk9exT8nksLMcG/p14/LhTPgP6qfRzw2TEx2nk%0AyFdkGIaOHInQnDmzcjx22rRPdenSBbm4uGjw4KF/W3fp0gXzdu3adW7bn5KSoo0b10uSMjNz/vBC%0Afl26dFGSVLJkqTs28GNjY7Rr1w92yQIAAAAAAPKHJj4AAAAAwC5aB7XVxrDtauTf2Kr6z45NV2jJ%0A7xTjlfdrlvjuW5Vr11KNXF31+OODJUkzZ/5XY8e+pdOnT2WrvXTposaNe0eLFi2QJA0ZMkx16ty+%0ArP9NVatWM2/Pnj1TGRkZ5udnzpzWq6+O1PnzZyX90dC3pSpV/shy/fo1LVq0QCaTybzvyJHDeuml%0A53TtWoIkKTXVtlkAAAAAAED+sJw+AAAAAMBugktX1orQdXp9+ygtPP4/i/WbakhNn5GWfCs1vpy3%0Aa7peuqiyvbvruWVr5ePjo2nTPtOmTeu1adN6+fr6qkKFAF2/fl3nz5+TJLm7u2vo0OEaOPDJHM9b%0Aq1YddezYRd9/v1ELF87T2rUrFRgYpISEBPMs/WbNWmjv3t1KTk5SUlKiSpXyztuLsKB167Zq0KCh%0ADh+O0Keffqz//W+O/P0rKCYmWlFRV2UYhpo2ba6ff96j6OgomUymHG8pAAAAAAAAHIeZ+AAAAAAA%0Au/Jy89KUDlM1oe3HcnOx/NnyyHLSA09L8xrm/ZoucXHy6d9HA7r10Lx54XrssUGqW7eeUlPT9Ouv%0AJxQbG6u7766lAQMGad68cIsN/Jveffd9jR79lurWraesLJNOnvxV6elpatWqjT78cLImTfpCAQEV%0AJUk7d+7I+wuwwNXVVZMnT9Ozz47Q3XfXUkrKDZ0+fVKurq7q1KmLvvjiS02Y8Ik8PDyVkJCgw4cP%0A2SwLAAAAAADIH8N06xp7QBEVFXXd0RFQSBmGIT+/7LOloqMTxbdOIH8YW4BtMLZQGP10cZeeXv+E%0Aom5ctar+pR+lDzdK7ll5u15Kv0d1feqXuTqGsQXYBmMLKHiMK8A2GFvAn/z9Szs6AlAsMBMfAAAA%0AAOAw91d6QJvCtqtJQFOr6ie3lLo8IV0tlbfrlfjuW3ls3pC3gwEAAAAAAOyAJj4AAAAAwKECvStp%0AWe+1evpcgFX126pJTZ6R9lbK2/W8PpuctwMBAAAAAADsgCY+AAAAAMDhSv52WjNnXdGMFZJHhuX6%0A8z5Sm6ek2ffm/loeu36Q64njuT8QAAAAAADADmjiAwAAAAAcznNJuCRp2H5p29dSpWuWj0l1k57q%0ALT3/oJSey99uPZcsyn1IAAAAAAAAO6CJDwAAAABwOPcD+8zb95+X9s2QWv9u3bFTm0sD+kkZufgN%0A1/3A/lwmBAAAAAAAsA+a+AAAAAAAh3OLOJjtecVEafNc6fk91h2/uJ40tJeUZeTtegAAAAAAAM6C%0AJj4AAAAAwLESE+USF3fblz0ypc/XSLOXSZ4Zlk8z517pxW6SyYpLusTGSomJuc8KAAAAAABgYzTx%0AAQAAAAAOZaSl5rh/8EHph6+kygmWz/V5C+ntjlZeNz3NukIAAAAAAAA7ookPAAAAAHAok4enxZqm%0AF6V906X2Zyyfb3xbaUJrK67r7mFFOgAAAAAAAPuiiQ8AAAAAcCxvb2WVK2exzD9Z2viN9KQVt7P/%0AZ2dparO/359Vvrzk7Z2LkAAAAAAAAPZBEx8AAAAA4HAZDe+1qs4tS5q5Qup31HLt8z2kuY3ydz0A%0AAAAAAAB7o4kPAAAAAHC49MZNrK51y5L+t0Tq9pvl2iEPS4vr3ul69+UiHQAAAAAAgP3QxAcAAAAA%0AOFxqn7Bc1XtkSosXSW0jc67LcpEG9JPW1/jr9R7JXUAAAAAAAAA7oYkPAAAAAHC4zDp1ldayVa6O%0AKZkurVwgNbuQc126qxTaX9pR5Y/naQ+0VmbtOnlMCgAAAAAAYFs08QEAAAAATuHGyJdzfUyZVGnt%0APOmeKxbO7S71GCj9XEm6MeKlPCYEAAAAAACwPZr4AAAAAACnkNYpRCl9c7/Mve8NacM3Us2YnOuu%0Ae0rdnvJQROPKeUwIAAAAAABgezTxAQAAAABOI3H8h8oMrJTr4wITpU1zpeCEnOti3NLUb0UvnU44%0AlceEAAAAAAAAtkUTHwAAAADgNEzlyv8fe/cdJmV5vg34mt2lg3QVey+Y2MXeuyIoAvaWaIyaaJox%0AmsQUP6M/jYlJjCYaEzUqKFgAEcQeOzasUbF3RZDed+f7w4TEKLMs7A7s7nkeR44MM/fzvBfIo7DX%0AvjOZMvjm1HTuXOe1q09J7r4mWX566bmPZ36UAcP75v3p7y1mSgAAAICGo8QHAABgmVK9Yc9MvnXU%0AYt2Rv97E5M6/J51mlZ57Z9rb6T+8TybMnLCYKQEAAAAahhIfAACAZU71hj3z6f2PZHb/Q+q8duOP%0AktHXJu3mlp57dfL4DBxxYCbP/nQxUwIAAADUPyU+AAAAy6Rip86ZdukVmTJoaOZut0Od1m62+g4Z%0AtPbP06qyVcm5FyY+l8NG9s/0ebW8Bz8AAABAmVQt7QAAAABQytzd98rc3fdK5csvpdXNN6bF00+l%0A6tlxqZg0acFMTZcumb/xppm32eaZ029gqtffINskufLNDXPs6CMyv2b+Qvd/8qPHc8zth+W6/Yek%0AdVXrMvyMAAAAABZOiQ8AAECjUL3+Bpl55tn/eWL69BTmzU2xRcukffsvXbPXGvvm0t2vyDfv+npq%0AijUL3fuB9+7PCWOOyV/3vjYtKlvUd3QAAACARebt9AEAAGic2rdPsXOXhRb4/3bgugfnN7v8odbt%0A7nhzVL59z4mprqmur4QAAAAAdabEBwAAoMk7fMOjcs7259U6d/P4ofnhP76bYrFYhlQAAAAAX6TE%0ABwAAoFk4cZNTckavH9c69/cXr8rPHv6xIh8AAABYKpT4AAAANBvf2+KHOXnTU2ud+9Mzl+TXT5xf%0AhkQAAAAAn6fEBwAAoNkoFAr52bbn5OieX6t19sLHz8tl4y4pQyoAAACA/1DiAwAA0KwUCoVcsPNv%0AcvC6A2ud/dnDZ+XvL/ytDKkAAAAAPqPEBwAAoNmpKFTk97tdln3W3L/W2e/fd1oGPz+4DKkAAAAA%0AlPgAAAA0Uy0qW+TyPf+WnVbZteRcMcUcdctRGfHyiDIlAwAAAJozJT4AAADNVuuq1rl63+uz1Ypb%0Al5ybXzM/A4YMyN2v312mZAAAAEBzpcQHAACgWWvXol2u339Ivtptk5Jzc6rnpO/gvnnknUfKlAwA%0AAABojpT4AAAANHsdW3XKDQfcknU7rVdybsa8Gdnv+v3y3IRny5QMAAAAaG6U+AAAAJCkW5tuGdpn%0AeFZbbo2Sc5NnT87AEX3z6qfjyxMMAAAAaFaU+AAAAPAvPdqvlKEHDMsKbVcsOffJrE/Sf3ifvD31%0ArTIlAwAAAJoLJT4AAAD8lzU6rpmhfYanS+suJefen/FeDh5+QD6c8UGZkgEAAADNgRIfAAAA/sf6%0AXTbIjQfcmg4tlys599bUNzNgeN9MnDWxTMkAAACApk6JDwAAAF9i4+6b5vr9h6ZtVduScy9/+lIO%0Ava1fps2dWqZkAAAAQFOmxAcAAICF2LrHNrl6v0FpWdmy5NwzE57OESMHZua8mWVKBgAAADRVSnwA%0AAAAoYZdVd8vggwenslBZcu7RDx7OcaOPyJzqOWVKBgAAADRFSnwAAACoxUEbHpSrDryq1rl737k7%0A37zz65lfM7/hQwEAAABNkhIfAAAAFsGRGx+ZS/e7tNa5ka8Pz3fuPSU1xZoypAIAAACaGiU+AAAA%0ALKKTtjopF+xxQa1zN748KGc9cHqKxWIZUgEAAABNiRIfAAAA6uD07U/P97b8Ya1zf33+ivzqsV+W%0AIREAAADQlCjxAQAAoI5+1OsnOeGr36x17ndPXZTfPXlRGRIBAAAATYUSHwAAAOqoUCjknB3Oz2Eb%0AHFnr7LmP/SJXPvfnMqQCAAAAmgIlPgAAACyGikJFfrPLH9Jn7YNqnT3zgdMz+KXrypAKAAAAaOyU%0A+AAAALCYKisqc+keV2SP1faqdfY7956SEa8NK0MqAAAAoDFT4gMAAMASaFnZMlfu8/dst9IOJedq%0AijX55p1fyz1v31mmZAAAAEBjpMQHAACAJdSmqk2u3e+GbL78FiXn5tXMy7Gjjsgj7z9UpmQAAABA%0AY6PEBwAAgHrQvmWHDOp9Uzbs0rPk3Ozq2Tli5MA8/dGTZUoGAAAANCZKfAAAAKgnnVt3yY19hmWt%0AjmuXnJs+b1oOva1f/jnxxTIlAwAAABoLJT4AAADUoxXarpChfYZn5farlJz7dM6nGTCib16f8lqZ%0AkgEAAACNgRIfAAAA6tkqHVbNTX2Gp3ub5UvOfTzzowwY3jfvTXu3TMkAAACAZZ0SHwAAABrAWp3W%0AyY0H3JpOrTqVnHtn2tvpP6JPPp75cZmSAQAAAMsyJT4AAAA0kI26fSWDet+Udi3al5x7bfKrGTji%0AwEye/WmZkgEAAADLKiU+AAAANKAtVtgq1+53Q1pXti459+LE53PYyIMzfe60MiUDAAAAlkVKfAAA%0AAGhg26+8Y67c+5pUVVSVnHvyoydy9KjDMnv+7DIlAwAAAJY1SnwAAAAogz3X2Cd/2uPKVBRK/1X8%0Awff+kePvODrzqueVKRkAAACwLFHiAwAAQJn0Weeg/GaXP9Q6N+at0Tnl7hNSXVNdhlQAAADAskSJ%0ADwAAAGV0+IZH5f9tf36tc7e+enN+cP9pKRaLZUgFAAAALCuU+AAAAFBm39jk5Pyo109qnbvun9fk%0A7IfOVOQDAABAM1K1tAM0Z7Nnz85NN92U0aNH55VXXsmMGTPSvXv3rLfeeunbt2/22WefVFQ07PdZ%0A/PznP8+gQYNy0EEH5fzza78T5N+WhewAAACN2Xe3OD3T5k7LH8f9ruTcn5+9NB1aLpcf9jqrTMkA%0AAACApUmJv5S88cYbOfnkk/P6669/7vn3338/77//fu67774MGjQoF110UZZffvkGyTB27NjccMMN%0AdV63LGQHAABo7AqFQs7e9peZPm96rn7hypKzv37i/LRv2SEnb/rtMqUDAAAAlha3Si8Fn3zySY4+%0A+ugFJXiLFi2yww475KCDDsomm2yyYG7s2LE58cQTM3v27HrP8Oabb+bUU09NTU1NndYtC9kBAACa%0AikKhkP/b6aL0X++QWmd//vCPc80LfytDKgAAAGBpcif+UnD22Wfn448/TpJsuOGGueSSS7LKKqss%0AeP3xxx/PaaedlokTJ+bFF1/M7373u5xxxhn1dv2XX345J5xwQj799NNGlx0AAKCpqShU5Pe7XZYZ%0A82Zk1Bu3lZw9/f7vpF2Ldjl4vYFlSgcAAACUmzvxy2zcuHG5++67kyTt2rXL5Zdf/rkSPEm22mqr%0A/OlPf0pV1WffY3H99ddnwoQJ9XL90aNH59BDD81HH31U57VLOzsAAEBTVVVRlcv3+lt2XmXXknPF%0AFPOtu0/MqDdGlikZAAAAUG5K/DL778+gP+ywwxb6mfEbb7xx+vbtmySZPXt2hg0btkTXnTBhQs48%0A88ycdtppmTlzZpKkTZs2ddpjaWUHAABoDlpVtspV+16fXituU3KuulidE+44Jve/c2+ZkgEAAADl%0ApMQvo2KxmPvuu2/Bj/fdd9+S8/vvv/+Cx3feeediX/fBBx/M3nvvnZtvvnnBc7vttltOP/30Rd5j%0AaWUHAABoTtq1aJfr9x+SjbtvWnJubs3cHDPqsIz94LEyJQMAAADKRYlfRq+//nomTZqUJOnQoUN6%0A9uxZcn7TTTdNRcVn/4ieffbZBXfQ19Wrr76aGTNmJPns7vuf/vSnufTSS+t0J/7Syg4AANDcLNeq%0AYwb3vjnrdV6/5NzM+TNz+Mj+eW7CM2VKBgAAAJSDEr+MXn311QWPV1999QUl98K0a9cuK6ywQpKk%0ApqYm48ePX+xrFwqF9O7dO6NGjcqRRx6ZQqFQp/VLMzsAAEBz061Ntww5YFhWW26NknNT507JwBEH%0A5pVJL5cnGAAAANDglPhl9N577y14vPLKKy/SmhVXXPFL19fF5ptvnpEjR+aiiy5Kjx49FmuPpZUd%0AAACguerRfqUMPWBYVmxX+u9xE2dPzIARffPW1DfLEwwAAABoUFVLO0BzMnHixAWPu3btukhrOnXq%0AtODxp59+uljX3XjjjRdr3X9bWtnrS13feQD+7ct+63z2nN9TsCScLWgYzhY0jKV5ttbstFZu6jM8%0AfW7ZJxNnT1zo3Acz3s+A4X0zot8dtZb+sKzw3y2of84VNAxnC4ByU+KX0b8/lz5JWrduvUhr2rZt%0A+6Xry60xZ0+Sbt3aL9Xr07R07er3EzQEZwsahrMFDaOcZ6tbty1z59F3Zterd82UOVMWOvfm1Ddy%0AyMgDc/+x96db225lywf1yX+3oP45V9AwnC0AGpK30y+juXPnLnjcsmXLRVpTVfWf77OYP39+vWda%0AVI05OwAAQGO3WY/NMvLwkWnbom3JuRcnvJi9r907U2YvvOwHAAAAlm1K/DKqrKz80seNQWPODgAA%0A0BRsv9r2ufWQW9OysvQ3Vj/1wVPZ//r9M2Pu0n1HNAAAAGDxKPHLqE2bNgseV1dXL9Ka/76DfVHv%0AgG8IjTk7AABAU7Hn2nvmhv43pLJQ+purH3rnofS7sV/mzJ9TpmQAAABAfamqfYT6sjifET9z5swF%0Aj9u1a1fvmRZVY86eJJ98Mn2pXp/Gq1D44udbTZw4PcXiUgoETYSzBQ3D2YKGsaydrR267ZFLdv9z%0ATr7rhBSz8BBjXhuTgwcNyF/2viZVFf76z7JnWTtb0BQ4V9AwnC34j27d2tc+BCwxf4svo06dOi14%0APGXKon0+4eTJkxc87tKlS71nWlSNOXuSFP1pisVW+MIzxaLfU7DknC1oGM4WNIxl72wdvN7ATJ83%0APaff/52ScyNfH5FT7z4pf9j9T6koeDM+ljXL3tmCxs+5gobhbAFQXv4GX0ZrrrnmgscffvjhIq35%0A77mVV1653jMtqsacHQAAoCk6ZqOv5Wfb/r9a54a8Mjg/+sf3fZEZAAAAGgklfhmtvfbaCx6/9tpr%0Atc5Pnz59QRFeUVHxufXl1pizAwAANFWnbHZqvrflD2udu+qFK3POoz9T5AMAAEAjoMQvo5VXXjnd%0Au3dPkkycODFvv/12yflx48Yt+ALLhhtumDZt2jR4xoVpzNkBAACasjO2+nG+sfFJtc5d8vTF+d1T%0AF5UhEQAAALAklPhlVCgUsueeey748W233VZyfuTIkQse77rrrg2Wa1E05uwAAABNWaFQyC+3Py+H%0Ab3BUrbO/euyX+cuzfypDKgAAAGBxKfHLrE+fPgse/+1vf8s777zzpXPjxo3L8OHDkyRVVVXp169f%0AWfKV0pizAwAANGUVhYpctMvv03ft2v/+ddaDP8zgl64rQyoAAABgcSjxy2yzzTbLXnvtlSSZOnVq%0Ajj/++IwfP/5zM48//nhOPvnkzJ8/P0lyyCGHZOWVV/7CXkcddVTWX3/9rL/++jnqqNrvuFiWsgMA%0AAFC/Kisq88c9Ls+eq+9d6+x37j0lw1+9pQypAAAAgLqqWtoBmqOzzjor48aNy8cff5w333wzffr0%0ASa9evdKjR4+8+eabefrppxfMrrPOOvnBD36wFNN+XmPODgAA0NS1rGyZv+x9TQ6/rX8eev+Bhc7V%0AFGty0l3Hp22LttljEUp/AAAAoHzcib8U9OjRI1dddVXWXHPNJElNTU0effTR3HLLLZ8rwTfeeONc%0AddVVadu27dKK+gWNOTsAAEBz0KaqTf6+3+BsvvwWJefm1czL10YflYffe7BMyQAAAIBF4U78pWTt%0AtdfO8OHDM2TIkIwePTqvvfZapkyZkg4dOmSjjTZK7969c8ABB6Sqatn7R9SYswMAADQH7Vt2yKDe%0AN+WgYb3z4sTnFzo3u3p2jrh9YG7qMzybr7BlGRMCAAAAC1MoFovFpR0CGtqECdOWdgQaqUKhkG7d%0A2n/uuU8+mR7/6oQl42xBw3C2oGE05rP18cyP0+eWvfP6lNdKznVq1Sm3HjgqPbtuVKZk0LjPFiyr%0AnCtoGM4W/Ef37h2WdgRoFrydPgAAADRRy7ddPkP7DM8q7VctOTd5zuQMGN43r09+tUzJAAAAgIVR%0A4gMAAEATtkqHVTO0z7B0b7N8ybkJsz5O/+F98+60d8qUDAAAAPgySnwAAABo4tbqtE6G9BmWTq06%0AlZx7d/o76T+8Tz6e+XGZkgEAAAD/S4kPAAAAzUDPrhtlcO+b065F+5Jzr095LQOG982nsyeVKRkA%0AAADw35T4AAAA0ExsvsKWuW6/G9O6snXJuX9OeiGHj+yf6XOnlSkZAAAA8G9KfAAAAGhGtlt5h/xt%0An2vToqJFybknP3oiR91+aGbNn1WmZAAAAECixAcAAIBmZ/fV98ple/wlFYXSXxZ46P0HcvwdR2du%0A9dwyJQMAAACU+AAAANAM9VnnoPx2l0tqnbvzrTtyyl3fSHVNdRlSAQAAAEp8AAAAaKYO2/DI/GqH%0AC2qdG/bazfn+faemplhThlQAAADQvCnxAQA8E8+CAAAgAElEQVQAoBk7fuNv5qytz6517vqX/p6z%0AHzozxWKxDKkAAACg+VLiAwAAQDN32ubfz7c3+26tc5c/e1n+7/Fzy5AIAAAAmi8lPgAAADRzhUIh%0AP9nm5zl2o6/XOvubJy7IJU//rgypAAAAoHlS4gMAAAApFAo5f6eLMmC9Q2ud/eUjP83VL/y1DKkA%0AAACg+VHiAwAAAEmSikJFfrfbpdlvzQNqnf3h/d/N0FduKEMqAAAAaF6U+AAAAMACVRVV+fNef80u%0Aq+5Wcq6YYr599zcz6o2RZUoGAAAAzYMSHwAAAPicVpWt8rd9rsvWPbYtOVddrM4JdxyT+965p0zJ%0AAAAAoOlT4gMAAABf0K5Fu1y3343ZuPumJefm1szNsaMOz2MfPFqmZAAAANC0KfEBAACAL7Vcq465%0AofctWb/zBiXnZs6fmcNH9s+zE8aVKRkAAAA0XUp8AAAAYKG6tumaIX2GZfXl1ig5N23u1Bwy4qC8%0AMunl8gQDAACAJkqJDwAAAJS0YrseGdpneHq0W6nk3MTZE9N/RJ+8NfXN8gQDAACAJkiJDwAAANRq%0A9eXWyNA+w9O1ddeScx/O+CAHD++TD6a/X6ZkAAAA0LQo8QEAAIBFsm7n9XLjAbdmuZYdS869PfXN%0ADBjRN5/M+qRMyQAAAKDpUOIDAAAAi+yr3TfJ9fsPTduqtiXnXvn05Rwy4qBMnTOlTMkAAACgaVDi%0AAwAAAHXSq8fWuXrfQWlZ0bLk3HOfPJPDRw7IjHkzypQMAAAAGj8lPgAAAFBnO6+6a67Y++pUFipL%0Azo398NEcO+rwzKmeU6ZkAAAA0Lgp8QEAAIDFsu+a++eS3f+cQgol5+5/9958Y8xxmVc9r0zJAAAA%0AoPFS4gMAAACL7eD1BubCnS+udW7UG7fl1HtOSk2xpgypAAAAoPFS4gMAAABL5OiNjsvPtzu31rmb%0Axt+YM/7x/RSLxTKkAgAAgMZJiQ8AAAAssZM3/Xa+v+UZtc5d/cKV+eUjZyvyAQAAYCGU+AAAAEC9%0A+OFWZ+XEjU+ude6P436Xi5/8dRkSAQAAQOOjxAcAAADqRaFQyC+3Py9HbnhMrbPnjT0nlz9zaRlS%0AAQAAQOOixAcAAADqTaFQyIU7X5wD1+lX6+xPHvpRrv/n38uQCgAAABoPJT4AAABQryorKvPH3a/I%0AXqvvU+vs9+77doa9enMZUgEAAEDjoMQHAAAA6l2Lyha5Yu+rs8PKO5WcqynW5KS7js9db91RpmQA%0AAACwbFPiAwAAAA2iTVWbXLPvoGyxwpYl5+bXzM/XRh+Vh957oEzJAAAAYNmlxAcAAAAaTPuWHTJo%0A/5vSs+tXSs7Nrp6dI28/JE9+9HiZkgEAAMCySYkPAAAANKhOrTvnxgNuzdqd1ik5N2Pe9Bx228F5%0A4ZPny5QMAAAAlj1KfAAAAKDBLd92+Qw9YHhWab9qybnJcyZn4IgD89rk8WVKBgAAAMsWJT4AAABQ%0AFit3WCVD+w7P8m1XKDk3YdbH6T+8b96d9k6ZkgEAAMCyQ4kPAAAAlM1aHdfOkAOGpXOrziXn3pv+%0Abg4efkA+mvlRmZIBAADAskGJDwAAAJTVhl17ZnDvm9O+RYeSc29MeT0Dhx+YT2dPKlMyAAAAWPqU%0A+AAAAEDZbbbCFrlu/xvTurJ1ybl/Tnohh97WL9PnTitTMgAAAFi6lPgAAADAUrHtStvnqn2vS4uK%0AFiXnnv74qRx5+yGZNX9WmZIBAADA0qPEBwAAAJaa3VbbM3/a88pUFEp/ieLh9x/M10cflbnVc8uU%0ADAAAAJYOJT4AAACwVB2w9oG5eNc/1jp319tjcvJdJ6S6proMqQAAAGDpUOIDAAAAS92hGxyR83a8%0AsNa54a/dku/d9+3UFGvKkAoAAADKT4kPAAAALBO+/tUT8+Otf1br3KCXrs1PH/xRisViGVIBAABA%0AeSnxAQAAgGXGaVt8P6du9r1a56547k/5v7H/rwyJAAAAoLyU+AAAAMAy5cfb/CzHfeX4Wud+8+SF%0A+cPTF5chEQAAAJSPEh8AAABYphQKhZy3468zcP3Dap0955Gzc9XzV5YhFQAAAJSHEh8AAABY5lQU%0AKnLxrn/M/mv1qXX2jH98L0NeHlyGVAAAANDwlPgAAADAMqmqoip/2vPK7Lrq7iXniinm1HtOysjX%0AR5QpGQAAADQcJT4AAACwzGpV2Sp/2+e6bNNju5Jz1cXqnDjmuNz79t1lSgYAAAANQ4kPAAAALNPa%0Atmiba/e7IZt036zk3NyauTl29OF59INHypQMAAAA6p8SHwAAAFjmLdeqYwb3vjnrd96g5Nys+bNy%0AxMgBeXbCuDIlAwAAgPqlxAcAAAAaha5tumZon+FZY7k1S85Nmzs1A0ccmJcnvVSmZAAAAFB/lPgA%0AAABAo7FCuxUztM/w9Gi3Usm5SbMnpf/wPnlzyhtlSgYAAAD1Q4kPAAAANCqrLbd6hvYZnm5tupWc%0A+2jmh+k/vE8+mP5+mZIBAADAklPiAwAAAI3Oup3Xyw0H3JrlWnYsOff2tLfSf3iffDLrkzIlAwAA%0AgCWjxAcAAAAapa922ziDeg9N26p2JefGT34lh4w4KFPmTC5TMgAAAFh8SnwAAACg0dpqxa1zzX6D%0A0qqyVcm55z55JoePHJAZ82aUKRkAAAAsHiU+AAAA0KjttMou+cve16SyUFly7vEPH8vRow7L7Pmz%0Ay5QMAAAA6k6JDwAAADR6e6+xb/64x+UppFBy7oF378s37jwu86rnlSkZAAAA1E3V0g4AAAAAUB/6%0ArfvZ2+V//75TS86NfmNkvn3PN3PpHlekolCe+xt++MPv5uGHH8iqq66WQYNuXqQ1H3zwfgYO7Jti%0AsZgLL7w42267w+denzx5ckaPvi2PPfZIXn/9tUydOiVVVS3SuXPnbLTRV7Pjjrtkl112S0XFov0c%0An3zy8dx115i88MKz+fDDDzNnzuwst1zHrLTSytlqq63Tu3ffrLhijzr/3AEAAKgbJT4AAADQZBzV%0A89hMnzs9P3v4rJJzN48fkvYtOuTCnX+bQqH03fv1oXfvvnn44Qfyzjtv56WXXswGG/Ssdc3o0SNT%0ALBaz/PIrZOutt1vwfLFYzKBBf89f/3p5Zs/+7KMBOnXqnDXWWDPJZ+X/nXeOzp13js7aa6+Tc8+9%0AMKussupCr/P222/lvPN+keeeezZJUlVVlR49Vkr79h0ydeqUvPji83nhhedy3XVX55hjvp5jjz1+%0ASX4pAAAAqIUSHwAAAGhSTtr0W5k+b1oufPy8knPXvPjXtG/ZPj/b9pwGL/K3226HdOnSNZMmTcyY%0AMaMWucRPkv32O+Bzd9NfcMG5GTHi1iTJ7rvvlSOPPDbrrrvegtfnz5+fxx57JJde+ru89tqrOfnk%0A43P11YPSuXOXL1zj1VfH59RTv5mpU6ekW7fuOf74E7PrrnukXbv2C2YmTPg4gwdfmyFDBucvf/lT%0Aampq8rWvfWOxfy0AAAAorTzvGQcAAABQRj/Y8kf55ibfqnXu0nG/z2+evKDB81RVVWXvvfdLktx9%0A95hUV1eXnH/22XF57713UygUsv/+fRY8P2zYzQsK/NNO+0F+8Ytffa7A//e1tt9+x1x22V+z6qqr%0AZdKkibnssj984Rpz5szOWWf9IFOnTskaa6yZK6/8e3r3PvBzBX6SdO++fL797e/lO985PUlyzTV/%0AzbvvvlP3XwQAAAAWiRIfAAAAaHIKhUJ+sd25OXLDY2qd/b+x5+bPz/yxwTP17t03STJx4sQ89dTj%0AJWdHjfrsLvwtt+yVHj1WSpLMnj07l1/+Wc499tg7AwYcWnKP5ZZbLqecclqSz75xYMaM6Z97fciQ%0AwXn//fdSWVmZX/7y/HTt2q3kfv36Dch6622Q+fPnZ+TI4SVnAQAAWHzeTh8AAABokgqFQi7c+eLM%0AmDc9t7x6U8nZnz50Ztq36JAjeh7dYHlWX32NfPWrG+e5557NmDGjs9VW23zp3Jw5c3LvvXcl+U/x%0AnyR33XVHpkyZkiQ57rgTFuma2267Q/r27ZfNNtsiVVWf/zLQLbcMTZLssstuWWuttRdpv6OPPi5v%0AvPF6dt5510WaBwAAoO7ciQ8AAAA0WZUVlblk98uz9xr71jr7vfu+nVvHly77l9S/3xr//vvvzZw5%0As7905sEH78/06dPSsWPH7LTTf8ryhx9+MEmy6qqrZfXV11ik61VWVub008/KHnvsnVatWi94/tVX%0Ax+ejjz5Mkuyww86LnH+XXXbPccedkLXWWmeR1wAAAFA3SnwAAACgSWtR2SJX7HV1dly5dFldTDEn%0A331Cxrw5qsGy7LbbXmnTpm1mzpyRBx/8x5fOjB792Vvp7733fmnRosWC51955aUkSc+eX1niHP/e%0Aq772AwAAoP4o8QEAAIAmr3VV61y936BsscJWJefm18zP1+84Og++9+UF+5Jq27ZtdtttjyTJmDFf%0A/GaBSZMmZuzYR5MkvXsf+IXXkqRLl65LnGPixIkLHtfHfgAAANSfqtpHAAAAABq/9i3aZ9D+Q3PQ%0AsN55YeJzC52bUz0nR448JEP7DMuWK/aq9xz7798nI0cOz2OPPZIpUyanY8dOC14bM2ZUqqur07Pn%0AV77wOfU1NTW17r3zzlunurr6S187+uiv5RvfODlJUizWvtdVV/0lf/nLnxb6+n33PZqqKl9aAgAA%0AqG/uxAcAAACajU6tO+fGA27NOp3WLTk3c/6MHDayf1745Pl6z7DxxptmtdVWz/z583PvvXd97rVR%0Aoz57K/0DDjjwC+v+Xfb/+478L/PVr27yhf+1a9duoXuV2m+FFVb8wl7/+40FAAAA1D/fLg0AAAA0%0AK93bds+QA4alz6375J1pby90bsqcyRkwom9GHDQ6a5cq/adPT2HunBRbtkrat1+kDL17982ll/4+%0AY8aMzoEH9k+SjB//Sl57bXzatGmb3Xff6wtr1l573Uyc+EneeOP1he57ySWXf+G5b33rGxk37qkv%0A7PVvb7zxelZeeZUvrNt3397Zd9/en3vuqaeeyKmnfrP0Tw4AAIAl4k58AAAAoNlZucMqGdpneFZo%0Au2LJuU9mTUj/4X0/V/ZXvvTPtP3VL9NxQN903WCNdF9rpXTbYM10X2uldN1gjXQc0Ddtf/XLVL70%0Az4Xuu88++6eysjLPPfdMPvzwgyTJ6NG3JUl2333PtG3b9gtrtt12+yTJK6+8lPfff6/OP+f/tuGG%0APdOpU+ckyX333b1EewEAAFC/lPgAAABAs7Rmx7UypM+wdG7VueTce9PfzcHDDsik0YPTse++6bLT%0A1ml38a/T8v57UzFp0udmKyZNSsv77027i3+dLjttnY59903Lu8d8Yc8uXbpmu+12SLFYzN13j/nX%0A/9+ZJOnd+4tvpZ98Vvz/+63xr7xy4Z9VvygqKytz0EGfvQPAPffclddff22J9gMAAKD+KPEBAACA%0AZmuDLhvmhgNuSfsWHUrOvTn1jfR/5BuZNu6hOu3f8pGH0vGw/ulw8gkpTP70c6/tv3/fJMn999+b%0AZ599Jp98MiFrrrlWvvKVr37pXh06dMiJJ34rSXLHHaMyaNC1tV7/lVdeyttvv/Wlrx1++NHp0WPl%0AzJ07J2effWY+/PDDknvNnz/fXfsAAABloMQHAAAAmrVNl9881+8/JG2q2pSce36FZN8jk6mt6n6N%0A1kNvSOedt03lP19c8Nw222yXrl275p//fCFDhgxKkvTu3bfkPv36DUj//ockSf74x4tz+umn5ckn%0AH09NTc2CmWKxmOeffy7nnvvznHDCMZk0aWIqKyuz+uprfG6vNm3a5IILfpuuXbvmzTdfz7HHHpbB%0Ag6/NpEkTPzc3ZcrkDBt2c444on9uvnlIkmSNNdZMRYUvKwEAADSEQrFYLC7tENDQJkyYtrQj0EgV%0ACoV069b+c8998sn0+FcnLBlnCxqGswUNw9lqPu55+84cdfuhmVczr+TcTm8mo65L2pYe+1I1nTtn%0A8q2jUr1hzyTJZZf9Idddd3WSpEWLFrn11lHp2LFTrfvcdtutufTSP2Tq1ClJkrZt22XFFVdMZWVl%0APvzww0ybNjXJZ79/t95625x88qlZa611vnSvjz76MBdddH4efvjBJElFRUW6deuerl27ZurUqfnw%0Aww9SXV2dJOnatWsOOeTIDBx4WKqqqur+C/BfnC2of84VNAxnC/6je/fS72AF1A8lPs2CEp/F5Q/o%0A0DCcLWgYzhY0DGereRnx2rCcMOaY1BRrSs7tOz65dXDSsrru16jusVI+vf+RFDt1zttvv5XDDz84%0ASbLbbnvml788b5H3mTVrVu666448/PADGT/+lQV30Hfs2CmrrbZGNtts8+y++15ZddXVFmm/l19+%0AKWPGjMozzzydd999J7NmzUzbtu3StWu3bLTRV9Kr17bZeeddl7i8/zdnC+qfcwUNw9mC/1DiQ3ko%0A8WkWlPgsLn9Ah4bhbEHDcLagYThbzc8NL12fb9/zzVrnDn4xGTw0qSrd93+p2f0PybRLr1iMdE2H%0AswX1z7mChuFswX8o8aE8fHgZAAAAwH856t2uuWRk7XM39UxOOCCpKdT9Gq2H3pCWd4+p+0IAAACa%0APCU+AAAAwH9p84eLc8rjyXl31T571WbJd/ZJFuc+vDZ/uHgxVgEAANDUKfEBAAAA/qXypX+m5SMP%0AJUl+9GBy5gO1r/nD1slPd6v7tVo+/GAqX36p7gsBAABo0pT4AAAAAP/S6uYhn/vxuXcn33qs9nXn%0A7pSct0Pd78hvdfONdVwBAABAU6fEBwAAAPiXFk8/+bkfF5L8bnRyzLja1561R7LTccnDq9blek/V%0ALSAAAABNnhIfAAAA4F+qnv1iW19RTP4yPDn4xdrXP7h6sv3Xk4MOSV7qtnjXAwAAoHlT4gMAAAAk%0AyfTpqfj00y99qaomue6mZJ/xi7bVrRsmXzk5ObF38n6Hhc9VTJqUTJ++GGEBAABoqpT4AAAAAEkK%0Ac+eUfL1VdXLTjcmOby3aftUVyeVbJuucmvx4t2RKq4Vcd97cOiYFAACgKVPiAwAAACQptlxIy/5f%0A2s5Lbrs+2fK9Rd93VovkVzsla5+WXLxNMqfyf67bomUdkwIAANCUKfEBAAAAkqR9+9R07lzr2HJz%0AktHXJru+UbftJ7ZNvrtPssG3kuu+mtQUkpouXZL27RczMAAAAE2REh8AAADgX+ZvvOkizXWdldx5%0ATXL1Lclqk+t2jTc7J0cenGzxjWTUzqsuRkoAAACaMiU+AAAAwL/M22yLRZ6tLCZHP5O8fEny6zuS%0AzrPqdq1xPZLemzyT/sP75pmPn65jUgAAAJoqJT4AAADAv8zpN6DOa1rPT77/SPL675IzHkxaz6vb%0A+n+8e2/2HLpzvnnn1/LmlDq+Rz8AAABNjhIfAAAA4F+qN9gwc7fdfrHWdpqdnH9XMv4PydeeSipq%0A6rb+5vFDs/2gLXPWA6fnk1mfLFYGAAAAGj8lPgAAAMB/mXXqd5do/SpTkyuHJ89elvR5qW5r59XM%0Ay1+e+3N6XbtJLnri/zJ93vQlygIAAEDjo8QHAAAA+C9zd98rsw8euMT7bDQhGTY4+cdfk23fqdva%0A6fOm5f/Gnputr900Vz1/ZeZV1/E9+gEAAGi0lPgAAAAA/2P6ry5IdY+V6mWvHd9OHroyuXlwsn4d%0A3yV/wqyP88N/fDc73bB1Rrw2LMVisV4yAQAAsOxS4gMAAAD8j2LnLpky+ObUdO5cL/sVkhz0UvLs%0A9Z3ym/V/lBXarlin9a9NfjVfv+Oo7Hfz7nnk/YfqJRMAAADLJiU+AAAAwJeo3rBnJt86qt7uyK/u%0AsVKm3zI6R+5+Vh494umc2eunad+iQ532ePKjJ9L31n1zxMgB+efEF+slFwAAAMsWJT4AAADAQlRv%0A2DOf3v9IZvc/ZIn2md3/kHx6/yOp3rBnkqRdi3b57pan5/Ejn82JG5+cFhUt6rTfnW/dkV1u2Dan%0A3nNS3p32zhJlAwAAYNmixAcAAAAoodipc6ZdekWmDBqaudvtUKe1c7fbIVMGDc20S69IsdMX35q/%0Aa5uuOWeH8/Pw4U/m4HUH1i1Xihn80nXZ9vrN84uHf5rJsz+t03oAAACWTYVisVhc2iGgoU2YMG1p%0AR6CRKhQK6dat/eee++ST6fGvTlgyzhY0DGcLGoazxf+qfPmltLr5xrR4+qlUPTsuFZMmLXitpkuX%0AzN9408zbbPPM6Tcw1etvUKe9n5vwTM559Ge575176pyrY6tOOW3z7+frX/1G2lS1qfP6cnO2oP45%0AV9AwnC34j+7d6/ZxUMDiUeLTLCjxWVz+gA4Nw9mChuFsQcNwtqjV9OkpzJubYouWSfv2tc8vgvvf%0AuTfnPPqzPDthXJ3Xrtx+lZzR68cZsN6hqayorJc8DcHZgvrnXEHDcLbgP5T4UB7eTh8AAABgSbRv%0An2LnLvVW4CfJzqvumjH978uf9rwyqy23Rp3Wvjf93Zx6z0nZ7cbtc+eboxUMAAAAjYwSHwAAAGAZ%0AVFGoSL91B+Thw57IuTv8X7q27lqn9f+c9GKOuH1gDhy2X5786PEGSgkAAEB9U+IDAAAALMNaVrbM%0ACRuflLFHPpPvbfnDtK1qW6f1j7z/UPa9afd8bfRRefXT8Q2UEgAAgPqixAcAAABoBDq0XC4/6vWT%0APHbEuByz0ddTWajb593f9vqw7Di4V06//7v5aMaHDZQSAACAJaXEBwAAAGhEVmi3Yi7c+bd54NCx%0A6b1W3zqtrS5W5+oXrszW122a88f+v0ybO7WBUgIAALC4lPgAAAAAjdA6ndfNX/f5e27vd1e2XWn7%0AOq2dOX9mfvPEBel17Sa54tnLMrd6bgOlBAAAoK6U+AAAAACN2JYr9sqtfW/PtfvdkA26bFintRNn%0AT8yPHzwj2w/aMreMH5qaYk0DpQQAAGBRKfEBAAAAGrlCoZC91tg39w58OL/f7bKs1G7lOq1/a+qb%0AOfHOr2Wvobvk/nfubaCUAAAALAolPgAAAEATUVlRmUM3OCKPHPFUzt72nHRs1alO65+dMC4DRvTN%0AwBEH5rkJzzRQSgAAAEpR4gMAAAA0MW2q2uRbm52WsUeMyymbnpZWla3qtP6+d+7J7kN2zEl3Hp+3%0Apr7ZMCEBAAD4Ukp8AAAAgCaqc+su+dl25+TRw5/OoRsckUIKdVp/0/gbs931W+QnD56RibMmNlBK%0AAAAA/psSHwAAAKCJW7nDKvn9bpfl3kMezp6r712ntfNq5uXyZy9Lr+s2yW+fuDAz5s1ooJQAAAAk%0ASnwAAACAZqNn141y3f5Dcmvf27PFClvWae20uVNz3thzss11m+WaF/6W+TXzGyglAABA86bEBwAA%0AAGhmtlt5h9ze7+5cufffs1bHteu09qOZH+YH95+WnQZvnZGvj0ixWGyglAAAAM2TEh8AAACgGSoU%0ACjlg7b554NCxuWCn36Z7m+XrtP7VyeNz3Ogjsv/Ne+bRDx5poJQAAADNjxIfAAAAoBlrUdkix37l%0A63nsyHE5o9eP065F+zqtf+Kjselzy945+vZD8/KklxooJQAAQPOhxAcAAAAg7Vu0z/e3PCNjj3gm%0Ax3/1xLSoaFGn9aPfvD0737BNvnPPKXl/+nsNlBIAAKDpU+IDAAAAsED3tt3zqx0vzIOHPZ6D1jm4%0ATmtrijW5/qW/Z5vrNss5j/wsU+ZMbqCUAAAATZcSHwAAAIAvWLPjWvnzXn/Lnf3vz46r7FKntbOr%0AZ+cPT/82W127cS4d94fMnj+7YUICAAA0QUp8AAAAABZqk+U3y9ADhuWG3rfkK902rtPayXMm5+cP%0A/zjbXb9Fbnjp+lTXVDdQSgAAgKZDiQ8AAABASYVCIbuutnvuGvCPXLrHFVmtw+p1Wv/u9Hfy7Xu+%0Amd2H7Ji73xqTYrHYQEkBAAAaPyU+AAAAAIukolCR/usdkocOfyLnbH9eurTuUqf1L058PoeN7J9+%0Aw3rn6Y+ebKCUAAAAjZsSHwAAAIA6aVXZKiduckrGHvFMvrvFD9Kmqk2d1j/0/gPZa+guGThkYMZP%0AHN9AKQEAABonJT4AAAAAi2W5Vh1z5tZn57EjxuWonselslBZp/VDXhySnpf2zCkjT8lH0z9qoJQA%0AAACNixIfAAAAgCWyYrseuWiX3+Ufhz6WfdfsXae182vm59InLs3av187F4z9VabPndZAKQEAABoH%0AJT4AAAAA9WLdzuvl6n2vz20H3ZleK25Tp7Uz5s3IhY+fl17XbZorn7s8c6vnNlBKAACAZZsSHwAA%0AAIB61avH1hlx0B25Zt/BWa/z+nVa+8msCTnzgR9kh0FbZdirN6dYLDZQSgAAgGWTEh8AAACAelco%0AFLLPmvvlvkMeyW93uSQrtutRp/VvTn0jJ4w5NnsP3SUPvvePBkoJAACw7FHiAwAAANBgqiqqckTP%0Ao/Po4U/nJ9v8PMu17Fin9eMmPJ1+w3rn0Nv65flPnmuglAAAAMsOJT4AAAAADa5ti7Y5dfPvZeyR%0A43LSJt9Oy4qWdVp/z9t3Zfcbd8gpd30j70x7u4FSAgAALH1KfAAAAADKpkvrrvnF9ufm0SOeztGb%0AHJ1CCou8tphihrwyONtet3nOfuisTJo9sQGTAgAALB1KfAAAAADKbtXlVsvVB16dp098Ovuus2+d%0A1s6tmZs/PXNJel27aX7/1G8yc97MBkoJAABQfkp8AAAAAJaaTVbcJLcfcXvuOfqebLr85nVaO3Xu%0AlPy/R3+eba/fPNe9eE3m18xvoJQAAADlo8QHAAAAYKnbdc1dM6b/fblir6uyxnJr1mntBzPez3fv%0A+1Z2vWG7jH7j9hSLxQZKCQAA0PCU+AAAAAAsEwqFQvqu0y8PHfZEzt/ponRr071O61/+9KUcPerQ%0AHHDL3hn7wWMNlBIAAKBhKfEBAAAAWKa0qGyRr33lhIw9YlxO3+rMtK1qV6f1Yz98NL1v2TPHjDo8%0Ar0x6uYFSAgAANAwlPgAAAADLpPYtO3kszocAACAASURBVOT0rc7M2COfyde+ckKqKqrqtH7UG7dl%0Apxu2zvfvOzUfzviggVICAADULyU+AAAAAMu05dsun/N3uigPHjo2fdfuV6e1NcWa/P3Fq7L1dZvm%0AV4/+MlPnTGmglAAAAPVDiQ8AAABAo7BWp3Vyxd5X5Y6D780OK+9Up7Wz5s/KxU/9Or2u2yR/fuaP%0AmVM9p4FSAgAALBklPgAAAACNymYrbJGb+ozI4N43pWfXr9Rp7aTZk/LTh87MdtdvkSEvD05NsaaB%0AUgIAACweJT4AAAAAjU6hUMhuq+2Zuwc8kEt2/3NWab9qnda/M+3tnHL3N7L7jTvmnrfvSrFYbKCk%0AAAAAdaPEBwAAAKDRqqyozMD1D8vDhz+ZX2z3q3Ru1blO61+Y+FwOva1f+g/vk2c+frqBUgIAACw6%0AJT4AAAAAjV7rqtY5adNvZeyRz+TUzb6X1pWt67T+gffuz55Dd86JY47LG1Neb6CUAAAAtVPiAwAA%0AANBkdGzVKT/Z9ud59Iinc8SGR6eiULcvf93y6k3ZYdBWOeuB0zNh5oQGSgkAALBwSnwAAAAAmpyV%0A2q+c3+56Se4/5NHss8Z+dVo7r2Ze/vLcn9Pruk3y68fPz/R50xsoJQAAwBcp8QEAAABostbvskGu%0A2W9whh90R7ZcoVed1s6YNz0XPP6rbH3tpvnb83/JvOp5DZQSAADgP5T4AAAAADR52/TYNiP73Zmr%0A9rk+63Zar05rJ8z6OGf843vZcXCvjHjt1hSLxQZKCQAAoMQHAAAAoJkoFArZb63euf/QR3PRLr/P%0ACm1XrNP616e8lq/fcXT2vWm3PPzegw2UEgAAaO6U+ADA/2fvvsOjqPY/jr93k2x6IwlFSkKRIr0F%0AEKQpCHKxgyIgdi8qtp/tWrAglmu5iKhYEAtFLAgiRaqIEAgtBKSXUAMJaZBGyu7vj8AmIQnskOwm%0AwOf1PDxsds6Z881MTjI73znniIiIiIhcVtzN7gy/6h7WDI3hxU6j8bcEGKq/IWE9N8++gaFzB7E1%0A6R8nRSkiIiIiIpcrJfFFREREREREROSy5OPhw5PtnyF66CYebvUIHmYPQ/UX7f+DXjOuZtSSf3Po%0A5EEnRSkiIiIiIpcbJfFFREREREREROSyFuIdwphu77DqrvXcduVgQ3Vt2JixYxpdprXjtVUvk5Kd%0A7KQoRURERETkcqEkvoiIiIiIiIiICBAeEMFnfb5iyaAV9Kp7raG6p/JP8WnMeCKntuHjjePIysty%0AUpQiIiIiInKpUxJfRERERERERESkiJZhrZkx8Fd+vvE3WoW1MVQ37VQqY6JG02VqO6Zvm0K+Nd9J%0AUYqIiIiIyKVKSXwREREREREREZFSdK/Tk4W3/8nnfb4mPCDCUN0jGYd5Ytkj9PrxahbGzcdmszkn%0ASBERERERueQoiS8iIiIiIiIiIlIGs8nMLVfezsoh63ir238J8QoxVH978jaGzbuDm2b1Z93RaCdF%0AKSIiIiIilxIl8UVERERERERERM7D4mbhgVb/JnrYJp7u8Bw+7j6G6q+OX8UNM6/j3gXD2J2yy0lR%0AioiIiIjIpUBJfBEREREREREREQf5WwJ4IfJl1gzbxD3N78fN5Gao/ty9v3HND5E88+eTHMs46qQo%0ARURERETkYqYkvoiIiIiIiIiIiEE1fGrw3x7/4+8h0QxseLOhuvm2fL7b+jWdprbhnTVjOJlzwklR%0AioiIiIjIxUhJfBERERERERERkQvUMOhKJl3/HfNvW0KXK7oaqpuZl8mH698jckprvoz9jJz8HCdF%0AKSIiIiIiFxMl8UVERERERERERMqpfY2OzLppHlNv+JFm1a4yVDcpO4mX/n6eq6d3YOaun7DarE6K%0AUkRERERELgZK4ouIiIiIiIiIiFQAk8lEn4h+LB28kvG9P+MK39qG6h84Ece/F91P3597svzgMidF%0AKSIiIiIiVZ2S+CIiIiIiIiIiIhXIzezGnU2HEjV0A692eZMgzyBD9WMTYxg05yYG/XYTsYkxTopS%0ARERERESqKiXxRUREREREREREnMDb3ZtH2z5O9NBNPNb2STzdPA3VX35oGdf91J1/L7qf/SfinBOk%0AiIiIiIhUOUrii4iIiIiIiIiIOFGQVzCju7zB6rs2MqTpMEyYDNWfuesnrp7Wnpf/fp7jWcedFKWI%0AiIiIiFQVSuKLiIiIiIiIiIi4QG3/OnzU+1P+vCOKvuH9DNXNtebyRexnRE5pzf/WvUdGboaTohQR%0AERERkcqmJL6IiIiIiIiIiIgLNQu5iikDfmT2zfNpX6ODobrpuSd5O3oMnaa24dt/vibPmuekKEVE%0AREREpLIoiS8iIiIiIiIiIlIJulzRlXm3LuHr66fQMKiRoboJmcd4dvmTdP+hE7/v+Q2bzeakKEVE%0ARERExNXcKzuAy1l2dja//PILCxYsYOfOnWRkZBAWFkbjxo256aab6NevH2ZzxT1nkZCQwNSpU1m+%0AfDn79+/HarVSs2ZN2rVrx6BBg2jXrp1D++nbty/79+93uN2hQ4cyevToCw1bREREREREROSSZTKZ%0A+FfDG7k+oj/Ttn/Pe2vfJiHzmMP1d6fu4r4/htG+Rkde7TKGzldc7cRoRURERETEFUw2PaZbKfbt%0A28cjjzzC3r17yywTGRnJBx98QPXq1cvd3tKlS3n++ec5ceJEmWWGDRvGCy+8gIeHR5llMjIyaN++%0AvaGnu6tCEj8x8WSlti8XL5PJRGioX7H3jh9P1wgHkXJS3xJxDvUtEedQ3xJxDvWt0mXkZvD5pk+Y%0AsPEj0nON38+4PqI/L3V+jabVmjkhOqnq1K9EnEN9S6RQWJh/ZYcgclnQSPxKcPz4ce6++24SEhIA%0A8PDwoFOnToSFhbF37142bdoEQHR0NA8//DDTp0/Hy8vrgtuLiori8ccfJzc3F4DAwEA6d+6MxWIh%0ANjbWPqp+ypQp5OXl8frrr5e5r507d9ovTCIiIujUqdN52+/QwdjabiIiIiIiIiIilytfD1+e7vAc%0Adze/j/+t+y/f/DOJXGuuw/X/iJvPov1/cGeToTwX+SJX+NV2YrQiIiIiIuIMSuJXgtGjR9sT+M2a%0ANWPChAnUqVPHvn3t2rU88cQTJCUlsXXrVj766COef/75C2orMzOT5557zp7AHzhwIGPGjMHb2xsA%0Am83GtGnTGDt2LPn5+fzwww/07NmTXr16lbq/HTt22F8PGDCAxx9//ILiEhERERERERGRsoV6hzL2%0Amv/yYKuRvBM9hpm7fna4rt8eP9ZNXcOtPgO44fUbebztUwR5Bdu3x8XtIzw8ApPJZH/vscceIiZm%0AA3fffR8PPfRIhX0fkyZ9zuTJX9KyZWs++2xShe1XRERERORSpiS+i8XExLBkyRIAfH19+eKLL0pM%0Al9+xY0cmTpzIkCFDyMvLY9q0adx3332EhYUZbm/KlCn2BwZat27Nu+++i5ubm327yWRi6NCh5OTk%0A8M477wAwfvz4MpP427dvt79u0qSJ4XikajMlJ2FOTXFJW9bgatiCqzlc3nxgP6Y8x0celEd+3XA4%0Ax7ISxWRn43bkkHMDOs3m6YW1dp3zFzzNdPw45hOpToyokDUkFFtgkMPlzXH7MFnznRhRofzw+lDk%0A9945ZWbidvSIcwM6zebtg7XWFQ6XNx07hjnDNUuDWMOqY/MPcLi8297dF9CKCVJ8i71jTs4Azj0N%0AXX6DRo63kH4Sc4Lja4mWh9XXH1uNGg6XNx+Nx5SZ4cSICuXXqAW+vucvCGC14hZX9lI/FclmMmOt%0A38Dh8qYTaZiPJzoxokJW/0BsBq67zEcOY8rOcmJEhfJr1YbTD2OeV14e7NvnUN8qL5ubO9bwCIfL%0Am1JTMCcnOS+gIqyBwdhCQhwubz54AFNujhMjKpRfuy54ejpW+NQp3A4fdG5Ap9k8LFjr1nO4vCkp%0ACXOai64hq4VgCwo+f8HTzPvjMOXnVUDL5/+7lV8vAtwd/IidlYVb/OEKiOv8bF7eWK9wfBSuKTER%0A88k0J0ZUyBoahi0g0OHy5n17MdmsToyoUH5EAzCbHSuckYHbsXjnBnSazccXa81aDpd36TVk9RrY%0A/ByfWrXgGvLCrgmNMnQNefIE5sSECm2/LI5eQ0YE1mdin695tM4Q3oj9L8uT1jjchs1mY8LGcUzZ%0A8jVPNbiPIWE3MnnmTGYtW8KfX31X/B7R6esZc2oKZGaCj49jjeTn47Z/X5mbzSnJp/effYGfHQrZ%0AzG5YI+o7XN6Uloo56Xi52nSUNSAIW2iow+XNhw9hOpXthEhK9iu8gx2/5sjNxe3g/ooPqxQ2dw+s%0A9cIdLm9KSbb/PDmbNSgYW7Uqeg1Zpx5YLI4VduU1pMUTa526Dpd36X0ro9eQpd63cs7fLEPXkK68%0Ab2X0GjIhAXN62Uv5ViSj963Me/dgcvA8Ge37IiLOpCS+i82YMcP+esiQIWWud9+qVStuuukmfvnl%0AF7Kzs5k9ezYPPPCA4fZ+/PFH++tHH3202IezokaMGMEPP/xAXFwcW7duJTY2llatWpUoV3QkftOm%0ATQ3HI1Wb91ef4/v+Oy5pK+M/r5D51LMOlw8cdBPu+1yTWEpat9nhD5Hu2/4h+PrSH3qpaLkdO5E6%0Ad5HD5X3GvYfPF585MaJCJ99+n+z7H3K4fHD/3piTXJO8Ob7rgMMPGHhEryZo8M1OjqjAqev6cmKa%0AgZE0b76K14xpToyo0IlPv+TU7Xc4XD64WySmvPInSBx5rCcxwfEPhB5LFxP4wIgLD8iA7FsHcXKi%0A46OK/J57Gs8Fc50YUaG0qT+S06efY4WzsqjWuZ1zAzrNGhBI0m7HbyZ5zv4V//9zzQxAWfc+QPq7%0AHzpc3v+RB7Gs+tuJERVKmbOQvE6dHSt87Bg0buxQ3yqv/Lr1SF6/xeHyXlO+w++NV5wYUaGMJ58h%0A88XRDpcPvHsI7v9sdmJEhZL/WkN+U8fWK3bbt5dq3c+/lFVFyGvekpRlKx0u7/35J/iOe9+JERVK%0AHz2GrMeecLh80K3/wu3gAafEcnbfStq03eEH9NxjNxE8sG/FB1WKnKu7kTZrnsPlfd9/G+/JXzkx%0AokInPxhP9vB7HC4f3KcH5hOuecAgcV+8ww/BWVatIHDoYCdHVOBUvwGc+G66w+X9Xn0Rr5k/OTGi%0AQmlffUvOjbc4XL6sa46K/rtlc3fn+BHHk36WP+YT8MiDFRxF6bLvuIuTH090uHzXMZ/z5+I1LGoA%0Az/eBjed4niO9Tjr7BuyD08+ipOae4NUd4/h6/ud4ri5IslXr2rHYjUGPOnXAxwevyV/hEdmF3J69%0AHYrLlH7ynNeQ3iEhEBKCe2xMua81rSEhJG0r+4GBs3n+/CP+/3mmXG06KvOhkWS8+a7D5QMeuheP%0AtY4/kFEe7gv/JLeNY8feHH/EZZ8J8uo3IGVNjMPlvb+ZhO/bY5wYUaGMZ14g87kXHS4feNftuO/Y%0Afv6CFSB59QaHH05y27mDatd2c3JEBXLbtCV14XKHy/tMGIfPp+OdGFGh9DFvk/Xwow6XD7qxH25H%0Az/+AXkX8zTq+da/DDwB5bFxP0C0DKqDV88vp3ou0n2c7XN73nTF4T/nWiREVOjH+M07dOdTh8tV6%0Ad8WUmelQWaN9X0TEmRx8rFwqgs1m488//7R/3b9//3OWHzCg8A/yokWOJ+7O2LlzJwcPFtwc9/f3%0Ap1u3si/YzGYz/foV3uAvrT2bzcbOnTsB8PHxoV49x0fniIiIiIiIiIhI+fXZC+u+gKm/QEQZE6FY%0ALVZyA3PJ9S8+o11CkWdT5l/p7Ll6RERERETkQimJ70J79+4lObng6W9/f3+uuuqqc5Zv06YN5tPT%0A98XGxpLp4NNiZ6xfv97+ukOHDmWOwj+jXbvCp2xXr15dYvuhQ4dIT08HoHHjxsXWTRMRERERERER%0AEdcw2+CuzbB9AoybDyHGbhkBcOMQ6D0Coh2fLVlERERERFxE0+m70O7dhet+hYeH2xP0ZfH19aVG%0AjRrEx8djtVrZtWsXrVu3vqD26tc//3phDRoUrku7c+dObDZbsUR90an0mzRpAhQ8mBAVFcXBgwcx%0AmUzUrFmTrl270qiR4+vNiYiIiIiIiIgIjBx5H5s3x/LggyMZMeL+Yts2nspmROPGAEw8fJheGRl4%0A5sMTa+CeGHioVRAxadVJvyKd9Hrp1Fxdk1zvXPbdUjD9fP3Z9fHI8LDvr/EPjTkCdB2yl5v352Fd%0AV9jWnmNHmfTqi2zcuJ709JNUqxZCly7duOee+wkJKTntsxX4NSCAnwID2X16re52WVk8do5l1IbX%0AqUO0jw9fHDrEFi8vpgYFkWE2Uzc3l4+OHKFhbsEsAtHe3vwUGMhGLy+Oe3iQ16sLgYFBNG/egltu%0AGUSHDpH2fd5yyw0kJiYwevQY+vYtPgPmb/7+PFurYA2COXFxNM4pvn7522FhfBMczNDUVEYnJPBx%0ASAgTQkJ4MDmZ+5KT+TQkhKV+fiS4uRFgtdIpM5N/JyfTJMc166CLiIiIyOVFSXwXOnz4sP117dqO%0APeZcs2ZN4uPj7fWNJPGLtlenTp3zlq9Ro4b9dXZ2NsnJyYSEhNjf2769cF0nm83GiBEjSh2xD3D1%0A1Vfz8ssv07BhQ4fjdSbNGuAY1x4nk6H2TLguNpOpMLbSQix4z2Qv60oXwzGrakwmU+knsqyyLmJy%0AcXtGVPnz6WhZF/YBjB4zlx5eA7FV4d9pVfaY4drQCn6lld1iZXZdQ8fMld2TS+P3bdW+5nCd8/WB%0AymTsfDo5mKJtYfSYuTa4qnw+HT9RVfiYufT69hK5hqzk37fduvVg8+ZY1q5dwz33PFBs2+qsrMLX%0APj70ysiwfx14CnyP+IIvtMtP529rybayq2VjdbfimeYJQFZYwf5sbjZ+bg51j4B3Iiz39+Hrz8aT%0Ab7MREVEfLy8v4uOP8OuvP/HXX8v45ptpVKtWeL8oLy+PUVdcwWI/PwDq5eTgZ7WyyteXVb6+tMzO%0APucxmBgSwgZvb+rl5OBvtZJuNhNxOoH/QWgoX1QrWHW6Wl4eDfLzSatRk/j4Iyxfvozly5fx3HMv%0AcdNNtwLQtes1zJr1C9HRq7n++huKHd9VPj7Fjt/ZSfw/fQvWGrju9CyUZxxxd+fm8HAS3N25Ii+P%0Ahjk57PT0ZF5AAMv8/Jh68CDNT52q0n0AHP/Zdu3nYqPHTPc5ClTVa8hL5HOxi5lMOPz32qXfg8Fr%0ADtf+pDnvWFTtvi8ilxsl8V0oqcjTx0WT4+cSFBRkf52SUsZCZw60V+30B55zsVgs+Pr6knH6Q2BK%0ASkqxOIuOxP/xxx/Pua9Vq1YxePBgPvnkEzp37mwobmcIDfWr7BAuDj4WlzXl62vB18h5cXPdxVO1%0Aar5wjthCQopsC/Ips1xF8/BwM/az7O1x/jIVxM/PEz8jsbnwYjgkxA+CHIwt0Nu5wRRhsbgbO59e%0Arjuf/v5e+FfR35uGjlmAl/MCOYuXpzteRmKzuO4SLDDQ+5y/04rxdl3fNJsMnk8/151Pb28PvI3E%0A5nHuJYsqUlCQj+Pn04XczCZj59PX03nBnMXHx4KPkdjcXbfiWHCwgfMZ7LprDnd3s7Hz6dJrSE9j%0A15DmqnMNWYyuIQHw9zN4zeHC+6mhoX7g63v+guDSa0hPizueRo6Zp+uuOQICvKrk3ygTBq85/F14%0ADenlUeIacuDA/nz22cf8889mvLzAz69w++qcU4WvvYv/3GWYTER7e2O22fhmVQY/7PFl/Fnfdvw1%0A8Xgf86bukroAHLz2YLGFNm2n+9g2izc1avsw+asfaFivYHBGVFQUDz30EElJx5k9+0eeffZZe73P%0Avv+SxX5++OfnMz4+nqtPLwd5zM2NZ2rVItrn3L/zNnh780xiIg+evu+V7OaGG7DG25svqlXDbLPx%0A5rFj3HLiBObQUFiymKNHj/Lss88SHR3NpEkTuffeYZjNZm644XpmzfqF9eujC867X+E1x8oifXq1%0Ajw93p6bav47z8CDOYiEgP5/Is5aznBsQQP2cHH46cICWpwrOwV4PD+6tU4ejHh58EhLCp0eOXDrX%0AkOkO/u6rAG5uRq8hXXfNYfga0s1115CGrjlceA3pYfQa0tt159PwfSsXXkOGhPg5fj5ded/K6DXk%0AJXLfynDfFxFxItddXYg9OQ7g5eXYh0KfIh90itavjPaKJvEB2rRpw4QJE1i5ciWxsbHMmzePRx99%0A1L6P9PR0HnvsMfbv328obhERERERERGRy1HDhg0JDw8nNzeXNWvW2N8/efIksdnZNDx1imp5eezw%0A9CSlyDKNq3x9yTWbaZOdTUh+PrVODyavngHdDN6WyfPMY2XkBrrM6MKE6Ank5OfQpUsXbr75ZgDW%0Ar19vL5ubm8tX338PwEuJifYEPkCN/HwmHDlCUH7+OdurnZvLA0UGrlQ7XX6Fry8eVit90tO57cSJ%0AYjcxa9asyRNPPAEUDGI5M5ClS5cu+Pj4kJiYWGxGyV0WCwnu7rTPzMRss7HO25uikxWcGYXfIyOj%0A1BFPH8TH2xP4AA1yc7nndMwbHLznJiIiIiJihEbiu1BOkWm6LBbHnjR0dy88RXl5eRfcnqenY6Od%0AiraXe3rqMoDMzEwOHDhg/3ro0KG89NJLuLkVPjXcsGFDHn/8cfr06cOIESNIS0vj5MmTvPHGG0ya%0ANMlQ7FJJRo2CoUNd05aDs1HYLVoERX4mncrB5S4AaNkSdu50XixFGb0x8NJL8OijzonlbGFhxsqv%0AWQPnuZFTYfz9HS/btavrzud5RqOU8M47BefUFYosr+KQrVudE0d59evnuvNp5OcM4NNP4b33nBPL%0A2a64wvGy3t6uO2Zmg8+SDh4MPXs6JZQSAgONlZ8yBYpMb+tUDiyRZFejhuvOp7vBjxUPPACnEwFO%0AFxxsrPzs2eCqtW3r1XO8bKNGrjufDn5WsXvqKbjnHqeEUkJoyXWYz2nZMjD4OeqCGfn72a6d686n%0At8ERW6++Ck8+6ZxYzla9urHy69eDtZQ5wp3ByHHr2dN159PR2QHO+OADeO01p4RSQs2axsq76pgZ%0ANXBgpV9D9u7dm8mTJ7Ny5UquvfZaANasWUM+cPXtt3M4IYGla9YQPWkS13ftCsCf48fDwoVc+8gj%0AcNttsHgxjBuHJawmy19YwO+Hl/HCpvfZd+xwqW0WlVkzE6uHlcTMREbNH8W41eMY23ssjRs3BiA5%0AOdledt26daRnZOBpsTAgKgo8io/EDARu+Owzps2dC+3bw5IlhRtfeAG2bKHtdddhKjKy/4xngP+z%0A2cjJzS3821TkPlTRASvZp6fst1gsdOvWjYULF7Jy5UqaDh0KffuycvZs+PJL+owaRfqSJeyIi2Pr%0AvHm0aNSo4Pi99BJs2sS1b70F3boV7HTqVJg+nerVqtH8999LxNdg3Tp47TVOenoW/MwUmU3TIT/8%0AAOdZaqDC1K3reNnatV3XBzwMjtwdObLgc4ErODCraTHz5rnuGjI83PGyzZq57nw6eP/Z7rnn4KGH%0AnBPL2YxeQ65Y4br7VkY+r0RGVt1ryDffLDinrmD0vtWmTWCzOVbWaN8XEXEiJfFdqGjCu+hrV7Rn%0ANnqj/Czu7u589913HDhwgNTUVO67774y99msWTNeeeUVnnnmGQD+/vtvtm/fTtOmTcsVg7hASIjx%0A5LqrRERUdgSl8/KCK6+s7ChKFxZmPLnuKg0aVHYEpfPxqbrns2ZN4zdGXaWqHjN/f+PJdVcxklh3%0AJbO56p7PwEDjyXVXMZJYdyV396p7PoODjSfXXcXITVFX8vSsuuczNNT4jVFXqV+/siMonbd31T2f%0A1asbT667SsOGlR1B6Xx9q+751DWkcQEBBf8q0Zkk/t9//21/78zrzv36sX//fpauWcPq/fu5/p57%0AsNlsLN+4EYDr7ryz4PPz5s0FFd3dMTVuzMDGjbmhxwOMmTaG6Uumn7P9PO/iDz/tSdnDnb/cSauk%0AVkBhwhxg3759AIRHRGC56qpS99esc2eYO7fk5+fTDzaHNWhQ5s+DCTDl5LAuNpbdu3dz8OBBDhw4%0AwI4dO4rN/Ggt8oBP7969WbhwIX///Tf3338/BAWx8vTskl1uvJGD2dnsiItj9eHDtOjfn/T0dNZt%0A3YrFYqH74MGFD8ucvj9So3btUuPzOv0wQ15+/oX9PBtJrLuSh0fV7Z/VqlXdBJuuIY3TfSvjqvJ9%0Aqxo1jCfXXeX0A1siIhcbJfFdyLvI02v5Dj7JV3T0vaOj953RnsViITIyksjISIf2M2DAAD744APi%0A4+MB+Ouvvyo1iX/8eHqltS0XN5Pp9NpURSQlpTv88KaIlE59S8Q51LdEnEN9S8Q5LsW+tW/fLtzd%0A3alb19hDRAcP7iMvL4/69a8kPLwJgYGB7N+/n82bd1Kr1hWsWPE3bm5uNGrUHB+fghHfK1eu4vjx%0AdLZt20piYiIREQ3w8wvl+PF0Tp4sSLRbrbZi90Surt6T6RQk8QMsgZzISysRi82t9BMQlxZHTWqS%0AmHmcP7dH0SK0JfHxxwHw8PAs896LyVRwfykvL79Ymdzc/NMxmkuta7PZmDbte77//mtOnjxZZH8m%0A6tULp1+/ASxYMBeAlJRMfH0L9tGqVUfc3NxYt249hw8fx2x2Y+3atQQFBRESUpvmzdsAU1mxYiU3%0A33wny5YtJjc3ly5dupKVZSMrq2A/mZk5p9srPb60tMKZmKrSfadLsV+JVAXqWyKFQkP9zl9IRMpN%0ASXwXupD17TOLrCXma3DavKLtFd2Ps9orymw206FDB+bMmQPAjtNPPFcWm66m5IKZSrxjs+lnSqT8%0A1LdEnEN9S8Q51LdEnOPS6lv79u1i//49AHh6ehEW5tgsCImJR9m9u2D9dpvNRv36V9K5c1f++GMe%0Aq1evolOnLhw6dJBmzZrj6+tHo0aNCQoKYv/+OBITE1m1agUA11zTo9RjV/S9oq9XD93AxzHjmLT5%0Ac3Ksjk8Dfiovm94zunJb48F0eYz/VwAAIABJREFUtBQM9sjIyCjzvJ0ZuX/2uT3z2mazlVr366+/%0A4OuvvwDg2mv70LlzV+rXb0C9ehH4+Phw8OABexK/6D4CAgJp0aIVmzZtZOPGDXh4eJCVlUWXLgXT%0A5Ldt2wE3Nzc2bYohNzeXVasKZjno1q1HGfGV/jNZ1nGtfJdWvxKpOtS3RETEtco3x7oYElRkbay0%0AtJJPOpcmNTXV/rqawemiAotMOVt0P2XJyckp9nCB0fbOVrPIlH2OtC8iIiIiIiIicjEqmsAH2LYt%0AlrS0lPPWS0tLYdu2WPvX+/fvYd++XXTr1h2A6OjVbNiwDoAOHQoS5iaTiXbtOgKwYcM6exL6mmt6%0AGIo5yDOY17uOJWroBgY3GWKorg0bP++cwdjtrwNw6NABsrKySi27b99eQ/uGgpkip0+fAsC99z7I%0A66+/Tf/+/6Jp06vsg1YSExPKrN+165njF8XGjesBaN++4Jj5+/vTuHFTsrIy+eefLURFrcRsNtuP%0AuYiIiIhIVaAkvgvVL7Ie49GjRx2qU7Rc7dq1ndresWPH7K99fX0JLuc6pUXXI/Pw8CjXvkRERERE%0AREREqqKzE/hQcE9ky5YNZGaWPRNjZmYGW7ZsKHb/BAoS+TVqVMfDw4MNG9aybl00UJjEL/p60aL5%0A7NixjdDQMJo1a37eWM3mkrcC6/rXY8K1n9MmrO1565/tROgJ8rzyyMvL49lPnyAzt/hMkNnZ2Sxa%0AtMDwflNTU8nKKthXkyalL884Z84s++uzl5Es+hDEmSR+acdv6tRvSElJ5qqrWhASEmo4ThERERER%0AZ1ES34UaNmxof71nz55zlCyQnp5uT76bzeZi9R3RqFEjQ+0VLVO0LkBMTAwzZszgk08+YfHixQ61%0An5iYaH8dFhbmUB0RERERERERkYtFaQn8M3Jzc9m8eT05OSWnqs/JyWHz5vXk5uaWWjch4QhNmzYj%0APT2dZcsWY7F40qJFK/v2M6PKo6JWYrPZ6NatOyZTyamez+btXbj04tGj8cW2+XgULKt4e+M7aFu9%0A3Xn3BYAZklolAbDht3V0G9ORKVu/Jc+aR1paKqNHv0BCwrHz7KSkoKAgAgIKZpicMWMaJ04UzmiZ%0AkpLC+++/U+zhgDNT9p9Rr1449eqFs2/fXrZsiaVWrSuoXbuOffuZJH7hVPoahS8iIiIiVYuS+C5U%0Au3ZtezI7KSmJAwcOnLN8TEyMfU2dZs2a4e3tbai91q1b219v3LjxvOU3bNhgf92+ffti237//XdG%0Ajx7N+PHjmT59ukPtr1+/3v66VatW5ygpIiIiIiIiInJxOVcC/4ysrEy2bFlfbKR4fn4+W7ast480%0AL0tERDhQMLV8y5at8fT0tG+rXbsOtWoVzth4zTU9HYq5bt169vtLDz10Dw88cDe7d+8qXsa/Hgtu%0AW8ZXfb+lfmCD8+4zrVEaKY1TMOeb8VnqzcdPfkjP2ztz0839iIpa6XBsRbm7u/PggyMB2LhxPbfe%0AOoB7772LYcMGcfPN/Zg162caN25iX7oyMbHkgwJnEvN5eXn2hx7OOPt4du9uPEYREREREWdSEt+F%0ATCYTffr0sX/9+++/n7P83Llz7a979epluL2GDRvaR9QfPXqUdevWlVnWarUyf/58+9c9e/Ystr1N%0Amzb212vWrCEpKemcbS9fvpzDhw8DBVPpn70/EREREREREZGLlSMJ/DNOnEhj27ZYbDYbNpuNbdti%0Ai40sL0vTpoXTyHfo0LHE9jOjyX19fWnXroNDsfj4+DBmzLs0atSY7Owsjhw5THz84RLlTCYTNza6%0Ahb/vXMu73T8kzLv6Ofeb2CGRw9ccJrNGJuY8M9ZkKyeCTuBzqx9129RzKLaz3XLL7Xz00Wd07NgJ%0APz9/9u7dQ0pKMs2bt+Tpp5/niy++pXPnrgCsXLmiRP1u3XrYX5+dxLdYLLRqVXCvKzw8gnr1Ii4o%0ARhERERERZzHZzgz1FpfYuHEjd955JwABAQHMnDmTunXrligXExPD0KFDycvLw93dnYULF1K7du0S%0A5c7n888/58MPPwQKRsNPnToVi8VSotykSZP473//C0BERAQLFiwoNg1bZmYm11xzDenp6QDceuut%0AvP3226W2mZqaym233cahQ4fOW9ZVEhNPVmr7cvEymUyEhvoVe+/48XT0q1OkfNS3RJxDfUvEOdS3%0ARJzjYu1bRhL4RdWuXTCy/vDh/Ybrhoc3pH79Kw3XqyjpuelMjJnAJzHjychNN1y/X/0BvNzpNRpX%0Aa+KE6KSoi7VfiVR16lsihcLC/Cs7BJHLgkbiu1jbtm3p27cvACdOnOCBBx5g167i05atXbuWRx55%0AhLy8PADuuOOOUhP4w4cPp0mTJjRp0oThw4eX2t7dd99NrVq1AIiNjWXUqFGkpRU+7W2z2Zg6dSof%0AfPCB/b2nnnqqxDpqPj4+jBw50v71zJkzeeutt0qsObZ9+3aGDx9uT+AHBQXxzDPPnPugiIiIiIiI%0AiIhcJNzdPS6o3uHD+y8ogQ8FsxxWJj8PP57p+AJrhsZwX4sHcTe7G6q/YN9cus/oxNPLRhGffsRJ%0AUYqIiIiIXDo0Er8SxMfHM3jwYBISEgAwm81ERkZSq1Yt4uLiiq1f36hRI3766Sd8fHxK7Gf48OFE%0AR0cDEBkZyffff19qe3/99RcjR460PxTg4+PD1VdfjY+PD7GxscTFxdnL3nLLLbzzzjul7ic/P59H%0AH32UZcuW2d8LCgoiMjISPz8/9u3bR0xMjP3pQx8fHyZPnlxsKv7KopH4cqH0lK2Ic6hviTiH+paI%0Ac6hviTjH+fpWrjWXL+M/BuDBWqPwMFduIruoxMSjbNsWi9VqdWo7ZrOZZs1aExZWw6ntGJFrzeWd%0AXa+xdPtS/jn8j+H63u7ePNTqER5r+wSBnkFOiPDypr9ZIs6hviVSSCPxRVxDI/ErQa1atfjmm2+o%0AX78+ULAe/erVq/n111+LJfBbtWrFN998U2oC34ju3bszbtw4AgICgIKp8RcvXsxvv/1WLIF/2223%0A8eabb5a5Hzc3N8aPH8/QoUPtI/VTU1NZuHAhM2fOZOPGjfaLlgYNGvDtt99WiQS+iIiIiIiIiEhF%0ACgurSevWHZ06Qt7Dw4PWrSOrVAL/jBC/EAZ1GMTcWxfRrXZ3Q3Wz8rL4aMMHRE5pzcRNEziVf8pJ%0AUYqIiIiIXLyMzX0lFaZhw4b89ttv/PTTTyxYsIA9e/aQlpaGv78/zZs351//+hcDBw7E3b1iTlGf%0APn1o27YtU6dOZdmyZRw+fJisrCxCQ0Np164dd9xxB506dTrvfiwWC6NHj+aOO+7gxx9/JDo6miNH%0AjpCTk0NoaCiNGzemX79+DBgwAIvFUiGxi4iIiIiIiIhUNYGBwbRt25nNm9eTlZVZofv29vahZcv2%0A+Pj4Vuh+K1qb6u345cY5LDu4hDFRr/JP0maH66acSmH0yhf5MnYiL0S+zG2NB2M2abyRiIiIiAho%0AOn25TGg6fblQmipLxDnUt0ScQ31LxDnUt0Scw8h0+sOq31+lptMvKjc3l53/bCH9ZMXce/DzD6Bx%0A8+ZOHeVfHrnWXKYkTAKKL3NgtVn5ZeePvBP9JgdPHjC83+YhLXmly2v0qnudfQZIMU5/s0ScQ31L%0ApJCm0xdxDY3EFxERERERERGRKu1M0riqMlU3Udtam4CMgHLt54TvCbZV30Z00uoKisx1zCYzg5rc%0AycCGN/PNP1/xv3XvkXIqxeH6/yRt5s7fb+Oa2j14pcvrtKnezonRioiIiIhUbZqjSkRERERERERE%0ApBxsZhuHah0iKSjpgveRFJTEoVqHsJkv7lGdXu5e/Lv1Y0QP28QT7f4Pb3dvQ/VXHF5O35978tDC%0Ae9ibtsdJUYqIiIiIVG1K4ouIiIiIiIiIiEiFCvQM4qXOr7L6ro0MazbC8Hr3s3bPpNv0jvxnxTMk%0AZiY6KUoRERERkapJSXwREREREREREZFyMFlN1ImvQ0hqyAXvIyQ1hDrxdTBZL6314Gv5XcGHvT5m%0A+R2r6Vd/gKG6edY8Jm3+gsiprXl/7Tuk56Y7KUoRERERkarFvbIDEBEREREREREROZdh1e/Hw+xR%0A2WGUKjc3l53/bCE942S59xWQEcAVCXVo3Lw5Hh5V9Pu15jIlYZLhek2qNeW7/tNZHR/FmKjRrD26%0AxuG6Gbnp/HftW0ze8hXPdHyBYc1G4OFWNY+PiIiIiEhFUBJfRERERERERESqNG83nyqZxM/MzGDb%0A5k1kZWVW2D7TT55g26ZNtGzZHh8f3wrbb0VxN+WWq37nWl34/ZaFLIibx5tRr7IrdafDdROzEnj+%0Ar6eZuGkCL3V6lYENb8ZkurRmLhARERERAU2nLyIiIiIiIiIiYlhaWgobN66u0AT+GVlZmWzcuJq0%0AtNQK33dVYDKZ6F9/AMvvXM2HPT+mpm8tQ/X3pe3lgYUj6P9Lb1YeXuGkKEVEREREKo+S+CIiIiIi%0AIiIiIgYkJh5l06a15OaWb1T6ueTm5rJpUzSJiUed1kZlcze7M+yqEay+ayMvdXoVf0uAofobEtZz%0Ay+wBDPn9Nv45vsVJUYqIiIiIuJ7JZrPZKjsIEWdLTCz/unRyeTKZTISG+hV77/jxdPSrU6R81LdE%0AnEN9S8Q51LdEnONi7VsHD8axZ892l7bZsGFT6taNcGmblSEpK4lxG95n8uYvybHmGKprwsTgJkN4%0APvIl6vjXdVKEVd/F2q9Eqjr1LZFCYWH+lR2CyGVBI/FFREREREREREQclJd3YaPva9cOp3btcJe2%0AebEJ8Q5hTNe3WXXXem5vfAcmHF/v3oaNGTum0WVaO15b9TIp2clOjFRERERExLmUxBcRERERERER%0AEXFQ/fpXEh7e0FCd0NAaNGrUlEaNmhIaWsNQ3fDwhtSvf6WhOhe7egHhfHrdlywevIJeda81VPdU%0A/ik+jRlPxymtGb/hf2TlZTkpShERERER51ESX0RERERERERExAAjifyAgCCaNWuFyWTCZDLRrFkr%0AAgKCHKp7OSbwi2oZ2ooZA3/l5xt/o3VYW0N1T+Sk8ebqV+k8tS3Ttn1PvjXfSVGKiIiIiFQ8JfFF%0AREREREREREQMciSR7+3tQ4sW7XBzc7O/5+bmRosW7fD29jln3cs9gV9U9zo9+eP2ZXzRZzLhARGG%0A6sZnHOHJZY/Sc0YX/oibr/WrRUREROSioCS+iIiIiIiIiIjIBThXIt/Dw4OWLdtjsVhKbLNYLLRs%0A2R4PD49S6yqBX5LZZObmK29j5ZB1vH3Ne4R6hxqqvyNlO8Pn3cFNs/qz9ugaJ0UpIiIiIlIxlMQX%0AERERERERERG5QKUl8s1mMy1atMfHx7fMej4+vrRo0R6zufjtOSXwz83iZuH+lg8TPXQT/9fheXzc%0Ayz7GpVkdv4oBM/tw74Jh7E7Z5aQoRURERETKR0l8ERERERERERGRcjg7kd+sWSsCA8+/7n1gYBDN%0AmrWyf60EvuP8LP48H/kSa4bFcE/z+3EzuZ2/UhFz9/7GNT9E8n9/PsGxjKNOilJERERE5MKYbFoI%0ASi4DiYknKzsEuUiZTCZCQ/2KvXf8eLrW0BMpJ/UtEedQ3xJxDvUtEee4FPvWvn27cHf3oG7dCEP1%0ADh6MIy8vVwn8ctiTuou317zJb3t+NVzXx92Hh1s/wmNtn8TfEuCE6Fzn6NF4br99oP3r4cOH8+9/%0AP3nefjVt2vd8+ulHAISFVefXX+eVKLNy5QoWL/6DLVs2k5x8HLPZjeDgYJo3b0nPnr3p0aN3qfue%0ANOlzJk/+ssy2TSYTHh4WQkJCaNSoMbfccjuRkZ0d+XZ5+unHiI5eDcDEiZNp0aKlQ/VEjLoU/2aJ%0AXKiwMP/KDkHksuBe2QGIiIiIiIiIiIhcCi40CW806S8lNQy6kq+u/5YNx0bxRtRoVh352+G6mXmZ%0A/G/9+3z3z2Seav8sI1rcj6ebpxOjdZ0//viDhx9+4rzlli5dVOa2U6eyefnl54mKWglASEgoDRo0%0AxGaD+PjDLFq0gEWLFtCqVRveeedDAgJKfxDCYrHQpEmzUrbYSEtL49Chg8THH2HFij8ZMeJ+Hnxw%0A5DljPnbsKOvWRdu/nj37FyXxRURE5JKhJL6IiIiIiIiIiIhcEtrV6MCvN81lyYGFjIl6lW3JWx2u%0Am5SdxMsrX+CLzRP5T+TL3HLl7ZhNF+9qpO7u7iQkJBAbG0OrVm3KLHf48CG2by/7OL333ttERa0k%0APDyCV155g6ZNr7Jvs9lsREevZuzY14iNjeHFF59hwoQvSt1PtWohfPbZpDLbSUg4xtixr7F+/Vq+%0A/XYSkZGdad26bZnl58//HavVSpcuXYmKWsnSpYsYNerpMh8iEBEREbmYXLxXoSIiIiIiIiIiIiJn%0AMZlMXBd+PUsHr2R878+o7VfHUP0DJ+IYufgB+vzUgz8PLnVSlM7XuXPBlPTLli0+Z7kzo/AbN25S%0AYtvRo/EsXDgfgLfeer9YAh8KjnWnTl14/fW3AIiJ2VBsdLwR1avX4I033sbfvyAJP2vWL2WWtdls%0AzJs3B4ABA26kbt16nDp1igULfr+gtkVERESqGiXxRURERERERERE5JLjZnbjzqZDibprA692eZMg%0AzyBD9Tcf38TgOTdz+283EZsY46Qonadfv34A/Pnn0nOu271kySLMZjO9evUpsW3Hju1YrVZ8fX0J%0AD48ocx9t27anbt16AGzduuWCYw4MDLJPib93754yy23cuJ4jRw7j7u5Ohw6d6N27IPbZs2decNsi%0AIiIiVYmS+CIiIiIiIiIiInLJ8nL34tG2jxM9dBOPtX3S8Hr3fx1axnU/deffi+4jLm2fk6KseB06%0AdCAsLIzExAQ2b95UapkDB+LYvXsnbdu2JyQkpMR2Dw8PADIyMti0aeM523vvvY+YPn0mt99+Z7ni%0ANtmXMCj7wYO5c38DoH37SPz8/OjTp+CBhf3749iwYV252hcRERGpCpTEFxERERERERERkUtekFcw%0Ao7u8weq7NnJX0+GG17ufuetnuk7vwEsrnuN41nEnRVlxzGYz119/PQDLli0ptcySJQVT6V97bd9S%0At7ds2Rpvbx8Ann32Sb744lP27dtbatk6depSt249fHx8LjjmlJQUNm4sSMI3b96y1DIZGeksX16w%0AzEGfPgXfX0REfa68sjFw7mn4RURERC4WSuKLiIiIiIiIiIjIZaO2fx3G9f6EZYNXcX1Ef0N1c625%0AfLl5IpFTWvPhuv+SkZvhpCgrRv/+Bd/f8uWlT6m/ZMki3N3d6dmzd6n1/f39GTXqKQAyMzP47ruv%0AGT58MLfccgOvvfYSs2b9zMGDByok1r179/D880+RlZWFl5cXd945rNRyixcvJDs7Gy8vL7p372V/%0Av2/fGwD4669lpKQkV0hMIiIiIpXFvbIDEBEREREREREREXG1ZiFX8f0NM4g6spI3okaz/thah+um%0A557kneg3+XrLlzzb8T/c1XQ4Hm4eToz2wrRv357Q0DASEo6xZUssLVu2tm/bs2c3cXF76dKlKwEB%0AgWXu48Ybb6FatRA++uh94uOPAJCYmMDixX+wePEfQMFI+Lvuupv+/f+FyWQqdT/JyUmMHHl/ifdz%0AcnJITk4iMTEBgKCgIF599U3q1QsvdT/z5s0B4JprehYb9d+nTz8++2w8eXl5/P77bIYPv/dch0ZE%0ARESkStNIfBEREREREREREblsdbmiK/NuXczX10+hYVAjQ3UTMo/x7PIn6T6jE3P2zC51tHtlMplM%0A9Op1HQDLli0utm3JkoVA2VPpF9WtW3d++OFX/ve/Cdx++x1ERDQotj0ubh9vvfU6zz//NLm5uaXu%0AIycnh82bN5X4t2PHNpKTk7jmmh489dRzzJgxi44dO5e6j7i4ffzzz2YA+vYtPotCaGgo7dp1AOC3%0A337FarWe9/sSERERqaqUxBcREREREREREZHLmslk4l8Nb2TFndG812Mc1X1qGKq/J3U39/8xnBtm%0AXsfqI6ucFOWFufbaPgD8+WfxKfWXLl2ExeJJ9+49HdqPm5sbHTt25sknn2XKlB+ZM2cRb7zxDv36%0ADcBisQCwatUKJk36vNT6NWvW4u+/19n/LVnyN2+++S61al1Bfn4+aWlpdOvWHV9fvzJjmDv3NwCC%0Ag6vRsWOnEtuvv75gSv34+COsWVO1zoOIiIiIEUrii4iIiIiIiIiIiADuZndGNL+PNUNj+E/kK/h5%0A+Buqv/7YWm6c1Y9hcwezLWlrhcSUng7JyQX/X4gWLVpRvXoNEhKO2Uex79ixnUOHDnL11V3x8fG9%0AoP0GBwfTu/d1vPzy60yfPpMGDRoC8OuvPzk0I4Gnpxc9e17Lp59+RVhYdWJjY3j88X+TlHS81PJ5%0AeXn88cc8AFJSkunZszPdunUo9m/s2Nfs5WfN+uWCvi8RERGRqkBJfBEREREREREREZEifD18earD%0As0QP28RDrUbiYTa23v3C/Qvo9ePVPLH0EQ6fPGSo7vbtZt56y8KgQd40bepLgwb+NG3qf/p/XwYN%0A8uattyxs3+7Yrd2CKfWvBQqn1HdkKv38/HwefHAEt932LzZsWHfONmrUqMljjz0FQEZGBklJSQ7F%0ABhAWVp1XX30Ts9nM4cOHeP31l0udCj8q6m+Skwv2GxoaRlhY9VL/+fkVjORfvXoVx44ddTgOERER%0AkapESXwRERERERERERGRUoR6h/Jmt3dZOWQdt145yFBdq83K9O1T6DKtHW9EjSY1O+Wc5RcvduOm%0Am7zp3t2XceM8Wb7cneTk4rdvk5PNLF/uzrhxnnTv7stNN3mzZInbeWPp1av4lPrLli3Gx8eXq6/u%0AVmYdNzc3kpOTOHbsKFFRK8/bRkhIKABms5mAgIDzli+qTZt2DB58FwAbNqxjxoxpJcrMmzcHgPr1%0AGzBr1nx+/XVeqf/GjfsUKHgIYc6cWYbiEBEREakqlMQXEREREREREREROYeIwPpM7DOJJYNW0KNO%0AL0N1s/OzmbBxHJFTW/PJxvFk52UX256SAiNHenHXXT5ERbkb2ndUlDtDhvjwyCNepKaWXa5Fi5bU%0AqFGTY8eOMnPmj8THH6Fbt+54enqdc/99+/YHCqam37Nn9znLLl78BwAdOkRisVgMfR8ADz44kjp1%0A6gIwadJEDh8unMEgJSWZVav+BmDAgBvPuZ+mTa+iadOrAJgzZxZ5eXmGYxERERGpbErii4iIiIiI%0AiIiIiDigZVhrfrpxNj8OnEXL0NaG6qaeSuX1qJfpMq0dP2yfSr41n61bzfTo4csvvxibrv9sP//s%0AQY8evuzeXfbt3l69rgPg888LRqqfayr9M4YMGUadOvXIysrkscce4ueff+DEiRPFyqSmpjJx4gSm%0ATPkGT09PHn74sQv6Hjw9PXn22RcByM7O5r333rJvmz9/Lvn5+bi7u3P99QPOu6+bb74NgKSk4/z9%0A9/ILikdERESkMimJLyIiIiIiIiIiImJAz7q9WTRoORP7TKJeQIShuofTD/H40pFc/X1X/vXUMo4e%0ANVVITPHxZh580LPM7b17FyTxMzMz8PcPoFOnLufdZ0BAIOPGfUrz5i05efIE48a9z8CBfRgy5FYe%0AfHAEd955KwMH9mHKlG8ICgpm7Nj3aNKk6QV/D+3bd6R//38BsG5dNHPn/gYUTqV/9dXXEBwcfN79%0AXHfd9fj5+QMFswiIiIiIXGyUxBcRERERERERERExyGwyc+uVg1g5ZC1ju71LiFeIofr7MraSftNA%0AuKcX1F5TITGlpZX9QMBVV7WgVq3aAPTo0Qt3d8em7q9ZsyYTJ37N22+/zw03DKROnbqkpaWxc+d2%0AMjLSadGiFSNHjmLq1J/p3Pnqcn8Pjz32JEFBBYn6Tz75iH/+2UJc3F7g/FPpn+Hl5WV/GGD9+rUc%0AOnSw3HGJiIiIuJLJZrPZKjsIEWdLTDxZ2SHIRcpkMhEa6lfsvePH09GvTpHyUd8ScQ71LRHnUN8S%0AcQ71LbnUnMw5wScbP2Lipk/IzMs0voN/boelYyGpcbljGTYMvv++4LX6lUj56W+WSKGwMP/KDkHk%0AsqCR+CIiIiIiIiIiIiLl5G8J4IVOr7BmaAx3X3UfbiY3Yzto/jM8ehUMeAT8jpYrlilTYP78cu1C%0ARERERCqRkvgiIiIiIiIiIiIiFaSGb03e7zmOFXdGM6CBY9O/25nzoeNn8HhD6DUaLBc+u+S7715w%0AVRERERGpZErii4iIiIiIiIiIiFSwRsFXMrnfFObdupjOtQyuFW/JhB5j4ImGEPkxuOUYbn/5cti6%0A1XA1EREREakClMQXERERERERERERcZIONSOZffN8ptwwg5D8q4xV9k2EGx6HR5tB5ASIWAaB+8GU%0A71D1adMuIGARERERqXTulR2AiIiIiIiIiIiIyKXMZDLRN6I/zf+6ib/SphVMlR94yPEdVNsLN4wq%0A/DrfA1LDIaUBpDQ8/X+Rf6cCAFi7toK/EZEKMG/eHN5663XD9dq0aceECV+ct9xjjz1ETMwG7r77%0APh566JELCfGitnLlChYv/oMtWzaTnHwcs9mN4OBgmjdvSc+evenRo3dlh3hBxo59jfnzf6dv3/6M%0AHj2mssMREXE6JfFFREREREREREREXGBzrAVS7oUtd0Knj6Hb2+CdanxHbrkQsrvgX2kyQiGlAX9m%0ANmDs6jqE+0cQEVif8IAIavlegZvZrXzfiEg5BAdXo2XL1iXeP3bsKAkJx7BYLDRp0qzE9oYNG7ki%0AvIvWqVPZvPzy80RFrQQgJCSUBg0aYrNBfPxhFi1awKJFC2jVqg3vvPMhAQEBlRyxiIici5L4IiIi%0AIiIiIiIiIk6Wng4pKaaCL/K8YeVzsOGBgkR+p4/B/VTFNeZ7HHyPk0M049YX3+Rh9qCufz3CA84k%0A9guS++EBEUQEROBn8a+4OERK0aVLV7p06Vri/UmTPmfy5C+pVi2Ezz6bdMH7f/nlNzh1KpvAwKDy%0AhHnRee+9t4mKWkl4eAT5ca3AAAAgAElEQVSvvPIGTZsWLt9hs9mIjl7N2LGvERsbw4svPuPQrAYi%0AIlJ5lMQXERERERERERERcbKcnFLezKoGi96D6FHQ81Vo8y2YbE6NI9eay960PexN2wMHS24P9Q61%0AJ/UL/tUn4nSiv6ZvLY3ilyqvZs2alR2Cyx09Gs/ChfMBeOut9wkPjyi23WQy0alTF15//S1GjXqY%0AmJgNrFsXTYcOkZUQrYiIOEJJfBEREREREREREREns1jOsTGtHsyeDFFPw3UvQON5LovrbMezjnM8%0A6zjrj60rsc1itlA34PQo/oDio/jDAyPw8/CrhIhFZMeO7VitVnx9fUsk8Itq27Y9devW4+DBA2zd%0AukVJfBGRKkxJfBEREREREREREREn8/OD4GBb4ZT6pUloCdPmQsSfcN3zUCfaZfE5Iseaw57U3exJ%0A3V3q9lDvsGJT84cH1D89ZX/BKH6zyeziiOVSEx9/hEGDbqRatRC+/noK7777JuvXr8PT05NOnbrw%0A2mtjeeyxh4iJ2cDdd9/HQw89UqxeWFh1fvnld2bN+oU5c37lwIH9eHt707JlGx5++FEiIuqTmprK%0A5MlfsGLFcpKTk6hWLYRu3Xrw4ovP4e9fuNzEhg3rGDXqYRo1aswXX3zDt99OYuHCBSQlJRISEkqH%0ADpEMHTqCOnXqlvg+EhMTmDr1W1avjuLYsXjc3T2oUaMGHTp04o477qJWrSsMHRcPDw8AMjIy2LRp%0AI61bty2z7HvvfYTNZiMkJLTU7X/+uYQ5c2azY8dW0tPTCQwMpEWLVtx662Dat+9Yony3bh0A+N//%0APqFjx04ltp85H/fe+yD33/+w/f1Tp7L56acfWLZsCQcOxJGfn09wcDVatmzNrbcOolWrNmV+D0eP%0AxvPtt1+zZs0qUlKSCQwMokOHSEaMuJ+6deuVWmfXrp3MmDGVDRvWkZKSjLe3D02bNuPGG2+hZ89r%0Ay4z7/ffHExISynfffU1MzAbS008SGlqda67pzvDh9xEcHFxmnCIi5aEkvoiIiIiIiIiIiIgLtGqV%0Az/LlDtySjesJX62GJnOgxQ9QMwaC94L7KafHWB7HsxI5npXI+mNrS2yzmC3UCwgvSPAH1rdP1R8e%0AEEG9gHCN4hdDcnJyeOqpRzl48AANGjTk2LGjDiW+rVYrr7zyPMuXLyMsrDp16tRj//59rFjxJzEx%0AG3jvvXG8/PLzJCcnUadOXWrWrMWhQweZOfNH9u3bxfTp0zGZij+Ik5eXx7PPPsn69dGEhIRQv35D%0A4uL2MmfOLJYuXcTbb39Au3Yd7OUPHz7Ev/993+lEsjf16oUDcPDgAX7++Qfmz5/Dxx9/TuPGTR0+%0AHi1btsbb24esrEyeffZJbr/9Dvr06Uf9+g1KlC3toYIz38fo0f/hr7+WARASEsqVVzYmPv4Iy5cv%0AY/nyZdxxx12MGvW0w3GVJScnhyeeeIQtW2Jxc3OjTp3/Z+/Ow6oq9/6PvzcziMBmUHHGCRCHLAfA%0AOcxyyLLMUz51GkzNBs/PTqPm03DKhvM0ap7qNNiolppZDpUdQ8wphNRkRhBQcGCUedq/P7Zs3TGI%0ACsKxz+u69uV23fda694gdF191vd7d8HJyZkjRzLYsuV7fvrpBx5/fCGTJ99Y69zk5ETuumsGRUWF%0AdOvWHWdnZzIy0tm8eQPh4Vt5773ltT73mjVf8tZbr1JVVYWzswt+fj3Iz89nz55d7Nmzi2uuuY6n%0AnnoWW9va24Xs2rWDdetWYzKZ6NKlGy4uLhw5ksGXX65gx47tfPjhZ7i4tLnor4mIyB8pxBcRERER%0AERERERG5BAYNamSID4AB4qeYXwCGanDNAmOyOdA/++WZDK7Hmm3dTaG8upykvESS8hLrHPdxbmfV%0Amr+7m9/plv3dad+mg6r4xUph4SlsbW346KMv8PPrQUVFBeXl537IJTv7JNu3b2Phwme47rpJGAwG%0ADh1KYvbsuzh1qoD777+XXr16s2TJu5aK7g0b1vPii88RHR3Nr7/+ytCh1i3oU1MPcfhwCg89NJ9b%0AbrkNGxsbCgoKePHFZ4mICOfppxewYsVaXF3ND6q8997b5ObmMGZMGAsWPI2LiwsAOTnZLFz4KAcO%0A7Oedd97mtdeWNPrr0bZtWx56aD6vvPICxcVFfPLJh3zyyYf4+LRj4MBBXHHFIK66ami9VeoAS5a8%0AxrZtW3F2dmHBgv9l7NhxAFRVVbFu3RreeutVVq36gnbt2vOXv/xPo9dWl40b1/P77/vp0qUrr7++%0AjA4dOgBQVlbG22+/wdq1X7F06Rtcc80EHB0drc5NTk6iTx9/nnnmBbp27Q6Yq+znz7//dBeFf/Pc%0Acy9a5u/c+QtvvPFP7OzsePDB+dx00y2WsD4ycg/PPvsUP/64mY4dOzFr1txaa129eiWhoSN47LGn%0A8PY2dy/Yvj2chQsfIyMjne+++4bp02dc1NdDRKQuCvFFRERERERERERELoGbbqrkjTcczz2xLiYb%0AONXR/EobWXvcvgiMKWeF+8mMuuEQmWVJpBUcpqyqdVfxnyg5zomS40Qeq72FgKOtI13b1l/F38Ze%0AVbB/RlOn3mKpuLa3t7e0lD+X66+/kQkTJlv+3qNHL0aMGM2WLd9jMpn4xz9eplOnzpbxSZOmsHz5%0A+2RmHiUmJqZWiA8wffoMq2Dbzc2NZ55ZzO23Tycz8whff72aO+64C4CkJPODLOPHT7AE+ACenl78%0A7W+P8O9/v0P37t0b/XWoMWXKVDw9vXjzzf8jM/MoYG7bv2XL92zZ8j0A3bv7MWPGX5kwYbJVR4Hj%0Ax4+xbt0aAB57bIElwAewtbXl5punU1xczLvvLuWjj/7N9ddPtVr7+ar5GgQHD7cE+ACOjo48+OB8%0AMjLS8fb2oaAgHx+fdlbn2trasnjxq1bn9e7dh+nTZ/Dee8vYty/aav57772NyWTivvse5JZbbrUa%0AGzx4KAsWPM2jj/6NlSs/Y/r023B397CaYzR68o9/vGz1MMGIEaMJDg7ll18i2L9/n0J8EWkWCvFF%0ARERERERERERELoGAgGpCQirZubMZ/rdsRRs43s/8AkaPhp/nwMmThVRVV3GsKIvUghQOF6Sa/8xP%0Atbw/WXKi6dfThMqqykjMSyAxL6HO8XYu7c9U8Z9+dXfvQXe37rRzaa8q/stUQ3umNyQkZEStYzWt%0A+Lt27WYV4Nfw9vYhM/MohYWFdV7z1ltrV6Y7OjoyceJkPvjgXbZvD7eE+J07d+Hw4VTeeWcJBgMM%0AHRqMo6MTAAEBfXn11bcu6HMBjBgxipCQ4URF/covv0QQGfkrqamHLOOpqSksXvwsP//8H1544RXL%0Agw+7du2gqqoKLy8vwsLG13ntadP+wocfvkthYSHR0XsZPryOh4kaqaal/3fffUPXrt0YMybMsre8%0Ag4MDr722tN5zAwL6WgX4NXr27A1Afn6e5Vhm5lESE82/N8aPn1jn9UJChuPh4UFeXh6Rkb8SFnaN%0A1fjgwUNrdQMA6NbNj19+iaCw8FRDH1VE5IIpxBcRERERERERERG5RObNK2+eEP8PHn/8zHsbgw2+%0Arh3xde1ISMfhteYWVhSSVnCYwwWpHC5IITU/5fT7VNIKDlNeXd7s670Yx4uPcbz4GL9m7a415mTr%0ARFe301X8p6v3u52u5u/athsu9hdeTSwty8vL+4LOa9eufa1jdnbmn0kPD2Od59SMm0ymWmPe3j61%0AqsVr1ATL6elplmP33nsfUVF7SUs7zJNPPoKDgwP9+g1gyJBhBAcPp3fvPuf3gf7A1taWIUOCGTIk%0AGIDc3Fyio/eyY0cE//nPj5SXl7NjRwQffPAu9933IACHD6cC0Lu3PzY2dT/04uzsTNeu3UhOTiIt%0A7fBFhfjXX38j3323ntTUQ7z66ku89trL9O7dh8GDhzJsWCgDBw6yfM3/yMfHp971AVRWVlJZWYmd%0AnR2HDiVbxhcseKTe9ZSVmX/HpaWlNvp+NcF+VVVVvdcVEbkYCvFFRERERERERERELpGwsCpuvrmC%0ANWsa1/r7Qtx+O0yY0Pj5rvau9PUKoq9XUK2xalM1WUWZZwX7KaSeDvgPF6RwsuRkE6686ZVWlZKQ%0AG09Cbnyd4+1dOjRYxX92y3FpWGEhlJeDgwOc3v69WdVVHd0YNWFvXS7k++3m5nbOexUVnang793b%0An+XLv+Czz5azbdtW8vPziYqKJCoqknfffZuePXvx8MNPMHCgudPA66+/QkJC3f9+//WvD865PqPR%0AyNVXj+Pqq8cxa9ZcHn30bxw6lMzXX3/FnDkPYDAYKC4uAqBNm4a/cS4u5q0rauZfqDZtXHnvvY9Y%0AseIzfvxxMxkZ6SQkxJOQEM8XX3yK0ejJrFlzmTJlaq1zHRwa/30/++t+4MC+c86vq6rezq7h39V1%0APdghItIUFOKLiIiIiIiIiIiIXEKLF5eyY4ctmZlN3+a9Uyd468K7cddiY7Cho2snOrp2IrRT7Tbk%0AheWnOGyp4q8J+VMsVfwV1RVNt5hmcKw4i2PFWezJ2lVrzNnOma5tT1fxn67eN7/86OrWDWe7+sPg%0AP4O4OBvWrrUjOtqWAwdsyMk58+/Z07Oa/v2rGTSoiptuqiQgoLoFV9q8SkpK6x2rCZE9PKz3We/U%0AqTOPP/4Ujz66gPj4WKKj9xIZ+StRUb+SnJzE3//+IJ9/vpr27TuQnJzUYABdVVXFfffdQ05ONgsX%0APsOVVw6ud2779h148MH5PPzwgxQVFZGdnY23t7dlf/uzQ++6nDplDrlrwnxrdYfZpaV1f31cXNow%0Ac+YcZs6cQ0ZGuuVBhl27dpCbm8Mrr7yAu7s7o0df3eCaGuLkZP4ZdXd3Z8OGny74OiIiLUEhvoiI%0AiIiIiIiIiMglZDTCypUl3HijC7m5TVfpbTSa2LzZgLHujuDNwtWhLUHe/Qjy7ldrrKq6iqyiTA4X%0ApJ4O9lPOCvtTW30Vf0llCfG5ccTnxtU53qGNb+0qfrcedHPvTjvndpdtFf+WLbYsWeLQ4LYQOTk2%0AhIfbEB5uxxtvOBISUsm8eeWEhV1+rcePH8+iuLiozmC7Zj/27t17Auaq7aysTDIy0hkyZBg2NjYE%0ABgYRGBjEjBl/JS3tMLNm/ZWioiLCw7cyffptLF36XoP3t7W1JScnm2PHsti585cGQ3w4sw2BjY2N%0ApYtA167dT683nurq6jpb6hcVFZKefhiALl26WN2/qqqK8vK6H9g5efJErWO5uTmkpR2mWzc/PDw8%0A6Ny5C507d2HKlKkUFxczb959xMXFsHnzxosK8bt27QZAfn4+2dkn692CYd++33B3d8fX1xdHR6cL%0Avp+ISFNSiC8iIiIiIiIiIiJyiQUGVrNuXTG33urcJBX5vr7VrFpVSr9+rWePd1sbWzq17Uyntp3r%0ArOI/VV5gVcWfmn/I8j79VFqrr+LPKsokqyiT3Zk7a4052zmfFexbV/F3cev6X1nFn5sLCxY4XdBW%0AEDt32rFzpx3TplWweHEpfyhM/69WVVXFxo3fMm3arVbHS0tL2bx5AwBjx4YBUFCQz623TqWqqor3%0A3/+EgIC+Vud07dqN9u07cOhQMtXVjX/gYfz4CXz66UesW7eG666bRM+eveqdu2XL9wAMHjwUBwcH%0AAIKDQ7G1tSU7O5uffvqBa665rtZ5a9Z8SVVVFU5OTlxxxVWW4+7uHuTkZHP4cCrDh4+0Oicm5vc6%0AQ/yHH36QxMQE7r//b8yYcYfVmIuLC0FB/YiLizmvr0Fdunf3o3PnLmRkpLN69SrmzHmg1pz9+3/j%0AgQfuBeCtt94550MQIiKXikJ8ERERERERERERkRYQGFhNeHgRCxY4sXr1+QejNWqCUaPxv6vyu62D%0AG/28+9PPu3+tsarqKjKLjp4O91MsrfprQv7s0uwWWHHjlVSWEJcTS1xObJ3jvm061q7id/ejm5sf%0APs4+ra6KPybGhltvdSYr6+IeOFm92p5ffrFl5coSAgMvnxb777yzFB+f9owePRaA3NxcXnjhaY4d%0Ay6Jr125MnHg9YA68g4ND+eWXCBYvfpZ//ONlunXrDkB1dTXr1q3h0KFkbGxsGDYstNH3v+2229m6%0A9ScyMtJ48MHZzJw5m/HjJ1oq7QHy8vJYufIzPv/8YxwdHZkz50HLWPv2HZgy5Sa+/vorXnllMXZ2%0AdowdO86yrm++WcsHH7wLwJ133ourq6vl3AEDBvLzz/9h1arPGT58pOXzxMXF8MwzC+tc77XXTiQx%0AMYGPPvo3PXr0JDj4zGfdt+83vv9+IwAhIcMb/TWoz7333sczzyzk888/xtXVlenTZ2Bvb2+51//+%0A7+MABAX1V4AvIq2KQnwRERERERERERGRFuLhAcuWlXLzzRUsWeLAjh2N/1+2oaGVPPTQ5dmi3NbG%0Als5tu9C5bReGdxpZa7ygLJ/Dpw5zOD/VEvCnng7500+lUVld2QKrbrzMoqNkFh1lV+aOWmMudi5n%0Awn13P7qfXcXftitOdpe23XdMjA1Tpzbd1g+ZmTbceKML69YVXzZBfseOnVi48FF8fTvi5uZOSkoy%0A5eXltG/fgeeff9lS8Q7w6KMLSUq6i0OHkrnjjun4+nbE1bUtx45lkpeXB8Ds2ffj59ej0fd3c3Pn%0AjTeW8fTTT3Lw4AHeeOP/WLLkdTp27ISra1tOnTrFkSPpmEwmjEZPFi58Bn//AKtrPPTQfE6ePE5E%0ARDiLFj2Bt7cPPj7tyMw8YlnXzTdP5/bb77Q67847Z7J79y6ys0/y17/+he7de1BWVkZGRhodO3Zi%0A0qQpbNiw3uqcW265jcjIPezatYNHHpmHt7cP3t4+5OXlkpWVCcCIEaOYPPnGxn8T6jFu3LVkZKTz%0AwQfv8q9/LeHTTz+iS5eu5OXlkZl5FDB3QHjppVcv+l4iIk1JIb6IiIiIiIiIiIhICwsLqyIsrIT4%0AeBvWrrUjOtqW/fttyMk5U/ns6VnNgAHVDBpUxU03VeLvf3kEoBfCzdGd/o4D6O89oNZYVXUVR4uO%0A1FvFn1Oa0wIrbrziymJic2KIzYmpNWbAYK7id/9DFb+buYrf29m7Sav4c3Ph1ludmyzAP3NdA7fe%0A6kx4eNFl0Vp/6dL3+PjjD9m6dQspKYfo0MGXsWPHMX36bbi7W39Ab29v3n//E1as+JRdu3Zw9OgR%0Ajh3LwtPTi7Cw8Uyb9hf69x943mvo0KED77zzIdu3hxMREc7BgwfIzc3l6NEjuLm506/fAEaMGMX1%0A10+1qtCv4eDgwOLF/8d//rOFDRu+IT4+lqSkBMu6brjhpjor1Xv39uf99z/h448/YO/ePaSlpeLj%0A045bb72du+66ly+++KTWOba2trz44qt8/fVqtm79kZSUFBIT42nb1o2hQ4O57rpJXHPNdU32b/mu%0Au+5lyJBg1qxZxW+/RZGUlIidnR19+vgzatRYpk+fgYtL69mKREQEwGAymUwtvQiR5nbixKmWXoL8%0AlzIYDHh7u1odO3myEP3qFLk4+tkSaR762RJpHvrZEmke+tkSaZzCQqioAHt7cHVteK5+rhqnoCzf%0AHPAXpFqC/dT8QxwuSCWjML3VV/E3xMWuzekK/ppgv/vpSn4/urh1xdHW8byuN3euE2vWXPhWD+cy%0AbVoFy5aVNtv1m0pdP1s//PAzDz00B4Cff96FnZ1qJuXPwcenbUsvQeRPQf9VEREREREREREREWml%0AzhXcy/lzc3Snv89A+vvUrnaurK7kaOHpKv6CFKt2/YcLUskty22BFTdecWURsTkHic05WGvMgIGO%0Arp2sKvi7uXWnu7u5it/Lycuq8nnLFttmDfABVq+25+abKy7LLSFEREQuhkJ8ERERERERERERERHA%0AzsaOrm7d6OrWjZGMrjWeX5Z3pnq/IJXD+afD/oIUMk6lU2VqvWG0CRNHCjM4UpjBjqPba423sXe1%0Aas+/eV1v6NUbcntAXjeoOr8q/sZassSBsLCSZrm2iIjIfyuF+CIiIiIiIiIiIiIijeDu6MEAnysY%0A4HNFrbHK6kqOFGacbs+fYgn7ayr588ryWmDFjVdUUUhM9u/EZP9uPtD39AvAZID8LuZA3+rV0/xn%0AsRdwYfuX79hhR3y8Df7+1U3xMURERC4LCvFFRERERERERERERC6SnY2dpZJ9VOcxtcbzSnOtq/gt%0A71M40sqr+DGYwCPN/PL7ufZ4Wdszwf5JfzgRBMeD4GQAVDqf8/Jr19rx5JPlTb9uERGR/1IK8UVE%0AREREREREREREmpmHkxEPJyMD2w2qNVZRVWGp4q8J9i3v81MoKM9vgRWfB8dT0GGf+XW2ahtzsF8T%0A6tf8me0PlU6WadHRtpd4wRfvyisHs317ZEsvQ0RELlMK8UVEREREREREREREWpC9rT3d3f3o7u5X%0A53huac4f2vOfadmfUZhOtamVtqK3qQavJPMr4Jszx6ttIKcXnOgLJ4L4tTiQgyd70MvYG0dbx5Zb%0Ar4iISCuhEF9EREREREREREREpBUzOnlidPLkinZX1hqrqKogozC9VrhfU9F/qrygBVZ8DjbV4J1g%0AfgWuowgY+yXYGmzxc++Bv2cg/p4BBBgD8fcMpKdHLxxsHVp61SIiIpeMQnwRERERERERERERkf9S%0A9rb2+Ln3wM+9R60xk8lEXlmuVbB/dsB/pDCjVVXxV5mqSMpLJCkvkQ2H1luO2xps6eHe80y472kO%0A93u491S4LyIilyWF+CIiIiIiIiIiIiIilyGDwWCp4h/U/qpa4+VV5eYq/vwzwX5yTirf704Dz2Tz%0AXvetQJWpisS8BBLzEvju0Jm2/HY2dvR072Ud7hsD8XPvgb2tfQuuWERE5OIoxBcRERERERERERER%0A+RNysHWgh3tPerj3tDru/3dXcnMB5xxzmG889IdXMring8HUMgs/rbK6kvjcOOJz4yD5zHF7G3t6%0AevTC32gO9/09AwnwNIf7djaKRUREpPXTf61ERERERERERERERMRiwIAqwsPtoMQLjnjBkaG1J9mW%0Ag/vhM8G+ZzJ4x4HPQTCmXvI1n62iuoK4nFjicmKtwn0HGwd6evQm4HSw7+8ZiL8xgO7ufgr3RUSk%0AVdF/lURERERERERERERExGLQoNMhfkOqHCCnt/n1Rw6F4B0L7Q6aQ/12B8EnBjwON8+CG6m8upzY%0AnIPE5hy0Ou5o63gm3DcGnq7cD6Cbmx+2NrYttFpp7ZKSEvnuu3VERv7KyZPHKS8vx8PDiJ9fT0JD%0AhzN58g04OjrVOi8qKpJ58+47r3uNHDmaF198tdHzG3MPOzs73N3d6dbNj6uvvobrr78RW9uW+/d+%0A9dVXc+TIEfz8/Pjmm29wdHRscL6/vz8An3zyCcOGDWuSNVRWVpKeno6fn98550ZERHDvvfdy3333%0AMX/+/Hrn3XHHHezZs6fBa61bt47AwECrY1lZWXz44YdERERw9OhRADp37syYMWO455578PLyasQn%0Aqq2yspLg4GA6d+7MunXr6p334osvsnz5crp37873339f77yZM2eyfft2ABYtWsTtt99e57y4uDhu%0AuOEGANavX4+/vz9Llixh6dKlljlr164lKCjonJ9h8uTJJCYmAli+/mdff+XKlQwaNKjOczds2MDD%0ADz8MQFBQEGvXrq33PjfeeCOxsbHcfffdPPHEE+dcV1NTiC8iIiIiIiIiIiIiIhY33VTJG280HKA1%0AqNwVjg4xv87mcAp8Ys8K9k//6Z5+cQu+SGVVZcRk/05M9u9Wx51snehl7EOAZyBXdh5IX5++BLUL%0Aws/j3AGfXN4++OBdPv74A6qrq2nTpg2dOnXGzs6e7OyT7N69g927d/D555/w4ouv4u8fUO91AgL6%0AYm9vf877de/e44LXWt89iouLSU9PIyoqkqioSLZu3cKrry7Bzq5lo8OUlBTeeOMNHn/88Ut63+3b%0At/P8889z7bXXNhjKA6Snp7NgwYJGXTc+Ph6AgQMH1vuQhIuLi9XfIyMjmTt3LgUFBdja2tK1a1eq%0Aq6tJSUkhKSmJb775hvfff5+AgPr/bdUnKiqKU6dOMXr06AbnhYSEsHz5clJTU8nJycHT07PWnNLS%0AUn799VfL3yMiIuoN8WseZPDx8bE8gPFHmzdvPmeIn5iYaAnwz+bv74+XlxfZ2dlER0fXG+JHRERY%0A3sfExNT72QoKCizfu+HDhze4puaiEF9ERERERERERERERCwCAqoJCalk584mjhDK25pb85/Vnj80%0AtJJPvzxGfE4c8TlxxOXGknD6/dGiI017//NUWlXK7yf38/vJ/axOWGU57mznTC+PPvh7BhBwVlv+%0Arm7dsDHYtOCK5VLYsGE9H330b5ydnVmw4GlGjRprFc6mpqbw4ovPcfDgAf7+9wf59NOvMBqNdV7r%0AH/94CV/fjs263obuUVxczAcfvMuqVZ+zd++vfPbZcu66695mXU9jLF++nGuuuYYrr7zykt3z3Xff%0AJSUl5Zzz4uPjmTt3LsePHz/n3KNHj5Kfn4+zszOrVq3CYDCc85yCggIeeughCgoKGDlyJIsXL6Zd%0Au3aA+eGBxx57jKioKB544AE2btx4zo4FfxQeHg7AqFGjGpw3ZMgQ7O3tqaioIDo6mrCwsFpz9uzZ%0AQ1lZGb169SIpKYk9e/ZQXl6Og4NDrbmRkZFA3YG4nZ0dlZWVbN68mb///e8Nrmvjxo11HjcYDAQH%0AB7NhwwaioqK455576pxX0zWgZ8+eJCcnExERYangP9vevXuprq7G0dGRIUOG1Bq/FPRfExERERER%0AERERERERsTJvXvkluc9DD5XT1sGNwR2G8j99/8o/hr/Iquu/5rc7Y0mamc6Gm37ktTFLmDPgfkZ3%0AHkuHNr6XZF0NKaks4cDJfaxOWMXzu57hjo1/YejnA+nx745c89VoHvxpDkui3+CH1E0cLkil2lTd%0A0kuWJvTJJx8C8MADf2Ps2HG1qqu7d/fjpZdew2j0JC8vj9WrV7bEMhvFxcWFBx/8f1xxhTksX7du%0ATQuvyBzGVldX8/bGNN4AACAASURBVOSTT1JaWtrSy7Goqqri888/Z/r06Rw50rgHjOLi4gDo1atX%0AowJ8MLeUz8nJoV27drzxxhuWAB+gS5cuvP3227i7u5ORkcHmzZvP+3Ns27YNDw8PrrjiigbntWnT%0Ahv79+wPm6v261ATiN9xwA127dqW4uNgS1v9RQyF+YGAgbm5upKWlERMT0+C6Nm7ciL29PX369Kk1%0AFhIS0uB64+LiOHHiBH5+fkyePBmwrsw/W02Hgauuugonp9rbYlwKqsQXERERERERERERERErYWFV%0A3HxzBWvWnLvV94WaNq2CsLCqesfdHN0Z0mEYQzpY73edV5pLfG488TmxJOTGEZcTR3xOLMeKs5pt%0ArY1RXFnMvhPR7DsRbXXcxa4NfYx9zBX7noEEeAbg7xlIZ9cujQ72pHUoKCjgyJEMAPr27VfvPKPR%0AyMiRo1m//mtiYn6vd15rYDAYCA0dwW+/RXHy5AkKCgpwc3NrsfX85S9/YfXq1aSmpvL666/z5JNP%0AtthaauTn5zNjxgySkpIA+J//+R9iY2PrDYtr1IT4vXv3bvS9du/eDcDYsWNxdXWtNe7p6cmgQYP4%0A+eefOXDgQJ1V5PXJysoiISGBSZMm1dva/2yhoaFERUXV+zlrAvCQkBCysrL4/PPPiYiIIDQ01Gpe%0AcnIy2dnZGAyGOkN8e3t7xo0bx9q1a9m8eTN9+/at836xsbGkpqYyatSoOh/wqAnxs7OzOXz4MN26%0AdbMa37Ztm+VzjRw5kjfffJNffvkFk8lU63dxTYjfUq30QSG+iIiIiIiIiIiIiIjUYfHiUnbssCUz%0As+mb+vr6VrN48YVV2Xo4GRnmG8ww32Cr47mlOZZw3/yKIy4nlhMl52573ZyKK4v47UQ0v/0h3G9j%0A74q/0Z8+ngH4G8+E+51cOyvcb6XO3i9+x47t9OlT/57kM2fO4ZZbbqtzv+3WxmC1DYSp1viRIxms%0AWPEZv/66ixMnjuPo6EifPn2YOnUqN910U52B8L59+/joo4/Yu3cvOTk5uLi44Ofnx7hx45gxY0ad%0AATVAv3798PDw4J133uGTTz5h/PjxXHXVVef1ecrLy1mxYgUbN24kKSmJiooKfH19GTNmDDNnzrSq%0Abl+7dq3VgwLvvPMO77zzDlOnTuWll14C4NSpUyQlJdGzZ08WLlzI8OHDueOOO865jpoQv7494Osy%0Ad+5crr32Wvz8/OqdYzKZv0fV1efX5aOxrfRrhISEsHTpUn7//fdabfKPHDnCoUOHMBqNBAUFcezY%0AMUuI//jjj1tdpyYQr9m3vi7XXXedJcR/+OGH65xT00p/0qRJrFlTu2tE586d6dKlC+np6URFRdUK%0A8WseOhgxYgRBQUF4eHiQk5PD77//buk6AOZtJmo6AijEFxERERERERERERGRVsVohJUrS7jxRhdy%0Ac5suVDYaTaxcWYKHR5Nd0nxdJ0+CfUMI9g2xOp5Tmk1CTjxxObHE554J90+WnGjaBZynoopCoo7v%0AJer4XqvjrvZt8ff0x98YeLp6P4AAz0B823RUuN/CXFxc6N9/IAcO7OODD97lyJEMJk2aQv/+A2sF%0A2V5e3nh5ebfQShvPZDKxdesWALp06Yqbm7vVeHj4f3juuUWUlZXh6OhIjx49KCkpYe/evezdu5cN%0AGzbw9ttv06ZNG8s5P/zwA/Pnz6eyshKj0Yi/vz9FRUXs37+fffv2sX79elauXFlvkP/AAw/wn//8%0Ah4SEBBYsWMC6detwdnZu1Oc5fvw4s2fPJjY2FoPBQMeOHfHw8CApKYnly5ezbt06li1bZnkwwMvL%0AiyuvvJKEhAQKCwvx9fXF19eX7t27W67Zpk0bXn31VSZMmNCoCvYa8fHxgDlcXrVqFTt37iQnJwcv%0ALy9CQ0O54YYbau0fP2DAAAYMGFDvNXNyctizZw9gbtN/PsLDwzEYDIwcObJR8wcOHIiLiwvFxcX8%0A/vvvXHnllZaxmkB8+PDh2NjYEBwcjL29PYmJiWRlZdGhQwfL3MZUtYeGhuLh4cHhw4eJjY0lMDCw%0A1pxNmzbh6OjIuHHj6gzxa66zatUqoqKimDp1quV4UVER0dHR2NvbM2zYMGxsbAgNDWXjxo1ERERY%0AhfjR0dFUVlbi7e1NQED9D+o0N4X4IiIiIiIiIiIiIiJSp8DAatatK+bWW52bpCLf17ealStLCAy8%0AdPvEezp5EdwxlOCO1i2es0uyic+JJS73TOV+fE4s2aXZl2xtdSmsOMXeY5HsPWa9t3RbBzf8jQH4%0Ae55+GQMJ8AykQxtfhfuX0Pz5j/LAA7MpKSlm06bv2LTpO9q0acOAAVcwYMAgrrxyMIGBfbGxafoO%0AFk0tLy+PZcvetLT8v/vuWVbjiYkJPPvsU1RUVHDnnTP561/vpnNnHwBiYmKYP38+O3fu5JlnnuGf%0A//wnYK4Of+6556isrOTRRx/l7rvvtgTfBw8e5N577yUxMZEvvviC2bNn17kuBwcHXnzxRf7yl7+Q%0AmprKa6+9xsKFC8/5eUwmE/PmzSM2NparrrqK559/nh49egDmavoXX3yRNWvW8MADD/Dtt9/i4+PD%0A6NGjGT16NHfccQd79uzhhhtuYP78+VbXNRqNlj3UG6u4uJi0tDQAHnvsMYqKiqzGN27cyPvvv8+y%0AZcvo2bNno6/7wgsvUFJSgrOzM9dee22jzysvL2fnzp3069ev3mr4P7K3t2fw4MFs27aNqKgoqxB/%0A+/btgLmqHcDV1ZWBAwcSGRlJREQEt9xyi2VuZGSk1dz67hUWFsaaNWvYvHlzrRB///79pKenM378%0A+Hof/gAIDg62hPhn27VrFxUVFQwdOtTywMnw4cMtIf79999vmVvz0EFISEiL/m5ViC8iIiIiIiIi%0AIiIiIvUKDKwmPLyIBQucWL3a/oKvM21aBYsXlzZ5Bf6F8nL2IrTTCEI7WQdLJ4pPWCr243Niic+N%0AIyE3juySlg33T5UXEHlsD5HH9lgdd3f0oI/RnwDPwNMhvzncb+fSXuF+M+jTJ4D33lvOP/+5mP37%0AfwPMVb47d/7Czp2/AGA0enL99Tfy17/eg5OTU73XuuWWKY265/btkeeeVI9Fi57A3t7657aqqoqC%0AggKOHEnHZDJhZ2fHrFlzGT9+gtW8Dz98j/LycqZNu5VZs+ZajfXt25e33nqLqVOn8u233zJnzhx6%0A9epFTk4OJ06Yu1xMnz7dqnI9KCiI+fPnEx4ejsc5fhH069ePWbNm8a9//YtPP/2Ua6+9lsGDBzd4%0Azk8//UR0dDTt2rXj/fffx8XFxTLWtm1bXnjhBZKSkti3bx/Lly/n0UcfbfB6FyMhIcHS7r5r1648%0A/PDDXHXVVZhMJnbv3s0rr7xCamoqM2fO5Ouvv8ZoNJ7zmsuWLeO7774D4P777290GA+wd+9eiouL%0AGT169Hl9jtDQUEuIX6OyspKdO3cC1tX1w4cPrxXip6enk5WVhZOT0zm/fxMmTLCE+H98kKKmlf7E%0AiRMbvEZN8J6cnEx+fj7u7ubOEjWdA87uQlDzUMH+/fs5deoUbdu2Bc6E+A09dHApKMQXERERERER%0AEREREZEGeXjAsmWl3HxzBUuWOLBjR+PjhdDQSh56qJywsKpmXGHT8XHxwcfFhxGdzPtGGwwGvLza%0AcLzoOAdPHOTg8YPsTf/N3J4/J5a8srwWXW9+WR6/Zu3m16zdVsc9HD3oYwn1A0635g+knXM7hfsX%0Ayc+vB8uWvU9iYjzbtv1MZORuYmNjqKysBCA3N4dPPvmQn376gSVL3qVdu/Z1XicgoG+tgL2pxcXF%0A1DvWv/8AhgwJ5rrrJtGxYyersfLycnbv3gHAtddOqOt0/P39CQgI4ODBg2zdupVevXphNBpxd3cn%0APz+fRx55hLlz5zJw4EBLZ4Lp06czffr0Rq39/vvv56effiIhIYEnn3yS9evXN9hWf8sW87YA48aN%0AswrwaxgMBqZMmcK+ffvYunVrs4b4bdu25e677+bUqVM89dRTVusOCwtj0KBBTJkyhczMTN5///1z%0ArmXp0qUsWbLEcv6sWbManP9H4eHhAIwaNeq8zgsJMW9PEh0dbTkWHR1NYWEh/v7+tGvXznJ8xIgR%0AvPnmm+zatYvq6mpsbGwsgfjgwYNrbR1Q1708PDxITU0lLi7O0sreZDKxadMmXFxcGDt2bIPXMBqN%0ABAYGEhMTQ3R0NGPGjAFqdw4A6NChAz179iQ5OZndu3czbtw4ysvL2b9/P2B+gKElKcQXERERERER%0AEREREZFGCQurIiyshPh4G9autSM62pb9+23IyTnTOtzTs5oBA6oZNKiKm26qxN//0rXOby4Gg4H2%0Aru1p79qeq/2u5mTPQkwmEyaTieMlx0+3448l7qzq/fwWDvfzyvLYk7WLPVm7rI4bHY2WQN8S7hsD%0A8XHxaaGVtrzCQigvBwcHaKBTdy29e/vTu7c/M2fOobS0lAMHfmP37l18//1GcnNzOHIkg0WLnuDd%0Adz+q8/x//OMlfH07NtGnqNtXX6233KOyspK4uFjee+9toqIiOX78OIMGXVUrwAfIyEijvLwcgFdf%0AfdnysIG9vfWe8EePHgXg0KFDANja2vLII4+waNEiwsPDCQ8Px93dnWHDhjF8+HDGjBljtV96Qxwc%0AHHjppZeYPn06aWlpvPrqqzz11FP1zk9ISABg69atxMXF1TmnoKAAgNTUVEwmU7M90NKzZ0+eeOKJ%0Aesc9PT25/fbbef3119myZUu9IX5lZSXPPfccq1atAswh9Ouvv37e6w4PD8fT09Nq7/fG8Pf3x8vL%0Ai+zsbFJSUvDz87NUtf+xUr1fv354eHiQl5dHXFwcffv2tYT4Z1fs18fOzo7x48fz5ZdfsmnTJkuI%0AHxUVRVZWFpMnT26ws0WN4OBgYmJiiIqKYsyYMaSkpJCeno6Xl1etNv0jRowgOTmZXbt2MW7cOPbt%0A20d5eTl9+vSxekChJSjEFxERERERERERERGR8+LvX82TT5Zb/l5YCBUVYG9/fiHofzuDwUB7l/a0%0Ad2nPqM5jLMdNJhPHirMs1frxOXHm97lxnCovaLkFA7lluezK3MGuzB1Wx72cvOjjGWDVkt/fMxBv%0AZ+8WWmnziYs78xDKgQO1H0Lp3//MQygBAY17CMXJyYkhQ4IZMiSYWbPuY/Hi5/jppx84ePAA8fFx%0A+PsHNMnaX3/9FRIS4usc+9e/PmjwXDs7O/r1689rry3lkUfmERm5h0cemcdrry1l4MBBVnMLCwst%0A7xuq5q9x6tQpy/vp06fTrVs3PvroI3bs2EF+fj4//PADP/zwAwaDgdGjR/Pss882KswPCgqytNX/%0A7LPPGD9+PEOHDq1zbs2aMzMzyczMbPC6VVVVFBUVNbi/enOrCZSPHDlS53hhYSHz5s3jl1/M2zRM%0AnDiRl19++ZwV7X+Unp7OoUOHmDJliqUjQmMZDAaCg4PZsGEDUVFR+Pn51VnVDmBjY0NISAibNm1i%0A9+7d9O3bl8hI81YQjQnxwdxS/8svv7Rqqb9p0yYAJk+e3KhrhIaG8uGHH1q2AKhZb2hoaK2HH4YP%0AH87HH3/M7t3mTibn89BBc1OILyIiIiIiIiIiIiIiF+XPFNw3hsFgoEMbXzq08WVMl6stx00mE1lF%0AmacD/bPC/Zw4CitONXDF5pddms3Oo7+w8+gvVse9nb3xNwbi73km3O9jDMDLufH7cbcWW7bYsmSJ%0AAzt31h+P5eTYEB5uQ3i4HW+84UhISCXz5pm3g/jnPxezd++vTJgwmTvvnFnvNRwdnXj88YVs27aV%0AiooK0tJSmyzET05O4sCBfRd1DTs7O55++gXuuus2srNPsmjREyxf/gWenme+p2e3f//hh22W9vQ+%0APm0bdY9hw4YxbNgwSktLiYyM5NdffyUiIoKDBw/y888/M2fOHNatW9eoivKz2+ovWLCA9evX1zmv%0AZs2LFi3i9ttvb9Q6m5PJZKKioqLe0N1kMgHm7gV/lJWVxaxZsyzdBWbOnMmjjz56QZ0Dtm3bBsDo%0A0aPP+1wwt7nfsGED+/bt4+qrryYmJgZnZ+c697gfPnw4mzZtIjIykkmTJpGWloaPjw/+/v6Nutew%0AYcPw9PS0tNTv06cPmzdvxt3dvdF71A8ePBh7e3t+//13qqqqLA9B1HX+0KFDcXBwIDExkfz8fPbu%0A3Wv5HC1NIb6IiIiIiIiIiIiIiMglYDAY8HXtiK9rR8Z2DbMcN5lMHC08QnzumZb8CblxxOXEUVRR%0A2MAVm9/JkpOcLIngl6MRVse9nX1OV+sH4G8MtLw3Onm20Errl5sLCxY4sWbN+e8/v3OnHTt32jFt%0AWgXe3mVkZKQTERHeYIgP4OLSBmdnFyoq8vHwMF7o0mtZuvS9JrmO0WjksccW8vjj88nJyeall57n%0AlVdet4x36tQZW1tbqqqqSEk5RFBQvzqvs3//fhwdHencuTNt2rShvLyc9PR0CgsLGThwIE5OTowY%0AMYIRI0Ywf/58NmzYwMMPP0xcXBzx8fGWlukNObutfnp6Ov/3f/9X5zw/Pz/i4uJITEys91qZmZkc%0AO3YMX19f2rdvf857X6hHHnmETZs2MXLkSN5555065xw8eBAwt94/27Fjx7jjjjtIS0vD1taWRYsW%0Acdttt13wWrZt24aNjU2jQ/A/CgkJAeDAgQPs3bsXk8nEkCFD6nw4oeYesbGxFxSI29racs0117Bq%0A1So2b95Mfn4+J06cYNq0aZYtHc7F2dmZQYMGsWfPHhITE4mKisJgMNT5+Z2dnbnyyivZtWsXMTEx%0AREdH4+DgwJAhQxq95uaiEF9ERERERERERERERKQFGQwGOrXtTKe2nbm66zWW4yaTiSOFGcTnnA73%0Ac2va88dTXFnUgiuGkyUn2H7kBNuPbLM63s6lvbli/3Rbfn/PQPyN/ng4NV2QfT5iYmy49VZnsrLO%0Ar434H61ebU/nzlNxcdlAXFwMGzd+y8SJ19c7f8+eXRQU5OPm5k5Q0PntQ36pDB8+kvHjJ/DDD5vY%0AsSOCLVu+Z9y4awHzQwhXXHEVe/fuYfXqlQQFPV/r/PT0dGbMmEFFRQWLFy/m5ptvZtu2bTzwwAN4%0AeHgQERFRK+gNDQ21vK+qqmr0WoOCgpg9ezbLli3jiy++qHPO2LFj2bRpExs3bmTevHl4edXuFrFg%0AwQJ27NjBkCFD+OyzzyzHL6TCvSH+/v58++237Nq1i8zMTHx9fa3GCwoKLPvcT5o0yXK8vLycuXPn%0AkpaWhr29Pa+//jrXXHMNF6qsrIzdu3czcOBAPDw8LuganTt3pkuXLiQmJjZY1Q7g6+tLz549SU5O%0AJiLC/ODP2d/zxpgwYQKrVq3ihx9+ID8/H7D+GjVGcHAwe/bsYc2aNeTn5xMYGIi3d91bg4wYMYJd%0Au3bx3XffUVRUREhICE5OTud1v+Zwcb+xREREREREREREREREpFkYDAY6t+1CWLfxPDBoHm9d/S++%0An/Yzh2YdIfL2A3w+8UsWhTzHdP/buMJnEC52Li29ZI4XHyMi42f+feAdHgn/G9d/PZ4+H3aj//I+%0ATFt/A09tf5xPY5azJ3M3BWX5zbqWmBgbpk51uegAv0ZGxkjKysYD8PLLz/Pmm6+SmXnUak5ZWRkb%0ANqznf//3CQBmz55raUXfGj300MO4u7sD8Oabr1JQcOZ7MnPmbGxtbfnxx80sWfIaxcXFlrGEhARm%0Az55NRUUFnTp14vrrzQ80jBo1CqPRSF5eHo8//jh5eXmWcwoLC3n55ZcBc9jbu3fv81rr/fffj7+/%0Av6UN/R9NnDiRPn36UFBQwMyZM60q8gsLC3nmmWfYsWMHBoOB2bNnW51b8z2qb3/683XLLbdgNBop%0AKSnhoYce4vDhw5ax9PR0Zs+ezbFjx+jevTszZsywjP373/+2VOg//fTTFxXgA+zevZuSkhJGjRp1%0AUdcJDQ2loqKCb775Bqg/xIczlfebNm3CYDCcd2v6oUOH4u3tTXJyMt988w3e3t4MGzbsvNcLsGbN%0AmnOut2Zs48aNVutvaarEFxERERERERERERER+S9iY7Chq1s3urp145ru11mOV5uqST+VdqZyPyeW%0A+Nw4EnPjKaksacEVw7HiLI4VZ7EtY6vVcd82Hc0t+T0D8TcG4O8ZQIBnIG0d3C7qfrm5cOutzuTm%0ANm2F9eHDr+LntwiD4Ru++moFX321gvbtO+Dp6UlZmbndfnl5Ofb29syZ8yA33jit3mstWvREo1uE%0AP//8y3h51V1JfDGMRiMPPPD/WLz4WXJzc3jrrdd46qlnARgw4Aoee2wh//znYlat+oJ169bQq1cv%0AioqKOHz4MCaTCW9vbz744ANLxb2DgwNvvvkmM2fOZOPGjfz000907doVGxsb0tPTKS4uxtnZmZde%0AeqneveLrY29vz0svvcQtt9xCZWVlnePLli3j3nvvJTY2lsmTJ+Pn54ezszOpqamWhxCefPLJWqF2%0A37592bp1K99++y3x8fEMHjyYp59++kK+pAB4eHiwdOlS5s6dy4EDB5gwYQLdunXDzs6OpKQkqqur%0A6dKlC++//z7Ozs6AuQr/448/BsDOzo61a9eydu3aeu8xevRo7rvvvgbXsW3bNsvcixEcHMyqVaso%0AKiqiY8eOtbYAONuIESP45JNPKC4uJiAgoN4K+PrUtNRfsWIFRUVF3Hjjjdja2p7XNfr374+rqyuF%0AhYWWNdWnZo0nT54859xLSSG+iIiIiIiIiIiIiIjIZcDGYEM3t+50c+vO+O4TLMerqqtIO3WY+Jw4%0AEnLjiMuJJT7HHO6XVpW24Iohs+gomUVH+Tn9P1bHO7bpZAn3AzwDze+NAbg6tG3UdRcscGqyCnxr%0ADqSkvMzEibcyePB3REVFcvLkCRITE3BycqZLl24MGxbM5Mk30LVr9wavFBcX0+i7lpeXX+S66zdx%0A4vV8//0m9u7dw+bNG7j22gkMGRIMwKRJUwgK6s+XX35BZKR5j3GDwUDPnj0ZM2YM99xzT6229cOG%0ADeOrr77io48+Yu/evaSmpmJnZ0eHDh0YMWIE99xzDx07drygtfbt25c5c+bw9ttv1znepUsXvv76%0Aa1asWMH3339PcnIypaWlGI1GRo4cyR133FHnfuezZs3i+PHj/Pjjj6SmptK2beP+nTVk8ODBfPfd%0Ad3z44Yf8/PPPZGRkYGdnR0BAANdeey133nmnJcAHc3eDmvbxlZWVREVFNXj9bt26nXMN27Ztw8fH%0Ah759+17UZwkJCcFgMGAymc5ZqT506FAcHBwoLy+/4Kr2iRMnsmLFCsv782VnZ8eQIUPYunUrLi4u%0AXHnllfXONRgMhIaGsn79ery8vAgICLigNTc1g6m+nhMil5ETJ0619BLkv5TBYMDb29Xq2MmThfW2%0A6xGRxtHPlkjz0M+WSPPQz5ZI89DPlkjT08+VSPO4nH+2qqqrOHwqlfjTVfs14X5SXgJlVWUtvbw6%0AdXbtUqtyv49nAK72Z75HW7bYMmNG87ewX7GimLCwxu/rfjnw8bn4cFtEzk2V+CIiIiIiIiIiIiIi%0AIn9Ctja29HDvSQ/3nkzwm2Q5XlldyeGCFOJy4kjIiSM+19yePyk3gfLq5qsIb4yMwnQyCtP5Ke1H%0Aq+Nd2nY9HeoHsnnNAOg4AE4EQkWbZlvLkiUOhIW17DYFInJ5UogvIiIiIiIiIiIiIiIiFnY2dvT0%0A6E1Pj95M6nG95XhldSWp+Snmiv3cWOItlfuJVFRXtOCKIf1UGumn0tiS9gP0x/wCyPWDE33heBCc%0ACDL/eTIQKi6+Un/HDjvi423w96++6GuJiJxNIb6IiIiIiIiIiIiIiIick52NHb2Mvell7M1kpliO%0AV1RVkJJ/iPjcOEuwH58bS1JeIpXVlS24YsCYYn712XDmmMlwOtwPOhPup42AvO7nffm1a+148smW%0A7U4gIpcfhfgiIiIiIiIiIiIiIiJywext7enj6U8fT3+u73mD5XhFVQWH8pOJz4k9Xb1vDvkP5Se3%0AbLhvMIHnIfPL/1vzMZMB4m6EtZ+eVwv+6GjbZlqkiPyZKcQXERERERERERERERGRJmdva4+/ZwD+%0AngFMYarleHlVOcl5SSTkxpnD/Zwz4X6VqaplFmswQeDXcOPd8NWXjT5t/36bZlyUiPxZKcQXERER%0AERERERERERGRS8bB1oFAr74EevXlhrOOl1WVkZyXdLolfyxxp9vyp+Qfotp0ifadD1wDztlQ4tWo%0A6Tk5NhQWgqtrM69LRP5UFOKLiIiIiIiIiIiIiIhIi3O0daSvVxB9vYKsjpdVlZGUm0h87lnhfk4s%0AqQUpTR/u21SDW0ajQ3yAioqmXYKIiEJ8ERERERERERERERERabUcbR0J8u5HkHc/q+MllSUk5SWe%0ArtyP4+DxWLbsSwDPZHN7/AtR6QjZ/ud1ir39hd1KRKQ+CvFFRERERERERERERETkv46znTP9vQfQ%0A33uA5Zj/o67knioF7zhodxB8Dp7505hy7nB/y4tQ6dToNXh6VquVvog0OYX4IiIiIiIiIiIiIiIi%0AclkYMKCK8HBnyBpkfp3Nvhi8Y8+E+j4x5veO+VDoC788CvvvOM/7NXE7fxERFOKLiIiIiIiIiIiI%0AiIjIZWLQoCrCw+uJvypcIPMq86sJ7yci0tRsWnoBIiIiIiIiIiIiIiIiIk3hppsqL+v7icifg0J8%0AERERERERERERERERuSwEBFQTEnJpgvXQ0Er8/dVOX0SankJ8ERERERERERERERERuWzMm1d+Se7z%0A0EOX5j4i8uejEF9EREREREREREREREQuG2FhVdx8c0Wz3mPatArCwqqa9R4i8uelEF9ERERERERE%0AREREREQuK4sXl+Lr2zyt7n19q1m8uLRZri0iAgrxRURERERERERERERE5DJjNMLKlSUYjaYmvq6J%0AlStL8PBo0suKiFhRiC8iIiIiIiIiIiIiIiKXncDAatatK26yinxfX/P1AgObp8JfRKSGQnwRERER%0AERERERERmzzKBgAAHFZJREFUERG5LAUGVhMeXsS0aRUXdZ1p0yoIDy9SgC8il4RCfBERERERERER%0AEREREblseXjAsmWlrFhRTGho5XmdGxpayYoVxSxbVqoW+iJyydi19AJEREREREREREREREREmltY%0AWBVhYSXEx9uwdq0d0dG27N9vQ07OmZpXT89qBgyoZtCgKm66qRJ/f1Xei8ilpxBfRERERERERERE%0ARERE/jT8/at58slyy98LC6GiAuztwdW1BRcmInKaQnwRERERERERERERERH501JwLyKtjc25p4iI%0AiIiIiIiIiIiIiIiIiMiloBBfRERERERERERERERERESklVCILyIiIiIiIiIiIiIiIiIi0kooxBcR%0AEREREREREREREREREWklFOKLiIiIiIiIiIiIiIiIiIi0EgrxRUREREREREREREREREREWgmF+CIi%0AIiIiIiIiIiIiIiIiIq2EQnwREREREREREREREREREZFWQiG+iIiIiIiIiIiIiIiIiIhIK6EQX0RE%0AREREREREREREREREpJVQiC8iIiIiIiIiIiIiIiIiItJKKMQXERERERERERERERERERFpJRTii4iI%0AiIiIiIiIiIiIiIiItBIK8UVERERERERERERERERERFoJhfgiIiIiIiIiIiIiIiIiIiKthEJ8ERER%0AERERERERERERERGRVkIhvoiIiIiIiIiIiIiIiIiISCuhEF9ERERERERERERERERERKSVUIgvIiIi%0AIiIiIiIiIiIiIiLSSijEFxERERERERERERERERERaSUU4ouIiIiIiIiIiIiIiIiIiLQSCvFFRERE%0ARERERERERERERERaCYX4IiIiIiIiIiIiIiIiIiIirYRCfBERERERERERERERERERkVZCIb6IiIiI%0AiIiIiIiIiIiIiEgroRBfRERERERERERERERERESklVCILyIiIiIiIiIiIiIiIiIi0kooxBcRERER%0AEREREREREREREWklFOKLiIiIiIiIiIiIiIiIiIi0EgrxRUREREREREREREREREREWgmF+CIiIiIi%0A/7+9Ow/uqrr/P/6CbOzKvssifALUIqBSCMMuaCi7CMgeRdqaGGRrhS+bWigdUCilYAsmgZQWpkEU%0AKQYoFixIAwhYCiTQBMgHWSVEloQs5PP7I5P7A7InnyT3xOdjxpmb3HPPOWHmNd7P533vOQAAAAAA%0AAABgExTxAQAAAAAAAAAAAACwCYr4AAAAAAAAAAAAAADYBEV8AAAAAAAAAAAAAABsgiI+AAAAAAAA%0AAAAAAAA2UcHlcrnKehIAAAAAAAAAAAAAAIA38QEAAAAAAAAAAAAAsA2K+AAAAAAAAAAAAAAA2ARF%0AfAAAAAAAAAAAAAAAbIIiPgAAAAAAAAAAAAAANkERHwAAAAAAAAAAAAAAm6CIDwAAAAAAAAAAAACA%0ATVDEBwAAAAAAAAAAAADAJijiAwAAAAAAAAAAAABgExTxAQAAAAAAAAAAAACwCYr4AAAAAAAAAAAA%0AAADYBEV8AAAAAAAAAAAAAABsgiI+AAAAAAAAAAAAAAA2QREfAAAAAAAAAAAAAACboIgPAAAAAAAA%0AAAAAAIBNUMQHAAAAAAAAAAAAAMAmKOIDAAAAAAAAAAAAAGATFPEBAAAAAAAAAAAAALAJivgAAAAA%0AAAAAAAAAANgERXwAAAAAAAAAAAAAAGyCIj4AAAAAAAAAAAAAADZBER8AAAAAAAAAAAAAAJugiA8A%0AAAAAAAAAAAAAgE1QxAcAAAAAAAAAAAAAwCYo4gMAAAAAAAAAAAAAYBMU8QEAAAAAAAAAAAAAsAmK%0A+AAAAAAAAAAAAAAA2ARFfAAAAAAAAAAAAAAAbIIiPgAAAAAAAAAAAAAANkERHwAAAAAAAAAAAAAA%0Am/As6wkAQHHExsYqPDxcUVFRunLlijIyMlS/fn395Cc/0cSJE9WqVatcr717967CwsK0c+dOXbhw%0AQV5eXnriiSc0cOBAjR07Vj4+PoWaS0JCgvz9/XX79m2dOnWq0H9LUlKSBg4cqG+//VYHDx5UrVq1%0ACt0H4C4mZ+vmzZvauHGj9u7dqwsXLig5OVk1a9ZUhw4dNGLECPXs2bNQ4wPuZHK2rl69qrCwMO3b%0At08XL16Uj4+PmjVrJn9/f40aNUrVqlUr1PiAO5mcrZzs3r1bQUFBkqQ9e/aoSZMmReoHKA5TcxUX%0AFyd/f/8C9RsaGio/P79CzQUoLlOzlSU6OlobN27UwYMHde3aNXl7e8vX11fDhw/XsGHDVLEi74yh%0AbJiWrY8//lizZ88uVL+SFBMTU+hrAABmquByuVxlPQkAKIrw8HAtWbJE6enpOZ738PDQ7NmzNX78%0A+GznLl++rEmTJun8+fM5XutwOLRu3TrVr1+/QHNxuVwKDg7Wrl275OHhUaQvbBcuXKi//vWvkkQR%0AH2XK5GwdPnxYwcHBSkhIyLXN4MGDtXjxYnl5eRVoDoC7mJytf//73woODtb333+f4/kmTZpo1apV%0Aatu2bYHGB9zJ5Gzl5M6dO/L399e1a9ckUcRH2TA5Vzt27NC0adMK1DdFfJQ2k7MlSR999JE++OCD%0AXOffvXt3rV69Wt7e3gWaA+AuJmarKEV8Ly8v/fe//y3UNQAAc1HEB2CkyMhITZ06VZJUp04dBQQE%0AqGPHjpKkr7/+Wh999JESExMlSStWrHjoTYzU1FSNHDlSp0+floeHh8aNG6d+/fopPT1d27Zt08cf%0AfyxJ+vGPf6xNmzbJ0zP/RUt+/etfKzw8XJKK9IXtH//4R33wwQfWzxTxUVZMzlZ8fLyGDx+u27dv%0Ay8vLS2PGjFGvXr1UtWpV/e9//1NoaKjOnj0rSRo7dqzmz59fhH8hoGhMzpbT6dTgwYOVlJQkLy8v%0ATZgwQX5+fnK5XDpw4IDCw8OVnp6uBg0aaOvWrfz/C6XK5Gzl5sEHOyWK+Ch9pudq+fLl+vDDD1Wr%0AVi2FhITk2faJJ55Q1apV850D4A6mZ2vz5s3WZ6j69etrypQpateuna5fv67Q0FAdO3ZMkvTKK69o%0A4cKFhfiXAYrH1GwlJibq8uXL+fYXEhKibdu2SZIWLFigMWPG5HsNAKCccAGAYdLS0lw9e/Z0ORwO%0AV/fu3V1XrlzJ1iY+Pt7VtWtXl8PhcPXo0cOVkpJinduwYYPL4XC4HA6HKyIiItu1ISEheZ5/0L17%0A91yzZs2y2jscDlfbtm0L/Lekp6e7Fi1a9ND1DofDdePGjQL3AbiL6dmaPn261e6rr77Kdj45Odk1%0AduxYl8PhcPn6+rpiYmLy7A9wl/KSLYfD4dq3b1+28zt27LDOL1++PM++AHcyPVs5OXr0qMvX1/eh%0AfpxOZ6H7AYqqPOTqZz/7mcvhcLgCAgIK8BcDpcP0bF2/ft3VqVMnl8PhcD3//PPZ5p+SkuIaNWqU%0Ay+FwuNq0aeO6ePFinv0B7mJ6tvJz5MgRV9u2bV0Oh8P15ptvFqsvAIB52KQIgHEOHz5sPan61ltv%0A5bicVdOmTRUYGChJunLlio4cOWKdy3oa9kc/+pFeeumlbNcGBARYywFv2LAh13mcOHFCr7zyij79%0A9FNJKvS+b7GxsZo0aZLWr19fpOsBdzM5W0lJSdq9e7ekzOXyu3btmq1NpUqVtGDBAkmZy9v9/e9/%0Az7dfwB1Mztbdu3e1c+dOSVK/fv3Uo0ePbG38/f3Vpk0bSdKuXbvy7RNwF5OzlZO0tDTNmzdPLpdL%0Ajz/+eJH6AIqrPOQqa69gX1/fAl8DlDTTsxUeHq47d+5IkpYuXZpt/t7e3tab0BkZGdqzZ0+B+gWK%0Ay/Rs5SUlJUVz5szR/fv3VatWLb3zzjvF7hMAYBYqRgCMc/ToUeu4V69eubbr0qWLdXzmzBlJ0tmz%0AZ3XhwgVJ0sCBA3O9dujQoZKk6OhoOZ3ObOfXrFmjkSNH6uTJk5Kk4cOHa8CAAQX+GzZv3qwhQ4bo%0A0KFDkqQ+ffpo7NixBb4eKAkmZ+vUqVNKSUmRJPXs2TPXdq1bt1bt2rWtOQOlweRsff/993r++efV%0AvHlz9e3bN9d2LVu2lJT5pRhQWkzOVk7Wrl2rs2fPqlmzZho9enSR+gCKy/Rc3bp1S5cuXZIk6wEz%0AwA5Mz9bnn38uKfOzVocOHXJs89xzz2nYsGGaOHGimjVrVqB+geIyPVt5Wbt2rc6fPy9JmjVrlmrW%0ArFnsPgEAZqGID8A4nTp10uuvv66hQ4cWeN/d1NRUSdLx48et3z377LN5jpHl8OHD2c6fOHFCGRkZ%0AqlmzppYuXarf/OY38vLyKuifoJMnTyotLU1Vq1bV/PnztXr1alWqVKnA1wMlweRs1a5dW4GBgRox%0AYoQcDkeh5g6UNJOz1ahRI61YsUI7d+7UsGHDcm2XVTCpW7duvn0C7mJyth51/vx5ffjhh5Iy9zr1%0A8fEpdB+AO5ieq6y38CXexIe9mJwtp9NpFTpfeOGFXNt5enpqyZIlmjNnTp4PVgPuZHK28nL16lWt%0AW7dOUuYqAXl9FgMAlF+eZT0BACisrl275rhU9qMevLFu2LChJCkuLs76XV5Phjdt2tQ6jo2NzXa+%0AWrVqevXVV/WLX/xCNWrUKNC8H1SpUiWNHj1aQUFBFDxgGyZnq0WLFgoODs63XVxcnG7cuPHQ3IGS%0AZnK2CmLfvn365ptvJEn9+/d3a99AXspTtubPn6+UlBQNHDhQ3bp1szIFlDbTc5VVxPfy8pK3t7cW%0ALVqkL7/8UpcuXVLlypXl6+ur4cOHa8iQIWxnhlJlcrYeXMGsXbt21nFaWpq1ClPDhg3l6cnXzCh9%0AJmcrL2vWrFFycrKkzLfwK1So4JZ+AQBm4e4KQLmUlpZm7VVVsWJF64b+2rVrkqQqVarosccey/X6%0AmjVrysfHRykpKdY1D1qyZEmxvvR5++23+dIIRrJ7tvITEhJiHXfr1q3ExgEKy6RsuVwuJSUl6dy5%0Ac4qIiFBERIRcLpdatmypyZMnu2UMwF1MyFZERISioqL02GOPafbs2cXqCygNds5VdHS0dTxkyJCH%0AVl5KTU3VoUOHdOjQIW3dulV/+MMfVL169SKNA5QEu2brwUJnw4YNde3aNS1fvlyRkZFKSkqSJNWo%0AUUNDhgxRcHCw2x8YBYrLrtnKzXfffaeIiAhJUocOHQr0kAIAoHyiiA+gXFqzZo31dKy/v7/q1Kkj%0AKXOPRCnzBj0/lStXVkpKim7fvp3tXHFvzingw1R2z1ZeDh48aH0QbtSoUZ77ewOlzaRs7dmzR4GB%0AgQ/9rk+fPnr33Xfz/PILKAt2z9aNGze0dOlSSdKMGTOs+QF2ZudcZb2Jn5aWpmrVqikgIEBdunRR%0ApUqVdPr0aYWGhsrpdCoqKkqBgYEKDQ2Vh4dHkccD3Mmu2UpMTLSOnU6nJk+e/NDvsuYYHh6u/fv3%0AKywsTA0aNCjSWEBJsGu2crNp0yalpaVJkiZNmuTWvgEAZqGKBKDciYyM1Jo1ayRJVatW1bRp06xz%0AWW9iFGSf0aw2WTfOwA+dydmKi4vTtGnT5HK5JEm/+tWvir1HHeAupmUra9nUBx0/flx/+ctflJ6e%0AXqJjA4VhQrYWL16sxMREdezYUSNHjnR7/4C72TlXGRkZ1rLf9erVU0REhKZPny4/Pz916tRJY8eO%0A1SeffKKOHTtKkqKioqwHPIGyZudsZb1tX6FCBQUFBenWrVuaPHmy/vGPf+jEiRPavn27Bg0aJEk6%0Ad+6cgoODdf/+fbeNDxSHnbOVk7S0NG3atEmS1LhxY7YrA4AfON7EB1Cu7N27VzNnzlRGRoYk6Z13%0A3nlo7yresgCKxuRsOZ1Ovfbaa7p586YkaeTIkXrxxRfLeFZAJhOz1b59e4WEhKhatWo6c+aMQkND%0AFRsbq9WrVys6OlqrVq2y5bzxw2JCtr788ktt375dnp6eevfdd9nrFLZn91xVrFhRkZGRio+PV+3a%0AtdWiRYtsbapVq6alS5fqhRde0P379/XnP/9Zo0aNKoPZAv+f3bN17949SZlbKl25ckXvvffeQw+e%0AtW7dWsuWLVOVKlW0efNmffPNN4qMjNRPf/rTspoyIMn+2crJ7t27df36dUnShAkTbDlHAEDp4U18%0AAOXGrl27FBQUZD0VO3XqVOtp8CyVK1eWpIf2RsxNSkqKJMnb29vNMwXMYnK2YmNjNW7cOF26dEmS%0A1L17d82fP7/ExwUKwtRstW/fXt26ddPTTz+tl19+WVu2bNEzzzwjSfriiy/0t7/9rUTHB/JjQraS%0Ak5O1cOFCSVJAQIAcDofb+gZKggm5kqQGDRqoc+fOevLJJ3Nt07RpU3Xu3FmSdObMGSUkJLh1DkBh%0AmJCtB99Sbt++fa4rx8ycOdOa62effea28YGiMCFbOfn8888lZT6Y9uh8AQA/PBTxAZQLmzZt0tSp%0AU62b85///Od64403srXL2ucqazm4vCQnJ0sS+/viB83kbB0/flxjxoyxlv7u1q2bVq1axTL6sAWT%0As/WoypUra9GiRdZbxJ988kmpjg88yJRsrVy5Ut9++62aNGmioKAgt/ULlARTclUYDz44k/WwJ1Da%0ATMlW1apVreM+ffrk2q5GjRp6+umnJUknT5502/hAYZmSrUelpqZq//79kqRnn31WtWvXLrGxAABm%0AYDl9AMZbs2aNVqxYYf0cHByswMDAHNs2atRIknT37l3dvXv3oQ+jD7p586b1lG29evXcPGPADCZn%0Aa//+/QoKCrI+aPfq1UsrV64s0F53QEkzOVu5adGihZo3b65z587pzJkzpT4+IJmTrejoaK1fv16S%0ANGrUKJ07dy5bm++++846jo2N1e3bt+Xl5aVWrVq5ZQ5AQZmSq8LKevtSktLT08tkDvhhMylbderU%0AsY7z67dBgwbWXICyYFK2HhUVFWU9UNC/f/8SGwcAYA6K+ACM9tvf/lYhISGSpAoVKuj//u//NH78%0A+FzbP7isotPpVJs2bXJs53Q6reOWLVu6abaAOUzO1u7duzVt2jTrqfuBAwdqyZIlvIEPWzAtW/fu%0A3dOFCxcUHx+v3r17y9Mz948Pjz/+uCRZ2QNKk0nZOnXqlO7fvy9Jev/99/X+++/n2X7KlCmSpMaN%0AG+uLL75wyxyAgjApV1LmG/WnT5/WjRs31Ldv3zzfYHxwCf1atWq5bQ5AQZiWrdatW1vHt27dyrNt%0A1rLk1atXd9v4QEGZlq1H7du3zzqmiA8AkFhOH4DBVq1aZd2ce3p6aunSpXnenEuZ+7dl+frrr3Nt%0Ad/ToUeu4Y8eOxZwpYBaTs/XVV189VMAfN26cli1bRgEftmBitjZt2qTBgwcrKChIJ06cyLPtxYsX%0AJUn169d32/hAQZiYLcDuTMzV/v379cYbb2jevHk6cOBAnm2PHz8uKXNZ5KZNm7ptDkB+TMxWu3bt%0A5OHhIUn6z3/+k2fbuLg4SZkPngGlycRs5TZO48aN+UwFAJBEER+AoSIjI/X73/9ekuTl5aWVK1dq%0A0KBB+V7XvHlz6ynybdu25douaz/fVq1aqVmzZm6YMWAGk7PldDoVFBRkFfCnTJmiefPmWft0A2XJ%0A1Gx16tQp2xg5OXDggK5fvy5J6tq1q9vGB/JjYraGDx+umJiYPP+bOnWq1X7Pnj2KiYnhLXyUGhNz%0AJUnPPPOMdbx9+/Zc20VFRVlbv/Tv3597RZQaU7NVs2ZNdenSRZK0d+9eXbt2Lcd2Z8+eVXR0tCSp%0Ad+/ebhsfyI+p2XpQamqqYmJiJGU+OAMAgEQRH4CBEhIStGDBAuvnxYsXq2/fvgW+fvTo0ZIy377Y%0AuHFjtvNhYWE6ffq0JOX71C5QnpierTlz5uju3buSpJdfflkzZsxw+xhAUZicrfbt21vLSm7ZsiXH%0AN1QuXbqkuXPnSpI8PDw0adIkt84ByI3J2QLsyuRcPfnkk3ruueckZS5JvGPHjmxtrl69qjlz5kiS%0AvL299dprr7l1DkBuTM6WJOv+LikpSXPmzLH2B8+SnJxs3Q/6+Pho6NChbp8DkBPTs5UlLi5O6enp%0AkqS2bduW2DgAALPkvqklANjUhg0blJiYKEnq3LmzWrdubd1Q56ZOnTqqW7eupMwb9M2bN+vMmTN6%0A7733FBMTowEDBsjlcumzzz7Tli1bJElPPfWURowYUbJ/DGAjJmfr4MGDOnTokKTMfU1feumlfOde%0ApUoVVtpAqTA5W5K0cOFCTZgwQampqZo4caLGjx8vPz8/ValSRUeOHFFoaKhu3rwpSZo+ffpDe0sC%0AJcn0bAF2ZHqu5s6dq9GjRys5OVkzZszQkSNH1K9fP/n4+OjYsWNat26dEhISJEmzZs1SixYt3D4H%0AICemZ6tHjx4aNmyYtm7dqn/9618aMWKEAgIC1LJlSzmdTv3pT3+yVrgIDAxkOX2UGtOzleXChQvW%0AcdbcAACo4HK5XGU9CQAojB49eujq1auFuiYoKEhvvvmm9fPly5c1ceLEh26SH9SyZUuFhYUVag+q%0At99+W1u3bpWHh4dOnTpVqPlJ0rJly7R27VpJmQXJWrVqFboPoDhMztaMGTPyXDY1J507d1Z4eHih%0ArgGKwuRsZfnnP/+pmTNn6s6dOzme9/Dw0PTp0zV58uQCjw8UV3nIVm5Wr16t3/3ud5Iyl9Nv0qRJ%0AkfoBCqs85OrgwYN66623rKLOo7y8vDR16lS9/vrrBR4fKK7ykK309HTNnTtXW7duzbXNq6++ql/+%0A8pdsU4FSUx6yJWU+jLBo0SJJ0vLlyzVgwIACjwUAKL94Ex+AURISEgp9c56Thg0b6tNPP1VYWJgi%0AIyMVHx+v+/fvq3nz5nrxxRc1adIkValSxQ0zBsxgeray9o4D7Mb0bGXp3bu3duzYofXr12vfvn26%0AePGiJKlBgwby8/PThAkTeJsRpaq8ZAuwk/KSq65du2rHjh3asGGD9u7dq/j4eGVkZKhevXry8/PT%0AmDFj5OvrW2LjA48qL9ny9PTUkiVLNGjQIG3evFnHjh1TYmKi6tatq6eeekrjxo1T586dS2x84FHl%0AJVuSrK0BJal69eolOhYAwBy8iQ8AAAAAAAAAAAAAgE1ULOsJAAAAAAAAAAAAAACATBTxAQAAAAAA%0AAAAAAACwCYr4AAAAAAAAAAAAAADYBEV8AAAAAAAAAAAAAABsgiI+AAAAAAAAAAAAAAA2QREfAAAA%0AAAAAAAAAAACboIgPAAAAAAAAAAAAAIBNUMQHAAAAAAAAAAAAAMAmKOIDAAAAAAAAAAAAAGATFPEB%0AAAAAAAAAAAAAALAJivgAAAAAAAAAAAAAANgERXwAAAAAAAAAAAAAAGyCIj4AAAAAAAAAAAAAADZB%0AER8AAAAAAAAAAAAAAJugiA8AAAAAAAAAAAAAgE1QxAcAAAAAAAAAAAAAwCYo4gMAAAAAAAAAAAAA%0AYBMU8QEAAAAAAAAAAAAAsAmK+AAAAAAAAAAAAAAA2ARFfAAAAAAAAAAAAAAAbIIiPgAAAAAAAAAA%0AAAAANkERHwAAAAAAAAAAAAAAm6CIDwAAAAAAAAAAAACATVDEBwAAAAAAAAAAAADAJijiAwAAAAAA%0AAAAAAABgExTxAQAAAAAAAAAAAACwCYr4AAAAAAAAAAAAAADYBEV8AAAAAAAAAAAAAABsgiI+AAAA%0AAAAAAAAAAAA2QREfAAAAAAAAAAAAAACboIgPAAAAAAAAAAAAAIBNUMQHAAAAAAAAAAAAAMAmKOID%0AAAAAAAAAAAAAAGATFPEBAAAAAAAAAAAAALCJ/weazNRqJEDo2AAAAABJRU5ErkJggg==%0A">
            <a:extLst>
              <a:ext uri="{FF2B5EF4-FFF2-40B4-BE49-F238E27FC236}">
                <a16:creationId xmlns:a16="http://schemas.microsoft.com/office/drawing/2014/main" id="{34BC6879-23D6-4D3D-9752-7F13CD1768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5" descr="data:image/png;base64,iVBORw0KGgoAAAANSUhEUgAAB/EAAAUeCAYAAACG2sJ6AAAABHNCSVQICAgIfAhkiAAAAAlwSFlz%0AAAAuIwAALiMBeKU/dgAAIABJREFUeJzs3XmcTfXjx/H3mH3sBoNBM7Jv2ft+KUXKXvFFETIiQpYk%0ACikpZY9CWcJE1myhKCQtlhijxjYMYSwZM8OYGbP+/vAwP2fOvXfuHcNcvJ6Px/fx6HzuOefzufee%0Ac67vvD+LS3p6eroAAAAAAAAAAAAAAECuy5PbDQAAAAAAAAAAAAAAADcQ4gMAAAAAAAAAAAAA4CQI%0A8QEAAAAAAAAAAAAAcBKE+AAAAAAAAAAAAAAAOAlCfAAAAAAAAAAAAAAAnAQhPgAAAAAAAAAAAAAA%0AToIQHwAAAAAAAAAAAAAAJ0GIDwAAAAAAAAAAAACAkyDEBwAAAAAAAAAAAADASRDiAwAAAAAAAAAA%0AAADgJAjxAQAAAAAAAAAAAABwEoT4AAAAAAAAAAAAAAA4CUJ8AAAAAAAAAAAAAACcBCE+AAAAAAAA%0AAAAAAABOghAfAAAAAAAAAAAAAAAnQYgPAAAAAAAAAAAAAICTIMQHAAAAAAAAAAAAAMBJEOIDAAAA%0AAAAAAAAAAOAkCPEBAAAAAAAAAAAAAHAShPgAAAAAAAAAAAAAADgJQnwAAAAAAAAAAAAAAJwEIT4A%0AAAAAAAAAAAAAAE6CEB8AAAAAAAAAAAAAACdBiA8AAAAAAAAAAAAAgJMgxAcAAAAAAAAAAAAAwEkQ%0A4gMAAAAAAAAAAAAA4CQI8QEAAAAAAAAAAAAAcBKE+AAAAAAAAAAAAAAAOAlCfAAAAAAAAAAAAAAA%0AnIRbbjcAAAAAsOXbb7/V22+/bSgbP3682rdvn0stAnJfSkqK0tPT5e7ufsfqqFSpkmG7QYMGCg4O%0AvmP14cHStGlTnT17NtvHu7q6ytPTU97e3vL19VWpUqVUqVIlNWjQQA0aNJCHh0cOthYPuszPQ0f/%0AHZKYmCgvL687WgcAAACA+wsj8QEAAADgHrJv3z61b99eFy5cyO2mALkmNTVV8fHxioqK0tGjR7V9%0A+3Z98cUXeuWVV9S0aVMtXrxY6enpud1MPODCw8PVtWtXHThwILebAgAAAOAew0h8AAAAALgHxMTE%0AaPLkyVqxYgXhJGDDv//+q7Fjx2rnzp369NNPGZWPuy4hIUEzZ87UV199peTk5NxuDgAAAIB7ECE+%0AAAAAADi5iIgIde7cWdHR0bndFOCO8Pb2VuPGje3ePzk5WXFxcYqMjNSZM2cs7rN161a98847mjRp%0AUk41E8hSTEyM2rdvf1vLRQAAAAAAIT4AAAAAOLmLFy8S4OO+VqRIEU2fPj1bx16+fFnr1q3Tl19+%0AqaioKMNr69evV7NmzdSiRYucaCaQpbi4OAJ8AAAAALeNEB8AAAAAANyzihQpoh49eqht27bq1auX%0AwsLCDK9PnTpVzZs3l4uLSy61EPe6I0eO3Bd1AAAAALh35MntBgAAAAAAANwuX19fzZ49Wz4+Poby%0AkydP6s8//8ylVgEAAAAA4DhCfAAAAAAAcF/w8/PTiy++aCr//fffc6E1AAAAAABkDyE+AAAAAAC4%0AbzRu3NhUduzYsVxoCQAAAAAA2eOW2w0AAAAA7ra0tDQdPHhQR44c0eXLl5UnTx4VLVpUVatWVeXK%0AlbM8/vz589q3b5/OnTunlJQUFSxYUOXKlVOtWrXk4eFx2+27fv26Dh48qIsXLyomJkZXrlyRi4uL%0AfHx8VLx4cVWoUEGBgYE5sr5zamqqjhw5okOHDik6OlouLi7y8/NT+fLl7fossiM5OVkHDhxQZGSk%0AoqKilJKSoqJFi8rPz0+1a9eWt7f3Han39OnT+uuvv3Tu3DklJSWpSJEi8vPzU926dZUvX74cqycq%0AKkqhoaG6dOmSoqOj5eXlpaJFiyowMFBVqlTJsXruRZGRkQoJCcn4DvLnz6/AwEDVqVMny+/9+vXr%0A2rdvn8LDwxUXF6e8efPKz89PderUUbFixXKkfcePH1dERIRiYmIUGxur69evy8vLS0WKFFHZsmVV%0ApUqVHLs+z58/r9DQUJ07d06JiYkqUqSISpUqpXr16snT0zNH6sgsIiJCR48eVVRUlK5cuaKCBQuq%0AaNGiqlatmkqVKnVH6swNfn5+prK4uLhsn+/w4cOKiIhQVFSUrl27psKFC8vX11e1atWSr6/v7TTV%0AJDExUYcOHVJ4eLiio6MlSQULFlTp0qVVs2ZN5c+f/7brSEhIUEhIiCIjIzPq8PX1lZ+fn2rVqmVa%0AjuB2xMfH6++//1Z4eLiuXLkib29vlShRQjVq1FDJkiVzrB5Ljh8/rrCwMF24cEGpqany9fVVqVKl%0AVLdu3Tt2jzmDf/75R3/99Zeio6N19epV5c+fX76+vqpYsaLKlSt3R+pMSkpSSEiIjh8/rtjY2Izf%0AvQoVKqhSpUp3pE4AAADgfkeIDwAAgPtO06ZNdfbs2Yzt0NBQeXp6KikpSV999ZUWLVqkS5cuWTy2%0AbNmyev311/Xss8+aXtu7d68+/fRT7dmzR+np6abXfXx89OKLL6p///4Oh8KxsbFatWqVfvrpJ4WG%0AhiopKcnm/sWKFVPr1q0VFBSkEiVKOFSXJMXExGju3LlavXq11c+iXLly6tq1q7p06SIXFxd9//33%0AGjRoUMbrDRo0UHBwsN11/vXXX/ryyy+1c+dOXbt2zeI+np6eevTRR9WrVy89+uijdp+7W7du2r17%0Ad8b2mjVrVKVKFaWnp2v9+vWaP3++Dh06ZPFYd3d3NWrUSP3791fNmjXtrvNWqampWrlypVatWqWD%0ABw8qLS3N4n7FixdX8+bN1bdvXxUtWtTmOWfMmKHPPvvM6utPPfWUYXvAgAF6/fXXHW98Dsnc3vfe%0Ae0+dO3eWdGMq808//VT79++3eKy3t7c6dOigQYMGmULKy5cva+bMmVq1apXi4+MtHt+oUSMNGTJE%0ANWrUcKjN6enp+vnnn7VmzRrt3r1bUVFRNvf38PBQo0aN1L17dzVs2NChum7Wt2HDBi1atEgHDhyw%0AuE++fPnUqlUrDRo0KOMaqV27tuG9//TTTypdurRddV65ckXz5s3Tpk2bdOrUKav7VaxYUe3atVPX%0Arl1zpDNSbroZTN8qb968Dp3jwoULmjNnjjZv3qwLFy5Y3MfFxUU1atTQCy+8oHbt2snV1TVb7ZWk%0AAwcOaMGCBdq+fbvV6zxPnjxq2LChevTooccff9zhOnbs2KGFCxdq165dSk5OtriPh4eH6tevr5df%0AfllPPPGEw3XcdPz4cc2aNUtbtmxRYmKi6XUXFxfVq1dP/fr1y7iXxo4dq8WLF2fsY+uZlvl3fs+e%0APSpQoIBSUlK0bNkyLVy40Or17uPjoyZNmuj1119XYGCgXe8ncxA9fvx4tW/fPmP722+/1dtvv231%0A+O7duxu227Vrp48//tihOmyJiopScHCw1qxZo3Pnzlndr3Tp0mrRooVeeeUVFSlSxK5z79q1y9D+%0Ap556SjNnzpR0ozPSzJkztX79eqvXrb+/vzp27KigoCB5eXnZVScAAAAAptMHAADAAyIiIkIvvvii%0ApkyZYjW0lm6MYBs2bJhGjx6dEdSnpaXpk08+UdeuXbV7926LAb50Y8Th/Pnz1bFjR0O4kJXly5fr%0A6aef1ieffKK9e/dmGeBL0r///qsFCxaoefPmWrlypd11STcCwObNm2vOnDk2P4sTJ05o7Nixeuml%0Al6yGWPa4evWqhg4dqg4dOuiHH36wGuBLN0Zb79ixQ927d1ffvn11+fLlbNcbHR2tXr16adiwYVYD%0AfOnGzADbt29Xp06dNH78eIfr2bt3r9q0aaN3331XBw4csBrgS9LFixcVHBysp59+Wl999ZXDdd1r%0AkpKSNH78eAUFBVkN8KUbI4ODg4PVrl07w73z+++/q1WrVgoODrYaEEnSr7/+qs6dO2vNmjV2t+3Y%0AsWPq1KmT+vTpo02bNmUZ4N98P9u2bVNQUJBef/11m23K7MKFC+ratauGDh1qNcCXbowYX758uVq3%0Abq3NmzfbfX5Lbj5bZs+ebTPAl6SjR4/qk08+UYsWLfTrr7/eVr257fDhw6Yyezs7paena9asWWre%0AvLmCg4NtPvvS09MVGhqqkSNH6vnnn9fff//tcFujoqI0cOBAderUSRs3brR5TaWlpWnnzp3q1auX%0ABg8ebPfsAmfOnFGXLl3Uu3dv7dy502qAL924xn/99Ve9+uqreumll3T69GmH3k96ero+++wzPfvs%0As1q/fr3FAP/mfnv27FFQUJBGjx5ts032Onv2rDp16qSxY8favN7j4+O1YcMGtW3bVvPnz7/tenNb%0AcHCwmjZtqlmzZtkM8KUb18LcuXP19NNPa8GCBbdV74YNG9SyZUstW7bM5nV79uxZTZs2TS1bttTR%0Ao0dvq04AAADgQUKIDwAAgPvemTNn9NJLLzkUsCxfvlxz585Venq6RowYofnz51sN7zM7ceKEBg8e%0AbFco8dFHH2n06NGKjY21u223SkxM1MiRI7Vlyxa79v/mm2/Uv39/xcTE2F3Hn3/+qe7du9sM/K05%0Ad+6cunTpou+++87uz++mbdu26cUXX9TJkycdrvfKlSt6+eWXtXPnTruPSU9P14IFCzRx4kS7j9mw%0AYYOCgoJ04sQJh9oXHx+vjz/+WKNGjVJKSopDx94r0tPTNXz4cC1YsMDu7/706dPq16+fkpOT9fPP%0AP6t3794WR1VbkpycrFGjRungwYNZ7vvnn3+qU6dOCg0NtevclmzevFlvvvmmXfuePn1aHTt21N69%0Ae+0+f0xMjAYPHqxNmzY53La0tLSMZ4sj97p0I3B79dVXtWLFCofrdRZLly41ldkzs0dSUpKGDBmi%0AadOmKSEhwaE6jx49qq5du2r79u12HxMREaH//e9/+uGHHxyqS5I2bdqkoKAgXb161eZ+v//+u557%0A7jn9+eefDtexd+9eh67btLQ0vfnmm5oxY4ZDz7Xly5frjTfeuK1nYWRkpMO/88nJyfrkk0+0ZMmS%0AbNebm1JSUjRgwACNGzfOamcJa+Li4jR+/HiNGDHCro6Dma1YsUJDhw51qCNTZGSkevTo4VAnRwAA%0AAOBBxnT6AAAAuO/169cvY5Sti4uLnnjiCbVo0UJly5aVq6urjh49qsWLF5tGb86aNUuXL1/W2rVr%0AM8rq1aun1q1bq2LFivLw8NA///yj1atXm8Li0NBQbdq0yeK0/DetWrVKCxcuNJU3aNBAzZo1U/ny%0A5VWwYEFJN6bbP3r0qLZs2WIxjBk7dqyeeOIJm9Ng//zzzxo7dqwpUPX391f79u1Vu3ZtFSxYUFFR%0AUfrjjz+0du3ajM/t5MmT+uSTT6ye25KrV6+qW7duppGcXl5eatOmjRo2bKhSpUrJ1dVVFy5c0O+/%0A/64NGzYYQsdTp04pKChIa9asyfgs7PHee+8ZgvWqVauqdevWql69uvLnz6+LFy9q7969WrlypSnk%0A/Oqrr/Tcc8+pYsWKNuv48ccfNXToUNPnGRAQoDZt2uiRRx6Rr6+vrl27plOnTumnn37S9u3bDfuv%0AWLFCnp6eGj16tOn8Dz/8sJo3by7pxpTye/bsMbzeuHFjw/rsDz/8cBafyt21cOFCQweMsmXL6oUX%0AXlDFihXl6+ur8+fPa/PmzVq7dq3hMzl8+LCmTp2qb775JqMjTNGiRdWhQwfVrVtXRYoUUVRUlH77%0A7TctX77cECIlJydrypQpNmc5iIqK0oABA0zhU8mSJdWmTRvVrFlTxYsXl5eXl+Li4nT69Gnt3r1b%0A33//vemYn376SVu3blXTpk2t1nft2jX16tXLNKLb3d1dbdq0UZMmTVSyZEklJibq2LFjWrdunUJC%0AQiTdWKZh2LBhSk1NtXp+SyZMmGDx2VK/fn09/fTTqlSpkvLnz6+YmBgdOnRIGzduNISfKSkpGjVq%0AlAoUKJBxDd4rvvzyS9No36JFi6pRo0ZZHjt06FDT7Ac3fzOaNm2qwMBA5c2bV1FRUTpw4IA2bNig%0AiIiIjH3j4+M1YMAAff3116pVq5bNuqKjoxUUFGQaOZ0nTx41bdpUTZs2VdmyZeXj46Nz585p+/bt%0AWrt2rSFwDQ0N1ejRozVt2jSLdRw+fFgDBgwwjdj38vJSixYt1LhxY5UqVUouLi6KjIzUjh07tGnT%0AJkMgfHNGk2XLlmW5tvnUqVP13Xffmcpr1aqlZ599VhUrVpSnp6ciIyO1fft2bdiwIeP9bN68+baW%0AcRgyZIjhs2zQoIGeeeYZVa5cWd7e3jp//rx27typtWvXmu7jSZMmqXnz5vL19c12/f7+/hn3SkJC%0Agnbs2GF4vX79+obp6x1d+sOSUaNGWezAV6lSJbVp00ZVq1ZV4cKFFR0drbCwMH333Xc6cuSIYd/V%0Aq1crLS1NEyZMsLveo0ePaseOHRnPbS8vL7Vt21aNGjVSqVKllJycrFOnTmUsU3KrqKgoTZw40eo1%0ACwAAAOD/uaQ7OhwGAAAAuIssrTOb1TqxmdfKvalYsWKaOXOmxXXPk5OT1adPH6vTSHt7e+vDDz9U%0A69atLb6+YMEC01TsttaMv3btmpo1a2aYLt7Ly0uTJ09Ws2bNrL436ca6xkOHDtWVK1cM5TNnzjSt%0Ak37T1atX1bJlS/3777+G8u7du2vo0KEW16m9evWqxo4dq3Xr1lk8p633J0kDBw40jTBt0qSJxo0b%0AZ3U9+NjYWH300UemadFvThVsTbdu3UxhgXRjffExY8ZY7Uxx+fJlDRgwwNQxomPHjho3bpzV+iIj%0AI/X8888bZlBwd3fX8OHD1aVLF6trYx84cEDDhg0zTfU8Y8YMPfPMM1bry7wmseTYuujZkTmwy+r7%0AnjFjhj777DOLrw0ePFh9+vRRnjzmyeCyWkv62Wef1fvvvy8fHx/Ta+Hh4erRo4fpurb12YwZM8Y0%0AUvt///ufxowZI09PT6vtuHjxot58803t2rXLUP70009bfd/SjQ4l33zzjaGsUqVKmjp1qtWOF2vX%0ArtW7775rdXStrfe3detWvfbaa4ayYsWKacKECRlrj1urc8yYMYYR6Pnz59fq1atVpkwZq8dlV+bn%0AtL+/v7Zu3Zrt812/fl1z587VjBkzTB1rRo0apW7dutk8Pjg42HTPBwYGavLkyapWrZrFY1JSUhQc%0AHKyJEycaOlr4+/tr9erVNjseDRo0SN9//72hrFy5cpo8ebKqVq1q8Zjw8HD16dNHZ86cMZR/+eWX%0ApvXr4+Pj1aJFC1Pnkf/85z/68MMPrV4/Z86c0TvvvGO6zgMCArRq1Srly5fP4nEhISHq3LmzYTkR%0ADw8Pvf/++1Z/ryMiIjR06FCro+cHDBig119/3eJrtn7nP/74Yz322GMWjzt9+rT69u2r8PBwQ/ng%0AwYNN982tHFmv/syZM6bf4kWLFmU5G4QjdVj6N8fNDmEdOnSQi4uL6Zj09HStWLFC48aN0/Xr1w2v%0AjRkzRl26dLFYl6Xfn5saN26s8ePHW/1NX7NmjUaNGmWamejnn3+2e4kLAAAA4EHFdPoAAAB4IPj4%0A+GjJkiUWA3zpRgD73nvvWfzDt3RjpJ61AF+SevToYRrpefDgQavTA69fv9603vvw4cOzDPClG380%0Af/fdd03lv/32m9VjFi5caAo6+/btq5EjR1oM8KUbAd6ECRP0wgsvZNmmzLZt22YK8Nu1a6dZs2ZZ%0A/WO/JBUsWFCffPKJKTDYunWrQ1PjSze+09mzZ9ucDaFIkSL6/PPPVahQIUN5VlNif/zxx4YA383N%0ATbNnz1a3bt2sBviS9Mgjj2jx4sUKCAgwlH/00Uf37bT6Q4cO1WuvvWYxwJek9u3bq379+hZfa9as%0AmSZOnGgxwJek8uXLa/jw4aby/fv3W9z/6tWrWr16taGsdu3a+uCDD2wG+JJUvHhxzZw503St2Fo/%0A/p9//jFNS1+hQgUFBwfbnDnhueee05w5c+Tu7m6zTZklJSVpzJgxhjI/Pz+tXLnSZoB/s8758+cb%0AngdXr151yhGzaWlpio+P1+nTp7Vz505Nnz5dLVu21PTp000BftOmTdW1a1eb57t8+bImTZpkKKtY%0AsaJWrFhhNcCXbtz3QUFBmjp1quG34+zZs5o3b57V40JDQy0G+IsXL7Ya4Es3rvd58+YZZuCQpLlz%0A55r2XbRokSnAb9KkiebMmWOz80/p0qU1d+5cNWnSxFB+8uRJm+9p8uTJhgA/T548+vzzz212uAsM%0ADNSiRYtUvXp1q/s4Il++fFq4cKHVAF+SypQpo88++8x0b23bti1H2nA3xMXFmTq1eXh4aM6cOerY%0AsaPVf8e4uLioU6dOmjNnjmnWg8mTJ5s6BmalcePG+uKLL2z+pj///PPq06ePqfxe+rwBAACA3EKI%0ADwAAgAfCK6+8orJly9rcp2zZshbDhCeffNKucL1NmzaG7YSEBEVGRlrcN3OA4+/v71BY3rJlS1Ow%0Aef78eYv7Jicn6+uvvzaU1apVSwMHDsyyHhcXF40aNUoVKlSwu22SNH/+fMN2QECAPvjgA6vhQmbD%0Ahw9XlSpVbJ4zKx07drQaDt+qcOHC6tSpk6Hs33//NXV6uOn06dOmKYz79u1rMzi6VbFixUyB4blz%0A57K19rmzCwgIUFBQUJb7tWzZ0lTm7u5uCqQtad68uSmQO378uMV9t27dahqBOmjQIJsdL26VL18+%0A0/Ty8fHxVtclX7RokaFzhru7uyZOnGjX0hANGjRQ//797WrXTRs2bNDFixcNZRMnTrR7xGudOnU0%0AaNAgQ9n3339v9TmWk86ePatKlSrZ9b8qVaqodu3aatasmV555RV9/vnnFkdlP/3005oyZUqWz50l%0AS5YYZj1wd3fXjBkzlD9/frva3rx5c7300kuGsqVLl1pdL3zx4sWGbVdXV02YMMEw3bo1AQEBevnl%0Alw1le/bsMTyv4uLiTM/LEiVKaMKECXZNWe/h4aEJEyaYrpvFixfr2rVrpv3DwsJMM6EEBQWpcePG%0AWdaVL18+TZ482dQxITtee+01u5YVCQwMNM18cujQoduu/25ZtGiRaRmYwYMHZznS/6ZHH31UQ4YM%0AMZTFxcWZrktb3NzcNG7cOKuds24VFBRkekbfS583AAAAkFsI8QEAAHDfy5MnjylgsaZy5cqmsg4d%0AOth1bGBgoKns1tHat2rYsKGeffZZ1a5dW8WKFVPbtm3tDhKlG39Azzya21pgtGPHDkVHRxvK+vXr%0AZ3d9Hh4eDoWJx48fNwU6vXv3dmhUsZubm3r27Gko+/XXX03rR9viSKcIS+tXR0VFWdx32bJlhhGn%0A3t7eprZmpUaNGqaR0atWrXLoHPeCzp072/W9W7rvHn/8cRUvXjzLYz08POTv728oszaitFixYurc%0AubMee+wxBQQEqHTp0vrPf/6TZR23Kl++vKnM0r2XmpqqDRs2GMqaNWtm6pxiS8+ePU0j/23JPG1/%0AvXr17A72burcubMhvE5JSTEtb+HsfH199e6772rGjBl2hcOZl1do1aqV6fmalV69ehk6C8TGxlpc%0ArzwpKUmbN282lD3xxBMOrZF+67PN1dVVZcqUUUREREbZb7/9Zvrt6du3rwoUKGB3HQUKFFC/fv0M%0AZbGxsaYZVqQbSzHcytPT0+Loa2sCAgLUrl07u/e3xM3Nze7fasn8zE9KSlJcXNxtteFuydzhy8/P%0ATz169HDoHC+//LKpk0bmWUNsadKkifz8/OzaN1++fKaOgJlnIgIAAABg5pbbDQAAAADutPLly6tw%0A4cJ27Wtpv9q1a9t1rKXRtbeuL32rV1991a5z2pI3b17DduY1Z2/KPA29r6+vHn/8cYfqatasmQoV%0AKmQa/WdJ5rWUJZmmZrbHk08+KVdXV8Na03v37lXbtm2zPDZ//vym9YVtKVmypKnM2neX+f3Vr1/f%0A9F3Yo2nTpoYlEEJCQpSSkiI3t/vn/6bZMxOCdHv3nSRT0G3tu2vYsGGW08pnxdJ3nZSUZCr7+++/%0ATUHV888/71Bdnp6eatu2rYKDg7Pc99q1a/rrr78MZU8++aRD9Uk3OqX897//NQTNe/fudfg8d5u3%0At7fq1aunVq1aqXnz5nbfk8ePHzfNupGdz61kyZKqWrWqYX33vXv36rnnnjPsFxoaaur04eh1UapU%0AKc2bN08lS5ZU2bJlTR1l/vjjD8O2l5eXXc/NzNq2bauPP/7Y0N49e/aYpsjP/Bvz5JNP2jXbxK06%0AdOigJUuWONzGmx5++GGHOrxYeubHx8crX7582W7D3XD58mUdO3bMUNauXTuHOgFKNzp/dOzYUTNm%0AzMgoO3v2rM6ePWvqFGVJvXr1HKqvRIkSCgsLy9i29owGAAAA8P/un78OAQAAAFaUK1fO7n0zTzXs%0A4+Njc73XW1kacZx5feacEBcXpz/++MM0xfWto8NvFRISYtiuWbOmXVPg3srd3V01atTQL7/8kuW+%0Af/75p2E7X7588vX1dag+6cZIUH9/f/3zzz8ZZfv27bMrjKpYsaLdU/dLsrjm+q2dB25KSEgwTQP8%0A0EMP2V3PrTKPyE5ISFBYWJhq1qyZrfM5I3vvPUtTfGe1/MWtMt97d+K+S0tLU1hYmKHjha36Mt93%0AkuUZH7JSp04du0L8kJAQ0zXr6Gjym6pUqWII8UNCQpSWlubwc8MR3t7eVqdfT0pKUkxMjMLCwkzL%0AIXh7e2v06NF6/vnnHQ4yJfPzSrq9z+3WEH/fvn2mfTJ3tJCyd13YWr5jz549hu1q1aplK5z28fFR%0A9erVDTOrZO7QcfXqVYWHhxvKHOmAc1OVKlXk4+NjdUaZrDjSaUuy/5nvbPbs2WN63jg6m8hNDRo0%0AMJXt3bvXrhD/dj/vW5cZAQAAAGAZIT4AAADue8WKFcv2sY4EH46ExvZISEjQ6dOndfr0aUVERCg8%0APFxhYWE6duyYxcDeWnB58uRJw7ajf3y/qUqVKnaF+JkDnZSUFA0cODBbdWZea/zMmTN2HefoKFBL%0Ao98tfcYnT540zXjw66+/Zuv9WQqrzpw5c9+E+Hnz5r2tda7tXY9cytl7LzU1VefPn9fp06f1zz//%0A6NixYzpeOsAZAAAgAElEQVR69KgOHjxocT1wyfK9d+v05pJUvHhxh0YK32RpqQFLMo/OlaQFCxZo%0A/fr1DteZ+T67du2aoqOjs9UZx15FihTR9OnTbe4TFxenZcuWaebMmRlTnyckJGjkyJHat2+fRo8e%0ALS8vL4fqtfS5TZkyxWLIm5XMzz5Lz6vMz+NChQrZPS25vTIvO1K1atVsnytziJ/53Jmvc+lGJypH%0A5cmTRxUrVrTY+cUed+qZ72wsLSmT3e+3WrVqprLMnQOtcfTzztzR6l74rAEAAIDcRogPAACA+152%0AwpibHFnH/XYkJCRo69at+vPPP3X06FGdPHnSNMVzdly9etUUFjv6x/eb7F2SIPNazImJiRbXUc6O%0AzOe2JiemRLYUzFpaTuDEiRM6ceLEbdcn2f/+7gW3c99JlkO2O2H//v365ZdfdOjQIZ04cUJnz561%0AujSFIy5evGjYzk6AL2X/vpNydhr8mJiYOxri2yNfvnx65ZVX9NRTT6lnz546e/aspBv36sqVK3Xk%0AyBEtWLDAofvf0udmT2cleyQmJur69evy9PTMKLt06ZJhH3u/X3ulpKSYOj/dTke2zN95cnKy4uLi%0AMj7jzNe5dOd/Yyy5U898Z5P5N8jd3T3bn/fNjla3Tm1/N39jAQAAANhGiA8AAID73t0K4rMjNjZW%0As2bN0rJlyxyaRtjFxUVubm5Zho2WzpndcNXekdF3Moi299zZmVY7J+vPritXrtzR899NlqbIdyYb%0ANmzQ9OnTTSOjs+Lh4aGkpKQs98t8793L953kXNdmQECA5s+fr06dOhne98GDB9W/f3/NmTPH7uvv%0ATn9usbGxKl68eMZ25rXAczoMtfR+bqcOS9dfbGxsxjlz8jfmdtp5p575ziZziO/IjCWW5MuXL1sh%0A/p1cWgMAAADADfyrGwAAAMglf/31l1q3bq2vvvrKrgC/aNGiatq0qd555x39+OOPdq07bGk0c2Ji%0AYrbaa09wKSlHRjHnxrmdoX57P2NkX0JCgvr166c33njDrgDf09NTtWrVUu/evRUcHKwxY8bYVU/m%0Ae+9evu8cacfdEhAQoEmTJpmWUvjjjz/09ttv232e++1zy+nR5JbWLr/12rb0G3P9+vVs1eVs15gz%0Ayvz93u73nZqaath+UDpDAAAAAPcCRuIDAAAAuSAiIkLdunWzGN57e3uratWqqlixoh5++GEFBgaq%0AQoUKpnWT7fnjvaVpdq2t652VzFM0W5M/f35dvnw5Y7tVq1aaOnVqtup0NgUKFDCVzZkzR40bN86F%0A1sBR6enpGjBggHbu3Gnx9XLlyqlq1aoZ91358uUVGBhoCCpPnz5tV12Z7727cd9lFhoaapjK/X7T%0AuHFjBQUFaf78+Yby7777To0aNVL79u2zPEfmz61o0aL69ddfc7SdturL7nVhjaVnVFxcXLbPZ+lY%0ALy+vjP+2tExEdt/T7bTzQZH5uXK7n1nm58ut3y0AAACA3EWIDwAAAOSCt956yxTgly9fXkOGDFHj%0Axo3tmgranpG9bm5uKlSokGEK3jNnzjjeYEmRkZF27VewYEFDiO9M03DfLkudIu6n93e/W7JkiSnA%0A9/b2Vu/evdWpUye71g63d0R90aJFDdsXLlxQcnKyw8t7nDt3zq79LIWpmadyvx8NGTJEO3bsUHh4%0AuKF83Lhxql+/vsqUKWPz+Mz39J2eXj9zyB4dHZ2j5/fw8DCtc/7vv/9m+3yZj/Xw8DB0RPD19TUd%0Ac+bMGdWrV8/huuz9jXmQZb5+kpOTFRsba/G3KSsxMTGmmSgyP7cAAAAA5B6m0wcAAADusr179yo0%0ANNRQVq1aNa1YsULNmjWzey3nW4NyW2rUqGHYPnz4sH0NzeTQoUN27efv72/YjoiIyFZ9zijze5Pk%0A8JrqyB3p6elasGCBoczNzU1z5sxR//797QrwJfvvu5o1axq2k5KSdPz4cbuOvVVYWJhd+z2o16aH%0Ah4fGjx9vWqP72rVreuedd7I8vnTp0obt5ORknT17NkfbaKu+6OhoXbp0yeHz/Pjjj5ozZ45++OEH%0AhYWFGUZkZ+648Pfff2evsbqx7Mut/P39DZ91+fLl5ePjY9jH3t+KW8XHx+vUqVPZa+QDpGzZsqay%0A7H6/lo7LqtMLAAAAgLuHEB8AAAC4y7Zs2WIqGzp0qCkIseXq1aumUYvWptevU6eOYfvw4cO6cOGC%0A3XVJ0qVLl+wOZurWrWvYPnv2rM6fP+9QfTctXrxYmzZtUmhoqKKiorJ1jpxUrFgxU4iyd+/ebJ0r%0AIiJCS5Ys0c8//6zw8HCLSysg5xw5ckT//POPoaxFixaqX7++Q+c5evSoqSwtLc1Ulvm+k6QdO3Y4%0AVJcjx2S+76TsX5u//fabVq1apd9//12nT5++4+vG366aNWuqa9eupvLdu3dr1apVNo+19D1l93Pb%0AvHmz1qxZoz179igyMtK03rgk1apVy1R24MABh+tatmyZJk2apIEDB6pdu3Z64403Ml7L/J7+/vvv%0AbE27fvXqVVMnkipVqhi2XV1d9cgjjxjKsnOd79y50+J9BCNL1+uuXbuydS5Lx1WuXDlb5wIAAACQ%0A8wjxAQAAgLvM0nT2loIdW3766SdTaJ+SkmJx3xYtWhi209LSsgy2Mvv222/tDvIshaIrV650qD7p%0ARsAwduxYDR48WB07dlTDhg31/vvvO3yenJZ5mujdu3fbvU76rb744gu9//77evXVV9W6dWvVrl3b%0ANEPDTS4uLtlqK/6fpfuudu3aDp0jPj7e4nrplsLaEiVKmM6/atUqi/tac/78ef3yyy927VuiRAnT%0AKO81a9Y4HIympqbq3Xff1TvvvKMePXqoWbNmatSokZKSkhw6z902ePBglSxZ0lQ+YcIEm7Mn1KxZ%0AU56enoYyR5+P0o21yUeMGKHhw4era9euatKkiZ599lmL9WVeUmHDhg0O1RUfH2/qaHBrJ47Mz+Dr%0A169r3bp1DtUhSevWrdP169cNZY8++qhpv5YtWxq2T5w44XBHiGXLljncPmd1J5/XRYsWVUBAgKHs%0A22+/dei5It3498K3335rKCtWrJgefvjh220iAAAAgBxCiA8AAADcZZbCsMxBiS3x8fH67LPPTOXW%0AQvZy5crpP//5j6Fszpw5dgfPZ86c0ezZs+1uX926dU0hQ3BwsC5evGj3OdLT0zV16lRTeeYOCbnh%0Af//7n2E7NTVV06ZNc+gcx44dM4Vq/v7+pinYb8o8VTgcZ+m+s3d9+5tmzpypa9eumcqt3Xsvvvii%0AYfvkyZOaP3++3fW99957VjvnWJL52jx16pTDHWhWrFhhejY0bdrU7mU+ckvevHk1atQoU3lMTIwm%0ATJhg9TgPDw+1bdvWULZr1y6LnTVs+eKLL0zXhqXnlZeXl5o3b24o27Jli06cOGF3XWvWrDHN3NG0%0AadOM/37qqadUqFAhU/uuXLlidx2xsbGm576Hh4eeeeYZ075t27ZVvnz5DGUffPCB3R2/fvjhB+3c%0AudPutjk7V1fXO3r+zPf5xYsXTUuFZGX+/Pn6999/DWVt2rS53aYBAAAAyEH8JQgAAAC4y/z8/Exl%0A33//vV3HXr9+XW+88YbFAN5WIDlgwADD6MD4+Hi9+uqrWU6rf+HCBfXp08dicGlNnjx5FBQUZCiL%0AiYnRkCFD7J4yfubMmdq/f7+hrFq1amrQoIHd7bhT6tWrZ5o54bvvvtOiRYvsOj4+Pl5Dhw41jZzs%0A0aOH1WMsBaiOBtAPOkv33ebNm+0+fs2aNZo7d67F16x9F61atVK5cuUMZZ9++qk2btxos6709HR9%0A9NFH2rZtm93tk6QuXbqYluX48MMP7Z6uPTw83BR4u7i46OWXX3aoHbmlWbNmatasmal89erVNqcc%0A79mzp2n09LBhw+xeo/2PP/4wdc7w9vY2deK4KfPnmZSUpBEjRtj1fIyMjNT06dMNZfXq1VOFChVs%0A1n3+/Hm99dZbds2okJSUpOHDh5s6Xj333HMqUqSIaX8fHx/17NnTUHb48GENHTo0y/p2796td955%0AJ8s23Uvu9PP6xRdfNN3n06ZNs3ta/V27dmnGjBmGMnd3d7300ks51kYAAAAAt48QHwAAALjLMo+K%0Al6TJkycrJCTE5nEHDx5U586drQZ7toL2+vXrm0bvnThxQu3atdOKFStMAUNiYqJWrFihdu3aKTw8%0A3Ga7LGnfvr2qVatmKNu7d69eeukli2uK35ScnKypU6eaQipJevPNN51mWvm3337bNCX2hx9+qPHj%0Ax9v8Hk6fPq2XX35ZR44cMZSXLVvWauAnSQULFjSVHTt2zMFWP9hq1KihvHnzGsoOHDigyZMnm5am%0AuFVsbKzGjRunESNGWN3P2nfu4eGhDz74wHDdJicn64033tDo0aMVGRlpOiY0NFTdu3fXwoUL7Xlb%0ABoUKFdLAgQMNZYmJierevbtWrlxpc2r9P/74Q927dze9l7Zt25rWQXdmo0aNMgWckjRmzBirgfLD%0ADz+srl27GsqioqLUqVMn/fTTTzbr27hxo1577TXTjAk9evRQsWLFLB5Ts2ZNtW7d2lB24MAB9ezZ%0A0+YMKceOHVNQUJCio6MzylxcXPTGG2+Y9u3Zs6f8/f0NZdu2bVPv3r119uxZq3WcPXtWvXv3Nv3O%0AFCpUyGI9N/Xu3Vvly5c3lP3www/q2LGjfvvtN9O1FxUVpSlTpqhnz56Ki4uzet57Uf78+U1lOfm8%0ALlCggAYNGmQoS0pKUu/evbVixQqrz6n09HStWLFCvXv3Nt0Lffr0UZkyZXKsjQAAAABun1tuNwAA%0AAAB40DRr1kwlS5bUuXPnMsri4uL00ksvqXXr1nryySdVunRpubu7KyYmRocPH9bWrVu1e/duw3l8%0AfHwMIzejo6OVmppqdSrft99+W4cOHdLff/+dURYVFaVRo0bpo48+UqVKlVSoUCHFxMToyJEjhnO7%0Auroqf/78iomJySizFah7eHjo008/Vfv27Q1TOIeFhem5557TU089pSeffFIBAQHy8fHR5cuXFRIS%0AotWrV1tcu7xnz55q2LCh1frutlq1aunNN9/U+PHjDeULFizQ+vXr1aZNGz366KMZId6ZM2f0yy+/%0AaMOGDaalEzw8PDR16lSb05WXKFFCefLkMQRh48ePV1pamsqVK6eEhAQVKFDAFKLh/3l4eOiFF14w%0AjZj+8ssv9euvv6pdu3aqXLmy8ufPr4SEBJ06dUq7du3SDz/8YAi2PT09lZycbPguMk9Lfat69epp%0A0KBBhiUX0tPTtXz5ci1fvlwVK1ZUyZIllZycrJMnT5qCfV9fX0VFRRnKbC2vEBQUpD179hjC58TE%0ARI0cOVILFixQq1atVLNmTRUpUkSJiYkKDw+3Op152bJl9e6771qtyxmVLFlSgwYNMt2bERER+uKL%0AL/T6669bPO6tt95SSEiIDh48mFEWExOjfv36qVatWmrevLmqVKmiggUL6tq1azp8+LA2bNhgmjFE%0AkmrXrq3+/fvbbOfYsWMVGhpqCO3379+v1q1bq3Xr1mrcuLFKlSolFxcXnTlzRtu2bdPGjRtNnQW6%0Ad++uunXrms5fsGBBTZs2TV26dDFMa//HH3+oVatWatmypaGOs2fP6pdfftHGjRtNnbrc3d316aef%0AWhyFf5OHh4emTJmibt26KTY2NqP88OHDCgoKUtGiRfXwww/Lx8dHFy5c0JEjRwyzkRQpUkTR0dGG%0AANpZOm05yt3dXcWKFTM8F2bNmqUCBQqoWrVqSklJkaurq6pXr57tOnr06KE9e/boxx9/zCi7fv26%0ARo0apeDgYLVp00bVq1dXwYIFFRsbq7CwMK1fv16HDx82neuxxx5Tv379st0WAAAAAHcGIT4AAABw%0Al3l5een999/Xa6+9ZggxUlJStHbtWq1duzbLc7Rq1UodOnQwTGGckpKisLAw1ahRw+Ix+fLl07x5%0A8yyOBI+Pj7cYRkmSm5ubJk6cqG+++cbQkSDzSPTMypQpo6+++kqvvfaaYVrmtLQ0bdmyRVu2bMny%0AfUo3RvW/+eabdu17N/Xo0UOJiYmaNm2aIXiKiorSwoUL7RpJ7eXlpWnTpmUZ5nh6eqpatWqGgPHC%0AhQuGkbGtW7fWlClTsvFOHhz9+vXTtm3bFBERYSj/+++/DZ1brPH399f06dM1dOhQnTx5MqP84MGD%0AateundXjXnvtNSUmJprWGJeko0ePWp2donnz5nr88cdNa71nde9NnjxZw4YNM91jx44d06effmrz%0A2JtKly6tuXPnWhxV7Oy6deumtWvXKiwszFD+5ZdfqnXr1qYlDqQbIfSXX36p/v37a9++fYbXQkJC%0Aspwp5aZq1arp888/z/I7uvk8fvXVVw3X0vXr1/Xtt9/q22+/zbKu1q1ba8SIEVZfr1mzpmbOnKkh%0AQ4YYRrsnJiZq9erVWr16dZZ1+Pj4aNq0aRZnkMmsUqVKmjt3rl555RVD5y1JunTpki5dumTxuGLF%0AimnBggWm2QlsdWxydnXr1jUskxMXF6fRo0dnbNeqVUvLli27rTomTZpk8T4/cuSI6TfemiZNmmjK%0AlClWO/8BAAAAyD1Mpw8AAADkgieeeEIff/yxvL29HTquaNGimjBhgqZOnapatWqZgqKff/7Z5vGF%0ACxfWihUr1Ldv3yxDJkmqWLGigoOD1apVK9N0yJ6enlkeX716da1cuVKPPfZYlvtm5u3trbfeekvj%0Ax4932oChb9+++uyzz1SiRAmHj61QoYKCg4PVpEkTu/YfMWKEzc/B3tDmQZY/f37NmzdPlSpVcui4%0APHny6IUXXtC6detUvXp1U6eLHTt22JySX5KGDBmiuXPnqnTp0lnW5+3trWHDhmnq1KkWRyNnde95%0Ae3trxowZGjhwoMPPGOlGsLd06VI99NBDDh/rDFxdXfX++++bZixISkrSmDFjrB5XpEgRLVy4UN26%0AdbPr+XgrFxcXtW/fXosWLZKvr69dxzz00ENaunSp3c+Am9zc3DRo0CBNmjTJ5qwMktS4cWMtW7Ys%0AW6O+69atq1WrVumJJ56w+5iaNWvqu+++U/Pmze3a/6mnntLKlSutdqy4Vw0ZMsTmvXf06NEsnxlZ%0AuXmfv/766/Ly8nL42OHDh2vmzJkWl58AAAAAkPsI8QEAAIBc8uyzz2r16tV6/vnnbYYVefLkUbVq%0A1TRixAht3rxZzz33nCQpb968atq0qWHfpUuXWl33+SZPT08NGTJE27Zt07vvvqvHHntMAQEByps3%0Ar3x8fPTQQw+pZcuWmj59ur799lvVqVNHkpSQkGA4j73hoJ+fn+bNm6evv/5aTz31VJaBga+vr3r2%0A7KkNGzbolVdesauO3NSsWTNt2bJFI0eOVLVq1bKcArpGjRoaN26cVq9erZo1a9pdT7169TR37lyr%0AHQYiIiJMU/XDzN/fXytXrtTQoUNVqlQpm/sWL15cL7zwgtavX6+xY8cqX758kqQ2bdoY9jt9+rRp%0ADXFLHn/8cW3atEmzZ89W+/btValSJfn6+srd3V3FixdX3bp19dZbb2nz5s3q1auXXF1dTVObS/bd%0Aey4uLurfv79+/PFH9ezZM8v1rt3c3NS0aVPNnTtXs2fPtrqe+72iZs2a6ty5s6l89+7dNke5e3h4%0AaNSoUdq0aZNeeOGFLD8HLy8vtWnTRkuXLtX48eMzrhF7FS5cWLNnz9bixYv15JNP2gxjvby81K5d%0AO61du1b9+vXLMsC/qXz58lq1apVmzJihRx991GYHBXd3dz3xxBOaM2eOlixZYjFcz4qfn5+mT5+u%0A7777TgMGDFDt2rXl7+8vT09PFShQQBUqVFCXLl20ZMkSzZw5UyVKlDD9vki6p8PlgIAALVmyRA8/%0A/LDF1+Pj4/XPP//cdj0uLi4aMGCAtmzZou7du6tkyZI29y9durRee+01bd26VT179rT7GgIAAABw%0A97mk327XXwAAAAC3LSEhQX/99ZciIiIUGxur9PR0FS5cWMWLF9cjjzyiQoUK5XYT9cwzz+jUqVMZ%0A2z179tTw4cMdPk9ycrJCQ0MVGRmpy5cvKz4+Xnnz5lWRIkVUpUoVlStX7p5dC1mSLl++rNDQUF26%0AdCljjef8+fOrVKlSqlGjhs11pe2RnJys/fv369ixY4qNjZWbm5sKFy6ssmXLqk6dOg6PIH6Qpaen%0A68SJE/r77791+fJlJSQkqECBAipcuLAqVapkNYC7m2bNmqVp06ZlbBcqVEi7du3K1rlOnTqlI0eO%0A6PLly4qJiZG7u7sKFCigwMBAVa9e3eHRvA+Ko0eP6vjx47p8+bKuXLkiLy8vFSxYUOXLl1flypVz%0AdMT49evXtW/fPp0/f16XL19WamqqChcurMDAQNWsWTNH6rp27Zr279+vixcvZtRRoEABlStXTtWq%0AVXO4I0JOuHDhgho3bmwomz17tsOzFDib9PR0hYaG6tChQ4qOjlaePHlUsGBBlSlTRrVr174jHRXC%0Aw8N17NixjOvV29tbxYsXV+XKlbPVKQMAAABA7iDEBwAAAJCl9PR01a5d2zBa8u2331aPHj1yr1HA%0AA+C9997TN998k7FdqVIlrVu3LhdbBOS80NBQdezY0VC2evVqVa1aNZdaBAAAAAC5yy23GwAAAADg%0AzgoJCdGkSZP00EMP6aGHHlJgYKCefvpph85x6NAh03THjq4rDjxoevfuLR8fHwUEBCggIEANGzaU%0An5+fQ+fYt2+fYZv7Ds7m66+/1rZt2zKu82rVqmUsw2KvzNe5m5ubU8yEAQAAAAC5hRAfAAAAuM95%0Ae3trz5492rNnT0bZ999/r8DAQLvPsXTpUsO2m5ubqlWrlmNtBO5HUVFR2rFjR8Z2nz599MYbb9h9%0AfEhIiI4cOWIoq1WrVo61D8gJ6enp2rlzp3bu3ClJKl68uHbs2GH3siipqalasWKFoaxy5cry9PTM%0A8bYCAAAAwL0iT243AAAAAMCd9dBDD8nb29tQtnz5cruP37Nnj1atWmUoe+yxx1SgQIEcaR9wv8o8%0Aan7dunVKTEy069iEhASNGTPGUObq6qpnnnkmx9oH5ITKlSsbti9evKjt27fbffycOXMUHh5uKGvV%0AqlVONA0AAAAA7lmE+AAAAMB9zsvLS40bNzaULVy4UN98843S09NtHrtlyxb16dNHKSkphvJevXrl%0AeDuB+03mwP3cuXMaPHiwYmJibB4XGRmpnj176vDhw4by559/XsWKFcvxdgK3o06dOvL19TWUjRw5%0AUnv37rV5XHJysj777DNNmzbNUF64cGF16NAhx9sJAAAAAPcSl/Ss/moHAAAA4J535MgRtW/f3hTG%0AV6pUSW3atFHVqlVVuHBhSVJ0dLQOHz6sLVu2KCQkxHSuLl26mEYIAzBLT09X586dtX//fkN5wYIF%0A1bp1a9WvX1/+/v7y9PRUXFycTp06pT/++EObN282jdgvVaqUVq1apSJFitzNtwDY5ZtvvtF7771n%0AKHNxcdFjjz2mpk2bqkKFCsqfP7+SkpJ08eJFhYaGasOGDTpz5ozpXFOnTmUkPgAAAIAHHiE+AAAA%0A8ID4+uuvNW7cuCxH39vSokULTZ48WW5ubjnYMuD+FRERoe7du+vixYvZPoefn5/mzZunChUq5GDL%0AgJyTlpamoUOHauPGjdk+h4uLi0aMGKEePXrkXMMAAAAA4B7l+l7mrtIAAAAA7ks1a9ZUYGCgdu/e%0Abfe63Dd5enpq8ODBGjlypFxdXe9QC4H7T+HChfX0008rLCxMkZGRDh//xBNPaNasWSpbtuwdaB2Q%0AM1xcXPTMM88oOTlZoaGhSktLc+h4Pz8/TZ48Wc8///wdaiEAAAAA3FsYiQ8AAAA8YGJjY7VkyRKt%0AWbNGJ0+etLlvqVKl1LJlS3Xv3l0lSpS4Ow0E7lObN2/W8uXL9dtvvyk1NdXqft7e3mrUqJG6du2q%0A//73v3exhcDtO3HihL7++mtt3LhR0dHRNvetUqWK2rdvrw4dOsjHx+cutRAAAAAAnB8hPgAAAPAA%0AO3/+vMLCwnT+/HnFxcUpLS1NPj4+KlmypMqXL6/AwMDcbiJw34mPj1dYWJhOnjypq1evKiEhQV5e%0AXipcuLACAwNVpUoVeXp65nYzgduSlpamiIgIHTlyRFFRUYqLi5Orq6vy5cunMmXKqHLlyipWrFhu%0ANxMAAAAAnBIhPgAAAAAAAAAAAAAATiJPbjcAAAAAAAAAAAAAAADcQIgPAAAAAAAAAAAAAICTIMQH%0AAAAAAAAAAAAAAMBJEOIDAAAAAAAAAAAAAOAkCPEBAAAAAAAAAAAAAHAShPgAAAAAAAAAAAAAADgJ%0AQnwAAAAAAAAAAAAAAJwEIT4AAAAAAAAAAAAAAE6CEB8AAAAAAAAAAAAAACdBiA8AAAAAAAAAAAAA%0AgJMgxAcAAAAAAAAAAAAAwEkQ4gMAAAAAAAAAAAAA4CTccrsBwN3w779Xc7sJuEe5uLioaNF8hrJL%0Al+KUnp6eSy0C7g/cW8Cdwb0F3BncW8Cdwb0F5DzuK+DO4N4C/l+xYvlzuwnAA4GR+AAAAAAAAAAA%0AAAAAOAlCfAAAAAAAAAAAAAAAnAQhPgAAAAAAAAAAAAAAToIQHwAAAAAAAAAAAAAAJ0GIDwAAAAAA%0AAAAAAACAkyDEBwAAAAAAAAAAAADASRDiAwAAAAAAAAAAAADgJAjxAQAAAAAAAAAAAABwEoT4AAAA%0AAAAAAAAAAAA4CUJ8AAAAAAAAAAAAAACcBCE+AAAAAAAAAAAAAABOghAfAAAAAAAAAAAAAAAnQYgP%0AAAAAAAAAAAAAAICTIMQHAAAAAAAAAAAAAMBJEOIDAAAAAAAAAAAAAOAkCPEBAAAAAAAAAAAAAHAS%0AhPgAAAAAAAAAAAAAADgJQnwAAAAAAAAAAAAAAJwEIT4AAAAAAAAAAAAAAE6CEB8AAAAAAAAAAAAA%0AACdBiA8AAAAAAAAAAAAAgJMgxAcAAAAAAAAAAAAAwEkQ4gMAAAAAAAAAAAAA4CQI8QEAAAAAAAAA%0AAEr09EsAACAASURBVAAAcBKE+AAAAAAAAAAAAAAAOAm33G4AgHvLuXOR6tjxWUlSixatNWrU+zb3%0A37dvrwYO7CtJ2rlzr+G1xx6r51Dd+fLl0/ffb7f6+vnz57R+/Rrt2bNL//xzSgkJ8fLxyavAwHJq%0A2PAxPftsexUoUMChOs+di1SjRm0lSYsWLdKjjz5qc/+NG9fro49ufCaZ3++HH76nTZu+U61adfTZ%0AZ18aXrv5Wbzzzhi1atXWZh23fqYrVqxTyZKlLO6XlJSkH3/8QT//vFVHjx5RdPRlubm5yc+vhB55%0ApLaee+5/qlSpss26AAAAAAAAAAAAcHcR4gPItu+/36AmTZqpUaPHb+s8pUuXVeHChbPcz8cnr8Xy%0AtLQ0ff31As2b94VSU1Pl4uIiX9+i8vcvrX//vajQ0BCFhoZo6dKvNXLke/rvfx+7rfbeC/7666De%0Af3+kzp2LlHSjA0RAQDklJibo7NkzOnXqpNavX6P27Tvq9dffkJsbPwcAAAAAAAAAAADOgNQGwG2Z%0AMOFDBQcvd3iE+626dw/KcvS5Nenp6XrnnTe1c+cOeXh4qEuX7urUqYuhU8DRo4f1+efT9eefuzVi%0AxFBNnPipGjT4T7bb6+x++mmzxo4drdTUVNWr10CvvNJHNWo8kvH61atXtWzZYgUHf6VVq5YrLu6q%0ARo/+IBdbDAAAAAAAAAAAgJvy5HYDANy7XFxcFBV1SZ9+OjHX2vD11wszAvwPP5yoPn36m0b1V6xY%0AWZMnT1edOvWUmpqqjz56XwkJCbnU4jvr9Ol/9PHH45SamqpWrdpqypTPDAG+JOXPn1+9evXVsGHv%0ASJJ++GGTfv55W240FwAAAAAAAAAAAJkQ4gPItvbtO0q6EQLv3PnzXa//4sULmjdvtiSpY8fO+u9/%0AG1nd183NTUOGvCUXFxdduvSvtmz5/m41866aNm2SEhLi5edXQsOGvaM8eaw/5tu0eU5Vq1aXJC1d%0AGny3mggAAAAAAAAAAAAbmE4fQLZ16PCiwsOP6cCB/Zo48SPVrFlLBQoUvGv1b9y4XikpKXJ1dVXn%0Azt2y3D8wsJxGjx6rMmXKqkKFSnehhXfX+fPntXv375KkF17oInd39yyPGThwqP6PvfuOiurq+jj+%0AG0AQRAHBGruoYOyxl2iMmlhix95i8kRT9EnTJBp7rFFjEpM3PfauiSVqNMaGGjv2rqgUBURApAnM%0A+4ePo4QOM4L4/azlWnfmnrvvnuEeHGbfc054eFiy0foAAAAAAAAAAADIGRTxAWSZwWDQJ5+M1aBB%0AvXXr1i198cXnGjfus8d2/kOHDkiSKlWqImdn5wwd06ZNW0umlKMOHz4go9EoSapbt0GGjqlWrbol%0AUwIAAAAAAHjsjhw5pOHDh5oee3sfytTxgYEB8vLqaHq8cuU6lShR0mz5Af8WHx+vNWtWasuWTQoI%0A8Nfdu5FydHRU2bLl9e23P+V0egCAHMB0+gCypVSp0hoy5B1J0tatm7Vr147Hdu6rV30lSe7ulR7b%0AOXOzB++HjY2NypevkLPJAAAAAAAAAEhXYmKiRo58T199NUtnz55WRES4EhISFB4erpiY6JxODwCQ%0AQxiJDyDbunfvqZ07/5aPzxHNnDlVNWvWkpNTxkbGS9KUKRM0ZcqEdNt99dV3qlOnrulxRES4JMnZ%0A2SXzSedBd+5ESJKcnJxkMBhyOBsAAAAAAAAA6dmyZZNpiUzp/pKglSt7KC4uTpUqVc7BzAAAOYki%0APoBsezCt/sCBvRQaekuzZ8/QhAlTMnx8qVJl5OKSfiHe0dExyWN7e3tFRkYqPj4+0znnRfnz20sS%0A7wcAAAAAAADwhHiwZKgktWr1ksaN+4wBOgAAivgAzOOZZ0pp6NB3NGfOTG3btkUtW7ZS8+YtM3Ts%0AgAGvql27VzJ9TldXN0VGRio8PCzTx2aUlVXmVh15sCZ9Zo+zsrJSYmJipo7593lcXV0lSXfu3FFi%0AYmKmcwAAAAAAAADweN2+fdu0/cILrSjgAwAkSVR4ANwXGSlD6C0pMjLLIbp166latepIkmbOnKaw%0AMMsV1yWpTJmykqTLly9l+Bh/fz/TNPwZkT9/ftN2bGxsuu0frFNlZ5c/nZZJPWgfF5f+OaKjH66F%0A9Wh+ZcqUk3R/HS1f38sZOm9UVJSuXvXNeKIAAAAAAAAAzObR7wMLFiyYg5kAAHITivjAU8r67Bk5%0ATJkoJ69OcvUopyIVSsrNo7yKVCgpV49ycvLqJIcpE2V99kyGYz6YVj9//vy6fTtUs2dPt+ArkJo2%0AbS5JunDhXIZH48+aNU3t27fSpEljM9S+UCEn2draSpJCQ0PTbR8SEiLp/iwBmfGg/aN33qZ+jmBJ%0Akq2trQoVcjI9X79+Q9nZ2UmSDh7cn6Hz7tmzS337dlenTi+ZcgcAAAAAAADweDyY2RMAgEcxnT7w%0AlLH960/Zfz1Htvv2pNrGKjRUtju3y3bndhWYM1NxjZooevh7inuxTbrxH51W/++/t8rZ2dmc6SfR%0AtOnzsre3V3R0tJYsWag33xyWZvtr167q0KEDMhqNqly5SobOYTAYVLlyZZ08eVInT55U586d02x/%0A+vQpSZK7e6WMvYj/cXevJD+/azp3Lv2bJs6cuX+OChXck0yvlT9/fjVt+ry2bduqVauWq3Pn7qai%0Afmp++22VJMnZubDc3DJ34wEAAAAAAMDTqnv3V3TjRqAkaeXKdSpRomSqbTduXK8pUyZIktq27aDR%0Ao8cn2T958nht2rRBkrRp03YVLFhQhw8f1O+/r9aZM6cUGnpLzs4uKl++ojp37qpmzVqYjk1ISNCW%0ALZu0ceN6+fpe0d27kXJ1ddNzz9VT374DVbp0mXRfy9mzZ7R9+186duyobtwIVEREuKysrFSwYCGV%0ALVtO9eo10CuvdFGhQoVSPP7nn7/Xr7/+KEn66acF8vCoqkuXLmrdujU6eHC/goODZWVlUPHiJdSw%0AYRN17eqlYsWKp5tXWh59z9as+UNFixbTrl079Pvvq3Xp0nmFh4fLyclZzz5bXe3bd1STJs0yHPvg%0Awf3aunWzjh/30a1btyQZVbiwqxo0qK9XXnlFjRs3TvXYwMAAeXl1lCR17eql99//SH/+uVGLF8+X%0An991FSrkpMqVPRQVdVc+PkeSHT98+FDTdq1adTR37g/J2ty8eUNr167RoUMH5O9/XXfv3pWTk5NK%0Aly6rBg0aq1OnLkkG/vzbo+/dhg1/KT4+Xt9++6X27dujhIQElShRQvXqNdSbbw5TUNBN0+vx8uqt%0A//73A0VEhGvt2t+0fftfCgjwV2JioooWLaamTZ9X9+69knzHeP36Na1evVz//LNPQUE3ZWubTxUq%0AuOvll9urffuOsra2TvNnERMTo61bN+vQof06d+7+QK6oqLtydHSUi4urqlevqVat2ui55+qlGqNp%0A07qSpMaNm2rGjDmKj4/Xxo3rtW3bFvn6XlFExP1rxcPDU61bt1XLlhlb0iAyMlJ//LFW3t67dPny%0ARUVGRsre3kFly5ZTgwaN1LlzNxUu7JpunNSut5o1a6t165dVr16DdGMAyJso4gNPCcPtUDmOGqn8%0Aq1dk+ljbfXtku2+PYrr31I3/vp9u+27demrHjr/l43PEVCS2BCcnZw0c+Jq++26uVq5cqnr1Gqhu%0A3fopto2NjdHUqROUmJgoV1dXdezYNcPnad26tU6ePKnff/9dQ4YMkcFgn2K7K1cuy8fnsKT761dl%0AxvPPv6AdO7Zp3749unTpoipWdE+x3e3bodqx4+//nePFZPuHDh0mb+9dCgwM0JdfztSHH34iK6uU%0AJ11ZsWKpjh/3kSQNHvyfTOULAAAAAAAA84uPj9e0aZO0YcPaJM8HBd1UUNBN7d+/V9269dB7743U%0A7duhGjv2Ex09ejhJ28DAAG3YsFbbtm3R1KmzUv2+7M6dO5oyZYJ2796R4v6YmBgFBwfp0KEDWrjw%0AV40bN1mNGjVJ9zUsWjRPP/30neLj45M8f+nSRV26dFGrVy/Xxx+PUatWL6UbKyMSE40pvme3boVo%0A167t2rVru5o1a67x4yenuQRmWFiYJk4cowMH9iXb5+/vpzVr/LRmzRo1a9ZMM2fOVEbKK7/9tkqz%0AZk0zPQ4JCVZISLA8PKpm/AX+T0JCgubP/1kLFvyS7L29deuWbt26JR+fI1q8eJ7eeedddeiQ9mAk%0ASbp7N1IffDBcfn7XTM9dunRR+fLZplhgP3bMR+PGfWKaKfQBX9/L8vW9rE2bNuiLL+aqQgV3bdq0%0AQTNnTk2yRGlcXKyOH/fR8eM+8vbeqalTZ6VayN+2bavmzPlct28nnx01PDxc4eHh8vW9rPXrf1Oz%0AZi00btxnSZYeTYm/v58+/XSkLlw4n+T5kJBgeXsHy9t7l377baVmzPhCDg4FUo2zZcsmzZ49Q5GR%0Ad5I8Hxl5R6dOndCpUye0YsVSffLJGDVv3jLFGOldb/7+ftq4cb0aNGisceMmpXljBoC8iSI+8BSw%0APn1KTr26yvp/dwdnVf5Vy+W011tyTP0DjPRwWv1Bg3onWb/dEnr16qd//tkrH58j+vDD4erf/1V1%0A7eolF5fCpjYnTx7XnDkzdfbsadnY2GjMmEmyt0+5EJ+SgQMHatWqVbp+/br69eunESM+Vc2atUz7%0AExMTdeDAP5o5c6oSEhJUs2Ztvfhi60y9jlat2mjNmhU6efK43n//bY0c+akaNWqSpAB/8uRxzZw5%0ATZGRd1SqVGl5efVOFqdEiZIaNux9zZo1TevW/aYbNwI1ePAbqlathqnN7duhWrjwV61cuUyS1K7d%0AK6l+mAQAAAAAABljCL0lq7D0l8kzh0SXwjI+8t1HeqyuXZUh/p4FM3oooXRZKV++x3KuvGj27Ona%0Avv0vSVLp0mVUpYqnjEajjhw5ZCpmrl69QtWr19Ty5Ut05swp5cuXT7Vq1VGRIkUVEOBvGuEdHR2t%0ACRM+1cqV65IVN2NjYzV8+JAkxcyKFSupfPkKyp8/vyIiInT27GkFBd2UdH/U8ZgxH2nRopUqXrxE%0AqvmvXLlMf/65UZLk7OyiGjVqqUCBArp27apOnToh6f7NAZMmjVX58hVTHciSGT/++O0j53RWnTr1%0AZG1trZMnjyswMECStHv3Tr3//jB98cU3pqUzH3XrVojefvuNJMXsSpUqq0KFipKky5cv68KFc/+L%0AtVs9e/bUt9/+nGZh9fr1a8luLJCkggULadCg17Vvn7ckydt7l27dur/MZZMmzeTmVkSSksyiYDQa%0ANXnyeG3Zssn0nINDAdWqVUfOzs4KCQmWj88RxcXFKTIyUtOmfabg4GC9+mraA3e+/HJWktf8wIsp%0AzMh69eoVjRz5X929e1e2traqVauO3NyKyN/fT8eOHZV0/3387LPx6tdvkKZMmSCj0agSJZ5RtWrV%0AlZiYqKNHDys09JYkae9eby1fvkR9+vRPdq6tWzdr4sQxpqUGHB0dVb16TRUu7KqEhAQFBPjr1KkT%0ASkhIkCTt3r1Dc+fO0Ycffpzqaw0PD9cHHwyTn991WVlZydPzWZUpU9Y0K0J4eLgkycfniKZN+0wT%0AJ05NMc7q1cv1xRefmx7b2NioRo1aKlasuIKDg3Ty5HHFxMQoMvKOxo79RNOmzU5280v619slU9/c%0Av3+vhgx5Vd9994ucnCw36y2A3IciPpDHWZ8+Jecu7WSVgbXWM8Iq6KbkWCHddg+m1X/0A01qFiz4%0AVevX/56h8w8YMDjJhx4bGxvNnj1XkyeP17ZtW/Trrz9qwYJfVLRocTk7Oyso6Mb/piGSChd21aef%0ATkj17uPU2Nvb6/vvv9fw4cN18eJFvf3263JxKayiRYspMfH+h8a7d+9KkurVa6CJE6elEzE5Kysr%0AffbZdI0Z87FOnDimjz56TwULFlKJEiUkGXTzZqDpg2TlylU0bdrsFP/gkKTOnbupYMGCmjJlgg4c%0A+EcHDvwjZ2dnFStWQjEx0bp+/ZoSExNlZWUlL69eevvtdzOdLwAAAAAASMr+p+9VYGbmvxPIiruf%0AjFHUeyMy3N7Jq5Nsrly2YEYP3Tp0Qollyj6Wc+VF27f/JTs7O40aNU4tW7Y2TesdFRWl999/RydP%0AHpckTZw4RomJiapevYbGjZui4sUfTk9/5MghjRjxX8XGxur27VBt3/6X2rbtkOQ8K1YsMRUJnZ2d%0ANXXqLFWvXjNJm8TERP3550bNmDFZ9+7dU0xMjNauXaMhQ95ONf8//9woa2trDRnytry8eivfIzd0%0AHDt2VKNGfajw8HAlJCRo8eL5Gjt2UvbesP+dU5J69OitoUOHmb4zMxqNWrVqub7+erYSExN17NhR%0ALV++RP37D0pyvNFo1MSJY00F1bJly+nTTyfI0/NZUxuDwSB//0saOXKkfH195evrq88+G6cZM+ak%0AmtfBg/slSY0bN9Obbw5T8eIldP78OV2/7qumTZ9X06bPS5KuXvU1FfF79uyrOnXqJou1ZMmCJAV8%0AL6/eeuONt5IMVLp9+7ZmzZpqmsXzl19+UKVKldW0afNUc9y7d7ccHArovfdGqFmzFoqOjtL27X+p%0ARYvkM4AeOPCPJKlBg8YaPXpckqnid+zYpk8//UiSdP78WY0fP0rW1tZ6990R6tSpq+k6jo2N1fjx%0Ao7R7905J92cq+HcRPzIyUl9+OctUwO/QoZPefXdEshtRgoODNGnSWB05ckiStHHjOr311rBUR9A/%0AuImkShVPffrpBJUv//A77tjYGM2aNV0bN66XJP3991b95z9vJluO4sKF8/rqq9mmxw0aNNbHH3+q%0AIkWKmp4LCrqpiRPHyMfniBISEjR9+mdasWJtkusyvevtfr4nNWnS/XbXr1/T5Mnj07zeAOQ9FPGB%0APMxwO1ROvbqarYCfLH5EuKTSqe7v2rWHtm/fluL6To/y87uW4h2fKUlp+iRbW1tNmDBFnTp11Z9/%0AbtSpUyd08+YNBQXdUIECjqpVq46aNHler7zSWY6Ojhk6z79VrFhRq1at0ubNm7V27Xpdveqra9d8%0AZTBYqUiRIqpXr6Hat++oBg0apTp9fXrc3Iro66+/1+7dO7Rt2xZdvHhRfn5+SkxMkJtbET37bHW9%0A9FJ7NW/+gmxs0v71/eKLbVSzZm2tW/ebDh7cr2vXfHXx4nnZ2tqqTJlyql37OXXs2EWVKlXOUq4A%0AAAAAAABPigdrYj8pPv54TLKR0A4ODnrrreF6663XJd0vsLu5FdGMGV+qYMGCSdrWqVNXHTt21cqV%0ASyVJJ04cS1bE//331abt9977KFkBX7o/6KRt2w66ePG8li9fIknpfs8nSW++OUy9evVL9nzNmrX1%0AzjvvafLk8ZKkf/7Zm26sjOrWrYeGD/8gyXMGg0FeXr0kSV9+OVOStGDBL8nWjN+9e6cOHz4gSSpa%0AtJjmzv1RLi4uKeRfU4sXL1bnzp0VHBysvXu95eNzRLVq1Uk1rypVPDVlyuem7/Jq1qyVZIbPjLhz%0A544WLpxnetyv3yANHfpOsnYuLi6aOHGaxo79WDt2/C2j0ai5c+eoceNmaX5fOXr0eDVv/oKk+yPe%0Ae/Tok2rb8uUraPr02cm+m2zR4kXVrVtfhw7dfx8TExM1ZMjb6ty5W5J2dnZ2GjnyU+3d662EhAQF%0ABvorJCREbm5upjY7dmxT2P9mNalQoaJGjBiV4pT7RYoU1cSJ09SlS1vdu3dPcXFxOnXqZJpryBcr%0AVlxz5nybrM/Y2eXXyJGjdfz4MdP31Pv3701WxJ8//yfT6P8aNWql+F4ULVpMU6Z8roEDeys4OEgh%0AIcHasWOb2rRpKynj19uzz1bTt9/+qFdf7aNbt25l6HoDkLdQxAfyMMdRI7M9hf6/lYqP17nz9+/S%0AjZn7pe58+2OqbQ0Gg+bO/SHV/d7eh8yaW506dVO8U9Vc7O3t1aVLFzVr1tp0J2hmjB49XqNHj0+z%0AjY2NjV54oZVeeKFVFrN8yM2tiAYPfkODB7+R7VgAAAAAAACwvDJlyqa6Vvyzz1aXra2t4uLiJEkd%0AO3ZJVox8oFq16qYi/r/XLw8LC1OlSpXl4OCg2NhYvfBC8lHXj6pVq46piB8REZ5m20KFnNS1a49U%0A9zdt2lwGg0FGo1EREeGKjIzM8qCbB1xdXfXWW8NT3d+9e0+tXbtGvr6XFR0dpT17die5qWH16hWm%0A7UGDXk+xoPqAm5ubBg8erOnTp0uS1q5dk2ZRtWtXr3QH46Rn27YtprXXixUrrtdfH5pqWysrK40Y%0AMUr79u1RbGys/Pyu659/9qpx46Ypti9evISpgJ8RAwYMTvX11K79nKmIb29vn+p14OLiolKlSuvq%0AVV9JUkhIUJIifnz8PdWoUUv+/n7q2tUrxQL+A87OzipXrrxpVon0rs9u3Xqk2mdsbGzUuHETrVhx%0Av4gfEOCfZH9sbIz27dtjejx8+AepvheFCjmpffuOmjfvJ9nZ2enKIzOhZOZ6K1zYVb169dc339wf%0AgZ/e9QYgb6GID+RRtn/9qfyPfCCwhPyrliu2m5fiUlgjCQAAAAAAAMgNOnXqmqn2UVFR2rp1s4Wy%0ASVudOvVMU4//m7W1tZycnBUcHCTp/sj21Dw60jw6OjrJPmdnZ02bNvvfh6SqQIGHRfZ79+6l2bZa%0AteqpLgEpSQULFlSBAo6monR0dFS2i/ht2rSTnV3+VPcbDAa1bv2Sfvzx/yRJ+/btMRXx4+LidPz4%0AUVPb+vUbpnu+559/3lTEf7AWfGpq1MjcqPuUHD580LT90kvt0r0pwMnJWc2btzRNv3/48MFUi/gp%0AzcCQlrSWKX10ev3KlT2STPX/b2ldn507d1fnzt0znFNmrs/0BoAVL14y1byOHDmk2NhYSVLp0mXk%0A4eGZZqxevfqpQ4dOKlasuKlPZ+V6a9iwsamIn971BiBvoYgP5FH2Xz+e9XHsv55DER8AAAAAAAC5%0A1ogRozLVPjAwIMeK+CVLPpPm/kdHJbu5FclQu8zOKBkVdVfXrl3VxYvnderUSe3fvy/DsZ55JvWl%0ANx9wcHAwFfEfTE2eHRmZnv7R9cavXLlk2r548XySwu+8eT+lMvLboPz575dTHs05KOim7ty5k+Lo%0Abmtr62TTsWfFg1HmklStWo0MHVOtWg1TEf/ChXOptitXrnyG87C3t5eLS+FU9ye9Nt1Sbffvtpm5%0APhMTExUUdFOXL1/SuXNn5ONzRCdOHMtwrPSuTwcHB9P2v69NX19f03aVKmkX8KX7SxP8+waVjF9v%0AD2X0egOQ91DEB/Ig67NnZPvI1D6WZLvXW9bnziqhisdjOR8AAAAAAACQV2WmOJfWiPeMioyM1I4d%0A23T8uI+uXvWVv7+faT3ylKRXJH20CJqaR9dnz8qSlf+W3o0PkuTq+rCofPt26CPbSV/rhg1rM33+%0AiIjwFH9uBQsWynSslISHh5m2ixYtlqFjihR5eINHeHjqU8xnJkdHx8xcm3YZbpuW06dPytt7ly5c%0AOCd/fz8FBgakOdo+u9dnWtfmo9fNo9dTZljyegOQ91DEB/IguzUrM9w2wSD98Jy0xlOyMkp1AqUB%0AxyTPkMycb4WiPhmbhUwBAAAAAAAAPJDeqFxzWrFiiX766XtFRd1Ncb/BYJC7eyWVKVNO27ZtyVDM%0AR4ugj4uDQ4F02+TP/3C6/bt37z6yHZnt80dFRaV7zuzFf5hvWlPUJz33w3YxMdFptMt4jo/z2vT3%0A99PUqRPl43Mk1TaOjgVVv35DnTt3Rv7+fhmKm53XcOdOhGk7qz9bS15vAPIeivhAHpTv6OEMtTNK%0A6ttNWl7t4XNb3KVpzaTG16TXjko9TkmOcemdL/UPUwAAAAAAAE+D6NeHKLZ7j8dyrsQ0prROSfjK%0AtTLEp71WtLkkliiZfqOnTGJi9qeMN7fvvpurRYvmmR7ny5dPHh6eqlDBXWXLlleFChVVubKHChUq%0ApMOHD2a4iJ8T4uJi023zaCHc2dnFtG1n97AYW7iwq9at+zPF4w0Gg9zckk6NHhISaZaZBNJjb/9w%0A+YF/r9OemkcLvea6meBxuXHjhoYOHZxk5HvRosXk6VlV5cpVUNmy5eXuXknlypWXlZWV3n77Pxku%0A4mfHo9dKbGz611x6MdK63gBAoogP5Ek2x30y1G5X2aQF/EftLXP/339flnqdvF/Qb+AnGbJxPgAA%0AAAAAgLzKWNhVCYVdczqNFCWWKZvTKeQ5BsPDb8kSExPTbJvbRs6eO3dWixfPNz3u2tVLQ4a8rQIF%0AHFNs/6CAnFuFhoaqTJlyabYJCgoybRd+pJ86OTmZtu/ciVB8fLxsbHJX2cTZ2dn0MwgKuil390rp%0AHnPz5g3TduFc+nspNXPmzDAV8IsWLaYxYyaqdu3nUm3/uK7PR6+VW7cyNo1tbGys7OweLi3wJFxv%0AAHKPxz+3DQDLioyU1e3U16161NaKGQhnJ/30nNTodan6W9IXDaWQfy0dZBUaKkVmfyogAAAAAAAA%0A4Enw6LTcMTExabYNCAiwdDqZsnnzH6YR5DVq1NL773+UagFfkgIDH+b/OEaeZ9b582fTbXP27GnT%0AtoeHp2m7YsVKpiUA7t27p4sXz6cbKywsTKtXr9aRI4d040agxd+TSpWqmLZPnDiWoWNOnTph2i5b%0Atpy5U7KY8PAw7d3rbXo8atS4NAv4iYmJunnzpumxJX8WFSs+vHniwoVz6bYPCQlWq1ZN1anTy3r/%0A/WGmGJm93iIiwvXHH+se2/UGIPegiA/kMYYMTB/1gEvGZl8yOVVUev9lqeQHUg8v6c+KUsL/bjo2%0A3Etnzn0AAAAAAAAgj3BweDjKJSjoZhotpcOHD1g6nUy5fv2qabtaterptt+1a4dpO71ZB3LCtm1b%0A09yfmJiorVs3mx4///wLpu2CBQvK3b2y6fHGjevTPd+KFSs0atQoDRs2RG+8Mcji78mjRewtWzYp%0APj4+zfYREeHy9t75yPF1LZabufn7+yV5P6tVq5Fm+yNHDiUZiW/Jn0X16jVNN+/4+l7R5cuX7knt%0AAAAAIABJREFU0my/f/8+GY1G3boVooSE+0tqZOV6W7v2N02dOlHDhw99LNcbgNyDIj6Qxxht7dJv%0A9D89Tkn2WVgO7Z61tPJZ6eX+UoX/SuNbSNdig9I9DgAAAAAAAMgLSpUqY9revv2vVNtt3LheV65c%0AfhwpZVi+fLam7UuX0i5Erlq1TMcfWUrz3r0sfJloYadOnUhSpP+3pUsXys/vuiTJ1dVNdeokLWp3%0A6dLdtL127Zo0R7sHBAToxx9/ND1++eV2SWZlsIQ2bdrKwaGApPvT5P/003eptjUajZo1a7ppzXZX%0AV1c1btzUovmZ06PXpiRdunQx1bYRERGaOXNqkucseX26uLioSZPnTY/nzp2TakE9Li5OS5cuND1u%0A3fol03ZmrrcbN24kWfricVxvAHIPivhAXuPoqEQXlww1LR0hzf9Nckp7xq80XXOWJrSQ6q5poB7r%0AO2vtxTWKTcj4bAAAAAAAAADAk6Zhw8am7U2bNmjdut+S7I+Pj9eqVcs0Y8bkx51auh4dfb9//16t%0AXr0i2RTdoaG3NGfOTM2ZMzPJ87Gx2fgi0YKmTp2oTZs2JHkuISFBCxfO03ffzTU995//vKl8+fIl%0AaffSS+1MU6UnJCTogw+G66+//kx2jiNHjujVV19VRESEpPvrm/fuPcDcLyUZR0dHDRw42PR40aJ5%0A+uqrWYqOTjrNanh4mCZM+FTbtm0xPTdixKhkrzc3K1++ghwdHy7tMHPmFN28eSNJG6PRqP379+m1%0A1/qZbs54IL2lLbLr1Vf/Y3o/DxzYp/HjRysiIjxJm7CwMI0ePUK+vlckSaVKlVbr1i+b9mf0ejtx%0A4pjeffct00wDj+t6A5B72OR0AgDML75GLdnu3J6htl6npSbXpe+fk36pLfk5Ze2cRhm14/rf2nH9%0AbxXOX1helXupj+cAebpWzVpAAAAAAAAAIJdq1eolzZv3kwIC/GU0GjVjxmStWLFElSpVUWxsrE6d%0AOq5bt25Jknr37p9kVG5Oe+WVLlq6dJHCwm5Lkr74YoZWrlwmd3d32dnZ6caNGzp16oRp2nZ7ewfF%0AxcUqISFB0dHRio2NkZ1d/px8CUkUKFBAd+/e1eTJ4zV//i969tlnFR+foGPHjiokJNjUrl27V9Sh%0AQ6dkx9va2mrSpGl65503FBp6S1FRdzV+/Gh9//03qlr1WVlZWevaNV+dO3fWdEy+fPk0duxncsng%0AYKrs6tNngM6cOaUdO/6WJK1YsVQbNqxT7dp15OTkrFu3buno0cOKe2Sp1X79Bqlp0+aPJT9zsbGx%0AUa9e/UyzDVy4cF69e3dV9eq1VLRoUd25E6GLFy/oxo1A0zGOjo6KjIyUJNM1bSmVKlXWf//7oWbN%0Amiaj0ai//96qvXt3q1atOnJ1dVNo6P2fw4ObCezt7TV27CTZ2T2cPTcj19vVq746fz7p9TZmzKTH%0Adr0ByB0o4gN50L3az2W4iC9JJe9IE3ZIY3dKWytKP9eW1nrcnzY/K0JjQvX98W/1/fFv9Vyxuurj%0AOUBd3LvJ0bZg1gICAAAAAAAAuYitra1mzvxKH344XAEB/pLur5P9YPStJFlbW2vAgMHq0aNPriri%0AFypUSNOmzdbHH79vKnr6+V2Tn9+1ZG3d3Str7NhJGjPmI1296itJOnXqZLIp6XPSG2+8LW/vnTp4%0AcH+Kr8Pa2lp9+gzQf/7zZqoxypQpqx9+mKcJE0brxInjkqTAwAAFBgYka1usWDFNnz5dlSpVTzaD%0AgaUYDAZNnDhN33//jZYvX6z4+HhFRd3Vnj27k7W1t3fQiBGj1KbNyylEyv0GDBisgAB/03rxcXFx%0AOnz4QLJ2NjY2GjjwNZUqVVoTJnwqSTp9+qTF8+vcuZscHR01a9Z03bkToZiYGP3zz95k7YoVK64J%0AE6aoatVqyfZl5norUqSoRo8er7p165v/xQDI1SjiA3lQbFcvFfjXVFcZYW2UXr54/1+wg7Sw5v2C%0A/umiWc/l8M1DOnzzkMZ4f6xO7l3Vx3OA6hdvIIPBkPWgAAAAAAAAQA4rU6asFi5coXXrftP27X/J%0A1/eKYmJiVKRIEdWu/Zy6dPFSlSoeunPnTk6nmky1atW1cOFyrV69Qvv27dH169cUGxsje3t7ubkV%0Albt7JTVr1kItWrSUtbW1GjZsbCrib978R64q4tvb22v27LnavPkP/fHHOl26dFGxsTEqVqy46tdv%0AqG7deqhMmXLpxilevIT+7/9+0b593tq+fZuOHz+m0NBbiouLVaFCTqpa1VMtW7ZUp06d5OjoqJCQ%0ASMu/uEdYWVnpzTeHqWPHLtqwYa0OHtyvwEB/RUZGqkABR1WoUFGNGjVRhw6d5OTk/FhzMycrKyuN%0AGjVOL7zwojZsWKvTp08pLOy2DAaDChYspDJlyqpatRp65ZXOKlnyGYWFhcnGxkbx8fE6ceKYAgL8%0AVbLkMxbNsVWrl1S/fiOtW7dG+/bt0bVrV3XnToQcHAqoQoWKat68pTp06CR7e/tUY6R3vbm7V1LT%0Aps318svt5OBQwKKvB0DuZDA+rlvFgBwUHJz7PihbmlOntrLdtyfbcYyS/ikl/VxHWlZNumub/dwq%0AOVdWH88B6lGlt4o4FMl+QAsyGAxyc3NM8lxISORju8sWyKvoW4Bl0LcAy6BvAZZB3wLMj36Fp8Xk%0AyeO1adMGSdKoUePUrt0rFj0ffQt4qEgRZtwFHgernE4AgGVED3/PLHEMkhr5ST+tkwJnSj+tlRpd%0Az17MC2HnNWHfp6q5oIpe3dxPf139UwmJCWbJFwAAAAAAAAAAAHiSUcQH8qi4F9soplsPs8YsGCe9%0AdlTa+7N06htpeEhlueZ3zXK8+MR4/XF5nfr84aU6C5/VtP2TdDXC13wJAwAAAAAAAAAAAE8YivhA%0AHhY5ZYYSSpS0SOwqNiU1ZvhWHRt4Tj+/tEAty7SSQVlf5z7wboBmH/5c9RbVULe1r2jNhZWKiY8x%0AY8YAAAAAAAAAAABA7kcRH8jDjC6FFb5sjRJdXMwaN9HFReHL1sjo7CJba1u9UrGzlnVYo8P9T2pk%0AvVEqXbBMtuLv9t+poVtfU435lfXJ7g91MuSEmTIHAAAAAAAAAAAAcjeK+EAel+BZVWG/bzLbiPyE%0AEiXvx/OsmmxfqYKl9WG9j3Ww33GteOV3dXbvKlsr2yyfKyw2TD+f+EEtVzRR65XNNe/kz4qIDc9O%0A+gAAAAAAAAAAAECuRhEfeAokeFbV7Z37FNO9Z7bixHTvqds796VYwH+UlcFKLUq31A9t5un4oHOa%0A3HS6PAs/m61zHws+qpG73lP1+ZX19l9vaK+/t4xGY7ZiAgAAAAAAAAAAALmNwUgVDE+B4OA7OZ1C%0ArmG7bYvsv54j273eGT4mrnFTRQ97V3EvtsnyeY1Go3yCjmjRmQX67cIqRd7L/s+kglNF9fHsr55V%0A+qhYgeLZjpcSg8EgNzfHJM+FhERyAwGQTfQtwDLoW4Bl0LcAy6BvAeZHvwIsg74FPFSkSMGcTgF4%0AKlDEx1OBIn5y1ufOym7NCuU7ekQ2x31kFRpq2pdYuLDia9TSvdp1FNu1hxKqeJj13Hfv3dX6S79r%0A8ZkF2h+4L9vxrA3Wal32JfXxHKBWZdvIxsrGDFnexwd0wDLoW4Bl0LcAy6BvAZZB3wLMj34FWAZ9%0AC3iIIj7weFDEx1OBIn4GREbKcC9Oxny2kqNj+u3N5MLt81pyZqGWn1uikOjgbMcr5lBcPav0UR/P%0Afqrg7J7teHxAByyDvgVYBn0LsAz6FmAZ9C3A/OhXgGXQt4CHKOIDjwdFfDwVKOLnfvcS7mnr1T+1%0A5MwC/XVtixKNidmO2bhkU/Xx7K8OFTrJIZ9DlmLwAR2wDPoWYBn0LcAy6FuAZdC3APOjXwGWQd8C%0AHqKIDzweVjmdAABIUj7rfGpXoYMWtV+ho/1Pa1SDsSpbqFy2Yu4N8NY724aoxvwqGrnzPR0LOsoH%0AawAAAAAAAAAAAORqFPEB5DolHEvq3ec+1P6+PlrTaYO6VeohO2u7LMeLiAvXvFM/q/Wq5npxZTP9%0AfOJ7hcXcNmPGAAAAAAAAAAAAgHlQxAeQa1kZrNT0mef1f61/0omB5zW12UxVc6uRrZgnQ47rk90j%0AVH1+ZQ3d+pp2++00y9T9AAAAAAAAAAAAgDlQxAfwRHDO76LXqr+hv3t46y+vXXq12usqZOuU5Xix%0ACbFac2Gluq17RQ0W19IXhz5XYGSAGTMGAAAAAAAAAAAAMo8iPoAnTo0itTT9+dk6Mei8vnnxBzUp%0A2Sxb8a5G+GrqgUmqvbCq+v7hpT8ur9e9hHtmyhYAAAAAAAAAAADIOJucTgAAssrexl5eVXrJq0ov%0AXQ6/pKVnFmnZ2cW6GXUjS/ESjYnaevVPbb36p9zsi6hnlT7qV3WA3NzqmDlzAAAAAAAAAAAAIGWM%0AxAeQJ1RwqqjRDcfp6IDTWthuuV4u317WBussxwuJDtY3Pl+q0ZLn1PSXpprnM0934+6aMWMAAAAA%0AAAAAAAAgOYPRaDTmdBKApQUH38npFJADbkbd1PKzS7TkzAJdDr+U7XgFbQuqV7Ve6l6hj2oVqSOD%0AwWCGLIGnk8FgkJubY5LnQkIixccSIHvoW4Bl0LcAy6BvAeZHvwIsg74FPFSkSMGcTgF4KlDEx1OB%0AIv7TzWg06p/AvVp8ZoHWX/pd0fHR2Y7pWbiq+noOUPcqPVU4v6sZsgSeLvzxC1gGfQuwDPoWYBn0%0ALcD86FeAZdC3gIco4gOPB0V8PBUo4uOBiNhw/XZxtRafni+f4KPZjmdrZau25Tuoj2d/NS/9gqwM%0ArFICZAR//AKWQd8CLIO+BVgGfQswP/oVYBn0LeAhivjA40ERH08FivhIycmQE1pyZoFWnV+usNiw%0AbMcrXbCMenn0VW+PfipVsLQZMgTyLv74BSyDvgVYBn0LsAz6FmB+9CvAMuhbwEMU8YHHgyI+ngoU%0A8ZGWmPgYbbqyQYvOLNBuvx3ZjmeQQS1Kt1RfzwF6qXw72VnbZT9JII/hj1/AMuhbgGXQtwDLoG8B%0A5ke/AiyDvgU8RBEfeDxscjoBAMhp+W3yq0ul7upSqbuuRvhq6dlFWnpmkQLvBmQpnlFGbb++Tduv%0Ab5Nrfld1r9JLfT0HyKOwp5kzBwAAAAAAAAAAQF7DSHw8FRiJj8xKSEzQjuvbtPjsQm2+8ofiE+Oz%0AHfO5YvXU13OAOrt3laMtdyvi6cYd7IBl0LcAy6BvAZZB3wLMj34FWAZ9C3iIkfjA40ERH08FivjI%0AKoPBoET7KC08tlA/Hf1JZ0POZjumg00BdXbvqj6eA1SveH0ZDAYzZAo8WfjjF7AM+hZgGfQtwDLo%0AW4D50a8Ay6BvAQ9RxAceD6ucTgAAcruiBYrqg8Yf6PRbp7Vn8B718ewvB5sCWY4XFX9XS84uVIff%0AWqvZsvr61udrBUcFmzFjAAAAAAAAAAAAPKko4gNABhkMBjUu3VhftvxWJwed1+wWX+u5YvWyFfP8%0A7XMav3e0ai6oosGb+2vb1S1KSEwwU8YAAAAAAAAAAAB40lDEB4AscLQtqH5VB2pTt23a1Wu/htR8%0AW4XzF85yvPjEeG24vFa9/+iu5xZW07QDn+lqhK/5EgYAAAAAAAAAAMATgSI+AGSTR2FPTWoyVccG%0AntNPbebrhdIvyqCsr3MfcNdfsw/NUL1FNdR9XSf9dmGVYuJjzJgxAAAAAAAAAAAAciubnE4AAPIK%0AO2s7dXTvoo7uXeR357qWnl2kpWcWyS/yepZj7vLbrl1+2+Vs5yyvyr3Ux3OAnnWrZsasAQAAAAAA%0AAAAAkJswEh8ALKBUwdIaUe8THex3XMs7/KZOFbvK1so2y/HCYsP044nv9MKKxmqzsrnmn/pFEbHh%0AZswYAAAAAAAAAAAAuQFFfACwIGsra71Q5kX9+NI8HRt4TpOaTJVn4arZiukTfFQjdr6r6vMra9i2%0AofonYK+MRqOZMgYAAAAAAAAAAEBOoogPAI+Jq72rhtR8Wzt67tOmbtvUv+ogFcjnmOV40fHRWn5u%0AiTr+/rIaL31OXx+do5tRN82YMQAAAAAAAAAAAB43ivgA8JgZDAY9V6yeZrX4SicHXdBXLf9P9Ys3%0AzFbMS2EXNWnfWNWa76EBm3pri+8mxSfGmyljAAAAAAAAAAAAPC42OZ0AADzNCuQroF4efdXLo68u%0A3D6vJWcWavm5JQqJDs5SvARjgjZf+UObr/yhYg7F1cujr3p79lMFp4pmzhwAAAAAAAAAAACWwEh8%0AAMglKrlU1rjGk3RswFn9+vJitSrTRlaGrP+avhl1Q18emaWGi2ury+/ttfLcMkXHR5sxYwAAAAAA%0AAAAAAJgbRXwAyGXyWedT+wqvaEmHVTrS/5Q+qT9GZQqVy1bMPQG79fa2N1R9XmV9tOt9nQg+Zp5k%0AAQAAAAAAAAAAYFYU8QEgFyvp+IzeqztCB/r6aHXH9epayUt21nZZjhcRF65fT/6kF1c204srmunn%0AEz8oLOa2GTMGAAAAAAAAAABAdlDEB4AngJXBSs1KNdd3rX/W8YHnNLXZ53rWtXq2Yp4IOaZPdn+o%0AGvOr6M2tr2uP/24ZjUYzZQwAAAAAAAAAAICsoIgPAE8Yl/yF9Vr1Ifq7h7e2dt+pQc++poK2hbIc%0ALyYhRqsvrFCXte3VYHEtzTk8UzfuBpoxYwAAAAAAAAAAAGQURXwAeEIZDAbVLFpbM5p/oRMDz2vu%0Ai9+rccmm2YrpG3FFU/ZPVK0Fnur3Rw9tvLxB9xLumSljAAAAAAAAAAAApMcmpxMAAGSfQz4H9ajS%0AWz2q9NblsItacmaRlp1brKCom1mKl2hM1Jarm7Xl6mYVsS+qnh591Nezvyo6VzJz5gAAAAAAAAAA%0AAHgUI/EBII+p4OyuTxuNl8+AM1rQdpleLtdO1gbrLMcLjg7S3KNz1GjJc+r428tadnax7t67a8aM%0AAQAAAAAAAAAA8ABFfADIo2ysbPRy+XZa0G6ZfAac0acNx6u8U4VsxfwncK+G//2mqs+rrA93vKuj%0ANw/LaDSaKWMAAAAAAAAAAABQxAeAp0CxAsU1vM77+qfPUf3eaaO8KveSvY19luNF3rujBad/0Uur%0AX1CL5Y314/H/U2jMLTNmDAAAAAAAAAAA8HSiiA8ATxGDwaDGzzTVN61+0PGB5zT9+dmqWaR2tmKe%0ACT2l0d4fqca8Khqy5VXtvL5dicZEM2UMAAAAAAAAAADwdKGIDwBPKSc7Z71a7XVt9dqpbT289Vr1%0AN+Rk55zleHGJcfrt4mp5re+k+otqatah6fK/42fGjAEAAAAAAAAAAPI+ivgAAFV3q6GpzWbqxMDz%0A+q71z2r2TPNsxbt256qmH5isOgufVa8NXbX+0lrFJcSZKVsAAAAAAAAAAIC8yyanEwAA5B75bfKr%0AayUvda3kJd/wK1p2dpGWnl2swLsBWYpnlFF/X/tLf1/7S272bupeuZf6eg5QlcIeZs4cAAAAAAAA%0AAAAgb2AkPgAgReWcyuvjBmN0pP8pLWm/Uu3KvyIbq6zf+xUSHaLvjs1Vs2X11W51Ky0+vUCR9yLN%0AmDEAAAAAAAAAAMCTjyI+ACBN1lbWalX2Jc1ru1g+A85qXKPP5O5cKVsxD908oPd2vKPq8yrrve3v%0A6NCNAzIajWbKGAAAAAAAAAAA4MlFER8AkGFFHYrq7drDtaf3Ia3vskW9PfrJwcYhy/Hu3ovU4jML%0A1G5NKz2/rIH+z2euQqJDzJgxAAAAAAAAAADAk4UiPgAg0wwGgxqUaKgvW36rE4POa1aLr/RcsbrZ%0Ainnu9lmN2ztKNedX0Wt/DtDf1/5SQmKCmTIGAAAAAAAAAAB4MlDEBwBkS0HbQupfdZA2dftbO3v+%0AoyE13pKLnUuW491LvKf1l35Xrw1dVXdRdU0/MFnXIq6aMWMAAAAAAAAAAIDciyI+AMBsPF2ralLT%0AaTo+6Lx+bDNPLUq3lEGGLMfzj/TTrEPTVW9RDXmt66TfL6xWbEKsGTMGAAAAAAAAAADIXWxyOgEA%0AQN5jZ22nTu5d1cm9q67fuaalZxZp2dnF8ou8nqV4Rhm102+7dvptl4udi7yq9FIfzwGq6vqsmTMH%0AAAAAAAAAAADIWYzEBwBYVOmCZTSy/igd7HdcyzqsUceKXZTPKl+W492Ova0fjv+fWixvpJdXvaAF%0Ap37VnbgIM2YMAAAAAAAAAACQcxiJDwB4LKytrNWyTCu1LNNKIdEhWnV+mZacWaizoWeyHPNI0GEd%0ACTqssXs+UUf3LurjOUANijeUwZD1KfwBAAAAAAAAAAByEiPxAQCPnZu9m4bWfEc7e/6jTd22qZ/n%0AQBXI55jleFHxUVp2drE6/vaSmiytq7lHv1RQVJAZMwYAAAAAAAAAAHg8KOIDAHKMwWDQc8XqafYL%0AX+vEoPOa88I3qle8QbZiXgy7oIn7xqjWAg8N2tRXW303Kz4x3kwZAwAAAAAAAAAAWBZFfABAruCY%0Az1F9PPvrj65b5d3roN6sOUxu9m5ZjhefGK+NV9ar78YeqrPwWU3dP1G+4VfMmDEAAAAAAAAAAID5%0AUcQHAOQ6lQtX0YQmk+Uz4Kx+eWmRXizTWlaGrP+XdeNuoL44PFP1F9dU17UdtPr8CkXHR5sxYwAA%0AAAAAAAAAAPOwyekEAABIja21rTpU7KgOFTsqINJfy84u1pIzC3XtztUsx/T23yVv/11ysnNWt0pe%0A6lt1oKq71TBj1gAAAAAAAAAAAFlnMBqNxpxOArC04OA7OZ0CnlAGg0Fubo5JngsJiRS/OnNOojFR%0A3v67tOTMAm24tE5xiXHZjlmjSC318eyvbpW85GTnbIYsnzxGo1EffDBcBw7sk729vX79dYlKlSqd%0AavvIyEgNHtxXAQH+evHF1powYao2blyvKVMmpHkeW1tbOTk5q2JFd/Xs6aV27dqZ9qXWt27cCNT6%0A9b/r4MH9unbtqqKjo+TgUEDly1dQ48ZN1bFjVxUqVCjZcYGBAfLy6piJd0Fyd6+sefOWZOoYIDfh%0A/y3AMuhbgGXQtwDzo18BlkHfAh4qUqRgTqcAPBUYiQ8AeKJYGaz0fKkWer5UC91uFqrV51do0ZkF%0AOn3rZJZjHg/20fFgH43fM1odKnZSP8+BalSyiQwGgxkzz90MBoNGjRqnQYN6KSwsTBMnjtG33/4k%0AG5uUPypMmzZRAQH+euaZUho5cnSy/dWr10zxuMjIO7p27aqCg4P0zz97tWPHDs2YMSPFtomJiVq0%0AaJ5+/vl7JSQkyGAwyNXVTc88U0rBwUE6ftxHx4/7aNmyRRo9erwaNWqa6uurUKGiChRwTHX/A6VL%0Al0m3DQAAAAAAAAAAlkQRHwDwxHLJX1iv1xiq16oP0bHgo1p8ZqHWXFipO3ERWYoXkxCjVeeXa9X5%0A5SrvVEF9PPqrp0cfFS9QwsyZ505ubm766KNP9cknH+r06ZOaP/9nvfbakGTtVq1aph07/la+fPk0%0AYcLUFIvj//d/P6d6nvDwMM2Z87m2bv1Ta9euVZMmTdSpU6ckbYxGo0aN+lDe3rtka2urPn0GqEeP%0APnJxcTG1OX/+rL755isdPnxAH3/8gT7//EvVr98wxXO+++4I1alTN6NvBQAAAAAAAAAAOcYqpxMA%0AACC7DAaDahWto8+bf6ETA8/r65bfqVHJJtmKeSX8sibvn6DaC6qq/8ae2nxlo+IT482Uce7VrFkL%0AdezYRZK0YMEvOnnyRJL9Z8+e1jfffClJevPNYfLw8Mz0OZycnDVq1HiVK1dOkrR06dJkbRYtmm8q%0A4E+e/LmGDHk7SQFfkipX9tCsWV+pTp26SkhI0JQpExQdHZ3pfAAAAAAAAAAAyE0o4gMA8hSHfA7q%0A6dFHaztv0r4+hzWs9nsqYl80y/ESjAn603eTBmzqpVoLPDVp3zhdDrtoxoxzn2HD3lfp0mWUkJCg%0ASZPGKCoqSpIUGRmpMWM+0b1799SkSTP16NEny+ewtbVV48aNJUkXLlxIsi8o6KZ+/vk7SZKXV281%0AapT6DRk2NjZ6772RMhgMCgkJ1tatm7OcEwAAAAAAAAAAuQFFfABAnlXRuZLGNJognwFnNL/tUr1U%0Arq2sDFn/ry8o6qa+PvqFGi6po06/t9Xys0sUdS/KjBnnDvb29ho37jPZ2NjI399P33wzR5I0e/Z0%0ABQb6q2jRYho9eny2z2Nldf9nYTQakzy/ceN6xcfHy9raWr179083TvnyFTRmzET9+ON8tWv3Srbz%0AAgAAAAAAAAAgJ9nkdAIAAFhaPut8alu+vdqWb68bdwO1/OwSLT6zQL4RV7Icc1/AHu0L2KNR3iPV%0AtZKX+nr2V80itWUwGMyYec7x8Kiq114bou+//0br1v2m/Pnza8uWTbK2ttb48ZNVqJBTtuLHxsZq%0A27ZtkqTatWsn2Xfo0AFJUqVKVeTs7JyheG3atM1WPgAAAAAAAAAA5BaMxAcAPFWKFyih/z73gfb3%0A9dHvnTaqe+Weym+dP8vx7sRFaP6pn9VmVQu1XNFUPx3/TrdjQs2Ycc7p23egatWqI6PRqOXLl0iS%0AXnttiGrUqJWtuDdu3NDo0SMUGBgoKysrDR06NMn+q1d9JUnu7pWydR4AAAAAAAAAAJ5EjMQHADyV%0ADAaDGj/TVI2faaqpzT7X6gsrteTMQh0P9slyzFO3TmiU90hN2DdG7Su8oj6eA9T0meezNYV/TrKy%0AstKHH36ifv28JEkuLoXVp8+ADB375puvJXsuPv6ewsLCFBgYIElycHDQ+PHjVa9evSTtIiLCJUnO%0Azi7ZST+J4cOHpt9I0sqV61SiREmznRcAAAAAAAAAgMyiiA8AeOo52TlrcLX/aHC1/+hE8DEtPrNA%0Aqy+sVHhsWJbixSbEas2FVVpzYZXKFCqnPh791Mujr0o6PmPmzC1v6dKFpu3bt0O1dOki9e8/KN3j%0ATpw4luq++vUbqm7dBurbt4fc3NyS7be3t1dkZKTi4+OzlHNKKlSoqAIFHNNtZ2tra7ZMubg8AAAg%0AAElEQVRzAgAAAAAAAACQFRTxAQB4RPUiNTWtyCyNa/yZ/ri8TkvOLJS3/64sx7sW4atpBz7TjINT%0A1LJ0K/XxHKA25V6WrXXuLxZv2bJZf/yxTgaDQTVq1NKxY0f188/fqV69BvLw8EzzWG/vQ6btuLg4%0AHTt2RN9++5UuXDiv4OAgNWzYKMUCviS5uropMjJS4eFZu4kiJe++O0J16tQ1WzwAAAAAAAAAACzl%0AyZzfFwAAC7O3sVf3yj21ptMG7e/ro3frfKjiBUpkOV6iMVF/XduiwX/2U60FHhq/91NduH3ejBmn%0AITJShtBbUmRkhg/x87uumTOnSpI6deqqqVNnydXVTfHx8Zo48VPFxMRkOJatra3q1WuouXN/UMWK%0A7rpy5bKGDx+qS5cupdi+TJmykqTLl1PenxJ/fz/TNPwAAAAAAAAAADzJKOIDAJCO8k4VNKrhWB3p%0Af0qL261Q2/IdZGOV9clsQqJD9K3PV2qytK7ar2mtpWcWKfJexgvs6bE+e0YOUybKyauTXD3KqUiF%0AknLzKK8iFUrK1aOcnLw6yWHKRFmfPZPi8ffu3dPYsZ8oKuquSpcuo7fffleFChXSJ5+MlcFg0LVr%0AV/Xll7MynVeBAo6aNGma7O3tFRYWpmHDhik6OjpZu6ZNm0uSLlw4l+HR+LNmTVP79q00adLYTOcF%0AAAAAAAAAAEBuQhEfAIAMsrGyUetyL2t+2yXyGXBWYxtNUkVn92zFPHhjv/67/S1Vn1dZ728fpsM3%0AD8poNGYplu1ff8qpU1sVfr6BCsyZKdud22UVGpqkjVVoqGx3bleBOTNV+PkGcurUVrbbtiRp8803%0AX+r8+bOysfl/9u48zqq6/h/4+84Mw67sq+KaCJqAyDb6y8zSNBPTSty1THNDDbfYV80tl/ySYGZZ%0AqWX6NSu/9KVcUgEBBVwQRJZURJCRfRtm+f3htxGCe531zAzzfP517v28zzkvH84nyNfcc3Ni1KgJ%0A0bhx44iI6N8/L04//TsREfHnP/93/POfz5c7Y5cu+8cPf3hlREQsXrw47rjjjl1mjjnmS9G4ceMo%0ALi6ORx75zede8733/hWzZ8+MkpKSOOSQruXOBAAAAAAAtYkSHwAqoF2TdnFlr6tj2lmvxtPf+lsM%0AOvScaJLTpMLX27R9Y/z27V/HSU8cH8f+vn/cP+++yN+SX6ZzU2s+ieaXXRx7n/2dyJ3+crnumzv9%0A5dj7rG9H88t/EKm1a+LFF5+PP/7xsYiIuOSSy+PQQ7vtNH/55YNj//0PiIiIW28dF6tXry7X/SIi%0ATj/9u9GjR6+IiHjkkUdizpw5O63vvXeLuOCC70dExOOPPxqzZ89Me61t27bGLbeMieLi4mjdunWc%0Aeurp5c4DAAAAAAC1iRIfACohlUpF/44D4t6v/DzeuPCduOPYe6JXuyMrdc0Fn7wdI18eGkf8+pC4%0A+G8XxHPv/SOKS4p3O5s9/61oeeyAaPTEHyp1z0Z//H1s/XJe3DJ+VERE9O7dN84667xd5ho2bBQj%0AR46LBg0axLp162LChFHlfnJAKpWKG28cFg0aNIji4uIYPnx4FBQU7DQzaNC50bPnkVFQUBDXXTc4%0AHnxwUqxZs/NTBd588/W44opL4o03Xo+cnJwYMWJc6VMDAAAAAACgrkqVVPSZvVCHfPzxhpqOQB2V%0ASqWiTZtmO723evXGCj/unPpjfv5b8cjbD8fjCx+LNdvWVPp6+zTbNwYdek6c1e3c2Ld5l4j4tMBv%0A8a2TI2tN5a9fFBHn7rtvvNa4cezdrFn8+rePR5s2bdPO//a3v4r7778vIiKuvPKaGDTo3HjmmT/H%0AzTePiYiIl16anfF+qVQqHn30objvvk+vccUVV8TZZ39vp71VUFAQEyaMjn/83+P+s7Ozo127DtGi%0ARYtYteqjyM//9EkFrVq1juHDx0Tfvv13useKFR/Gd75zakREHHjgQdG06c57OZ1rr70+Djnk0DLN%0AQm3jzy2oHvYWVA97C6qefQXVw96Cz7Rt27ymI0C9oMSnXlDiU1H+gk5lbS3cGlOW/jV+9/bD8cIH%0Az1X6eqlIxbH7HhfndjkjzrpgXDT58KMqSBlxV+vWcX/r1hERce+WLdH7Hy9FSYuWaeeLi4tj8OAf%0Axty5r0Vubm5MmvSrWLRoYblK/L32yo3TTjstFi9eHA0aNIhf/vJ3ccABB+4y+9prs+Nvf3sm3nrr%0AjVi58qMoKCiIpk2bxYEHHhRHH/2l+OY3T4tmzXYt6Hcs8cvj3nvvjyOPPKrc50Ft4M8tqB72FlQP%0Aewuqnn0F1cPegs8o8SEZSnzqBSU+FeUv6FSl99b/Kx5d8Nt4bMHvYvnGDyp9vdabI86bF/H9ORGH%0Ar6qCgDvY+u0zY8PEB6r2ojuwt6B62FtQPewtqB72FlQ9+wqqh70Fn1HiQzKyajoAANQXXfbaL27s%0AOyxmn/tGPHbKE/HNg06LBlkNKny9/CYRdw+I+OLlEf0vjnjgyIgNuVWTtdEffx+5//cYewAAAAAA%0AIDlKfABIWHZWdnyly9fiwRMfjnkXLIwxeTdH15aV+w72V/aJuOTUiA7XRXxvYMTL+0ZU9nfBG//s%0A7kpeAQAAAAAAKC8lPgDUoDaN28RlPa+Mfw56JZ45/e9xTrfzo0lO0wpfb3NuxEO9Io75fkT3KyLu%0AyItYVcHL5U57KbIXLqhwFgAAAAAAoPyU+ABQC6RSqTiqQ9+467j74s0L34m7vnxfHNW+b6WuuaBt%0AxPUnRHT+UcQZ342Y26H812j45B8qlQEAAAAAACgfJT4A1DLNcpvHOd3Pj2fO+Hu8OGhm/LDHldG6%0AUesKX68wO+LJ7hG9L4n473I+tb/BnNcqfF8AAAAAAKD8lPgAUIt1bXVojD365ph3wcJ48MTfxInL%0AciJVwS+7L86KuPC08j1eP+f1uRW7GQAAAAAAUCFKfACoA3Kzc+Ob7Y+PKb8qjGV3R4x5LmK/teW/%0AzvpGEaO/XPb5rE8+idi4sfw3AgAAAAAAKkSJDwB1RKpgW0REdFkXMfKFiCX3REx9OOLMNyNyC8t+%0Ancm9I95uU477bi8oZ1IAAAAAAKCilPgAUEeU5Dbc6XVWScRXl0Q89seID++MuOd/Ir648vOvU5QV%0Acf0J5bhvg9xyJgUAAAAAACpKiQ8AdUWzZlHcsuVul1pviRj8SsS8n0fMnBxx6eyIBkXpL/XXQyL+%0AfuDn37K4VauIZs0qGBgAAAAAACgvJT4A1CGFR/TMuJ6KiD4fRtz/l4hrp2e+1pATIopSlbsfAAAA%0AAABQtZT4AFCHbO/Vu8yzQ1+MaLMp/frrHSJ+/Tkd/fZeR5b5fgAAAAAAQOUp8QGgDtl2+nfKPLv3%0AtojRz2eeGf6ViI0ZvvJ+2+nfLfP9AAAAAACAylPiA0AdUnRotygYcHSZ5y95NeLQj9Ovr2gecXve%0A7tcK8o6Joq6HljMhAAAAAABQGUp8AKhjtgy+tsyzDYojbp+aeeb2oyOWN9/Nfa66ppzJAAAAAACA%0AylLiA0AdU3D8CbH1jLI/5v4b70R8ZUn69S0NPn2s/o62fvvMKDj+hAomBAAAAAAAKkqJDwB10Mab%0Ab4uijp3KNJuKiDv/NyJVkn7m1z0j5nb49LioY6fYePNtlQ8JAAAAAACUmxIfAOqgkpatYt1jT0Zx%0Ay5Zlmu/5UcSFczNcLxUx5ISIopYtYt1jT0ZJi7JdFwAAAAAAqFpKfACoo4q6dY+1T/1PmT+RP/7Z%0AiCYF6defPTDi978YFkXduldRQgAAAAAAoLyU+ABQhxV16x5rXpgeW7995ufOdtoQcf20zDOj3p8c%0A24u2V1E6AAAAAACgvJT4AFDHlbRoGRsmPhDrHv1jFOQdk3H2+pcjOm5Iv/7u2kXx8PyHqjghAAAA%0AAABQVkp8ANhDFBx/Qqx76pn45MWZsena66Lgy1+J4latdppp3LxVjF5+aMbr3DHrlli3bW11RgUA%0AAAAAANLIqekAAEDVKup6aGz+8cjP3ti4MVLbC6KkQW5Es2ZxanFR3Pv4l+Kt/Dd2e37+1vy4+9U7%0AY1TeuIQSAwAAAAAA/+aT+ACwp2vWLEpatopo1iwiIrKzsmPM0RMynvLA6z+Pf61flkA4AAAAAABg%0AR0p8AKiHvrTPl+Nr+52Ydr2guCAmzBidXCAAAAAAACAiPE6/Rm3dujWeeOKJmDJlSrzzzjuxadOm%0AaNu2bRxyyCExcODA+PrXvx5ZWVX3exZvv/12PP744zF79uxYsWJFbNmyJfbaa6848MAD45hjjolB%0AgwZFixYtPvc6F110UUybNq3M9/3yl78ckyZNqkx0AKrBqAHj49n3/h5FJUW7XX/q3SfjB0dcFn06%0A9Es4GQAAAAAA1F9K/BqydOnSuPzyy2PJkiU7vf/hhx/Ghx9+GM8//3w8+uijceedd0a7du0qda8t%0AW7bEuHHj4oknnthlLT8/P/Lz82PWrFkxefLkGD9+fJx88skZr7dgwYJK5QGgdjikVdc4/7CL4qE3%0Af5F2ZuTLQ+OZ0/8eqVQqwWQAAAAAAFB/KfFrwOrVq+P888+PVatWRUREgwYNol+/ftG2bdtYsmRJ%0AzJs3LyIiZs6cGZdeemk8+uij0ahRowrdq7CwMK688sp46aWXSt9r27ZtHHnkkdG0adNYsWJFvPrq%0Aq1FQUBCbNm2Ka6+9NrZv3x4DBw7c7fVWrVoVn3zySel1vvKVr3xuhq5du1YoOwDV7/o+Q+OP7/wh%0ANhSs3+36qytnxdOL/zsGHnx6wskAAAAAAKB+UuLXgJEjR5YW+N26dYv77rsv9tlnn9L1WbNmxdVX%0AXx35+fkxf/78uOeee+LGG2+s0L0efvjh0gI/Jycnbrjhhjj33HMjOzu7dGblypUxbNiwePHFFyMi%0AYsSIEdGnT5/o1KnTLtdbuHBh6fHRRx8dY8eOrVAuAGqHNo3bxNVHDonxM0alnRk3Y3R8/YBvRMPs%0AhgkmAwAAAACA+qnqvnCdMpk7d2784x//iIiIpk2bxuTJk3cq8CMi+vTpE/fff3/k5Hz6OxaPPPJI%0AfPzxx+W+1/bt23f6LvqbbropLrjggp0K/IiI9u3bx8SJE+Pwww+PiIht27bFAw88sNtr7vgofZ+w%0AB9gzXHLEZbFv8y5p199bvyx+8fqktOsAAAAAAEDVUeIn7Pe//33p8VlnnZX2++6POOKI0kfab926%0ANf70pz+V+14zZsyItWvXRkREp06d4uyzz047m5ubG4MHDy59/eyzz+52bsdP4h966KHlzgRA7dMo%0Ap1EM7z8648xdr94e+VvykwkEAAAAAAD1mBI/QSUlJfH888+Xvj7ppJMyzn/jG98oPZ46dWq57zdv%0A3rzS47y8vF0+gf+fevfuXXr80UcfxaZNm3aZ2bHE90l8gD3HaQefEb3bH5V2fX3Burhj9i0JJgIA%0AAAAAgPpJiZ+gJUuWxCeffBIREc2bN4/u3btnnO/Zs2dkZX36r+j111+PzZs3l+t+HTt2jGOPPTa6%0Adu0aBx988OfO/2fJ/58lfkFBQSxdujQiItq2bRutW7cuVx4Aaq9UKhVj8jKX9L9+65fx7ppFCSUC%0AAAAAAID6KaemA9Qn7777bunxfvvtV1rQp9O0adNo3759rFixIoqLi2PRokXRo0ePMt/vjDPOiDPO%0AOKPM8/Pnzy89TqVS0apVq53WFy9eHNu3b4+Izz6F/+GHH8bLL78cS5cujaKiomjXrl3069cvDj/8%0A8DLfF4DaoW/HfvHNg06LPy9+arfrhcWFMXb6iHj45McSTgYAAAAAAPWHEj9By5cvLz3u3Llzmc7p%0A0KFDrFixovT88pT45fXkk0+WHnfv3j1ycnb+8djxUfpNmzaNq666Kv7+979HcXHxLtc67LDDYuTI%0AkdGzZ89qy1seqVSqpiNQR+3uR+fT9/xMsWcaMWBMTFn619hevH2361OWPRMvL38xjtnnS5W6j70F%0A1cPeguphb0H1sLeg6tlXUD3sLQCSpsRPUH5+fulxWR9F36JFi9LjNWvWVHmmf1u4cGE89dRnn7w8%0A8cQTd5lZsGBB6fHf/va3jNd766234txzz42f/OQnccopp1Rd0Apq06ZZTUdgD9K6tZ8n9lxt2hwR%0Ag/sNjjun35l2Zuwrw2N2j9mRlarab+Wxt6B62FtQPewtqB72FlQ9+wqqh70FQHWq2v/6TkY7fsd8%0Ao0aNynROkyZNdnt+Vdq0aVMMGTIkCgsLI+LTXxw455xzdpnb8ZP4EREHH3xw3HrrrfHPf/4z3njj%0AjZg6dWrcdNNNpb94sH379rjpppvitddeq5bcAFSPYf9vWLRq3Crt+pyP5sRv5v0mwUQAAAAAAFB/%0AKPETVFBQUHqcm5tbpnN2fKT9v0v2qs509dVXx6JFi0rfGzp0aDRrtutvEe5Y4n/ta1+LJ554Ik47%0A7bRo37595ObmRpcuXeKiiy6KJ598svTrArZv3x7Dhg3b7SP3AaidWjZuGaOOHZVxZtizw2Lz9s0J%0AJQIAAAAAgPpDiZ+g7Ozs3R7XlIKCghgyZEi8+OKLpe+dccYZMXDgwN3O/+xnP4tbb701rrnmmrj9%0A9tvTPk2gc+fOcccdd5S+XrJkSTz33HNVGx6AavXDo34YX2j1hbTryzcsjzunpX/kPgAAAAAAUDE5%0Anz9CVWncuHHpcVFRUZnO2fHT92X99H5ZbN26NQYPHhwvvPBC6Xt5eXkxevTotOf07t07evfuXabr%0AH3nkkdGrV6+YM2dORET885//jOOPP75SmStj9eqNNXZv6rZUatfvt8rP3xglJTUUCBI0ot/YOP9/%0Azkq7/pOXbo1v7X9WdGjaodzXtregethbUD3sLage9hZUPfsKqoe9BZ9p02bXJzkDVU+Jn6CKfL/9%0A5s2fPaq4adOmVZJjzZo1cdlll5UW7BERffv2jYkTJ1bpLwr069ev9B47Poq/JpT42xQVltrlnZIS%0AP1PUDyfuf3LkdTompn340m7XNxduip+8Mi7uOu6+Clzd3oLqYW9B9bC3oHrYW1D17CuoHvYWAMny%0AOP0EtWjRovR43bp1ZTpn7dq1pcetWrWqdIb3338/Bg0atFOBn5eXF5MnT97pSQFVoUOHzz6ZueM/%0ABwB1QyqVijF5EzLOPPL2b+Kt1W8mlAgAAAAAAPZ8SvwEHXDAAaXHH330UZnO2XGuc+fOlbr//Pnz%0AY9CgQbFs2bLS90488cSYNGlSlRf4ERHFxcWlxw0aNKjy6wNQ/Xq06xXfOWRQ2vWSKInR04b5zXMA%0AAAAAAKgiSvwEHXTQQaXHixcv/tz5jRs3lpb4WVlZO51fXvPmzYvzzz8/Vq9eXfremWeeGXfffXeZ%0AHqG/cOHCePzxx+P++++PJ598skz3/Pjjj0uP27ZtW/7QANQKQ/uNjMY56X/Z64UPnotn35uaYCIA%0AAAAAANhzKfET1Llz59IyOz8/P957772M83Pnzi39ZGO3bt0q/Gn5BQsWxMUXXxwbNmwofe+KK66I%0AsWPHRlZW2X4Epk+fHsOHD4+77rorJk2aVKZzXn311dLjI444onyhAag1OjffJy7rcWXGmVHThkVh%0AcWFCiQAAAAAAYM+lxE9QKpWKr33ta6Wv//KXv2Sc/+tf/1p6fNxxx1XonmvXro1LL7001q9fX/re%0Aj3/84xg8eHC5rtOjR4/S42XLlsXbb7+dcf7dd9+NWbNmlb7e8Z8bgLrnyl7XRNvG7dKuv7NmYfx2%0A/q8TTAQAAAAAAHsmJX7CTj311NLjhx56KN5///3dzs2dOzeefvrpiIjIycmJ008/vUL3GzVqVOkj%0A+SM+LfAvvPDCcl+nZ8+e0aVLl9LXt912207feb+jbdu2xdChQ0ufItC3b9847LDDyn1PAGqPZrnN%0A46Z+wzPO3DZrQmwoWJ9xBgAAAAAAyEyJn7BevXrFCSecEBER69evj4svvjgWLVq008ysWbPi8ssv%0Aj8LCTx9LfOaZZ0bnzp13udZ5550XXbt2ja5du8Z55523y/r06dNjypQppa+/853vVKjAj/j0KQI/%0A+tGPSl9PmzYthgwZEuvWrdtp7oMPPojvf//7MW/evIiIyM3NjdGjR1fongDULmcfel50a9U97frq%0ALavj3tfuSjARAAAAAADseXJqOkB9NHTo0Jg7d26sWrUqli1bFqeeemr07ds3OnbsGMuWLYs5c+aU%0Azh588MFx3XXXVeg+v/jFL3Z6vWXLlhg5cmSZz7/22mujZcuWpa9POumkmDlzZjzyyCMREfHMM8/E%0ACy+8EH379o2WLVvG8uXL49VXXy395YOcnJy466674qCDDqpQfgBql+ys7BidNyHO/Mu30s7cP+++%0AOP+wi2Lf5l3SzgAAAAAAAOkp8WtAx44d41e/+lVcccUVsXTp0iguLo4ZM2bsMnfEEUfExIkTo0mT%0AJuW+x/r162PatGk7vfeXv/ylXNe45JJLdirxIyJGjhwZbdq0iYkTJ0ZhYWFs2rQpnnvuuV3Obd++%0AfYwbNy6OPfbYcmcHoPY6rsvx8ZUuX41n3/v7bte3FW2LCTPGxP1fezDhZAAAAAAAsGdQ4teQgw46%0AKJ5++ul4/PHHY8qUKbF48eJYt25dNG/ePA477LA45ZRT4pvf/Gbk5FTsX9GyZcvSfmd9ZaRSqbji%0Aiivi1FNPjcceeyymT58e77//fmzZsiVatWoVBxxwQJxwwgkxcODAaNasWZXfH4CaNzpvQjz//rNR%0AXLL7P2eeXPR4XHLEZXFk+6MSTgYAAAAAAHVfqqSkpKSmQ0B1+/jjDTUdgToqlUpFmzY7/0LK6tUb%0Aw/90Ut8Nef7q+M38h9Ku9+s4IJ4+bUqkUqndrttbUD3sLage9hZUD3sLqp59BdXD3oLPtG3bvKYj%0AQL2QVdMBAIC658a+w6Jpg/RPXHllxfT4y5KnE0wEAAAAAAB7BiU+AFBu7Zq0i6uP/FHGmXHTR0ZB%0AUUFCiQAAAAAAYM+gxAcAKuTSHldE52b7pF1ftn5p/PLNyQkmAgAAAACAuk+JDwBUSOOcxjG038iM%0AMz+dfVus2fpJQokAAAAAAKDuU+IDABV2xiHfjZ5te6VdX7ttbfx09m0JJgIAAAAAgLpNiQ8AVFhW%0AKivGHn1LxpkH35wcS9a+m1AiAAAAAACo25T4AECl9O+UFycf8M2064XFhTF2+qgEEwEAAAAAQN2l%0AxAcAKm3kgDGRk5WTdv2ZpX+O6R++nGAiAAAAAACom5T4AEClHdji4Pje4T/IODPq5aFRXFKcUCIA%0AAAAAAKiblPgAQJUYctSN0aJhi7Trcz+eE0+884cEEwEAAAAAQN2jxAcAqkTLRq3iR0fdkHHm5lfG%0AxpbCLQklAgAAAACAukeJDwBUme8dfknsv9cBadeXb/wgJs37rwQTAQAAAABA3aLEBwCqTG52bowY%0AMDbjzD2v/TRWbV6VUCIAAAAAAKhblPgAQJU65cBTo1/HAWnXN23fGLe+Mj7BRAAAAAAAUHco8QGA%0AKpVKpWJs3s0ZZ3779q/jzVVvJpQIAAAAAADqDiU+AFDlerXvHad/4Ttp14tLiuP6qdcnmAgAAAAA%0AAOoGJT4AUC2G9R8VDbMbpl2f8u6U+Nu7f0swEQAAAAAA1H5KfACgWuzbvEv8sMeVGWeum3pdFBUX%0AJZQIAAAAAABqPyU+AFBtBh95bbRp3Dbt+pur3oxfzvllgokAAAAAAKB2U+IDANWmee5ecUOfoRln%0ARjw3IjZs25BQIgAAAAAAqN2U+ABAtTq3+wXRteWhaddXbloZt718W4KJAAAAAACg9lLiAwDVKicr%0AJ0bljcs4c+f0O2P5hg8SSgQAAAAAALWXEh8AqHbHdzkhjt3nuLTrWwq3xM2vjE0wEQAAAAAA1E5K%0AfACg2qVSqRidNyFSkUo784eFj8a8VXMSTAUAAAAAALWPEh8ASMRhbQ6Ps7udl3Fm1LRhUVJSklAi%0AAAAAAACofZT4AEBibuo7PJrkNE27Pu3Dl2LKsmcSTAQAAAAAALWLEh8ASEz7ph3iqiOvyTgzZtrw%0AKCgqSCgRAAAAAADULkp8ACBRl/W4Kjo27ZR2fcm6xfHrtx5MMBEAAAAAANQeSnwAIFFNGjSJof1H%0AZpy5Y9ZPYu3WNQklAgAAAACA2kOJDwAk7rtdz4peHXqlXV+zbU3c9eodCSYCAAAAAIDaQYkPACQu%0AK5UVd55wZ8aZX7xxfyxdtyShRAAAAAAAUDso8QGAGnHcAcfFqV1PTbu+vXh7jJ8xOrlAAAAAAABQ%0ACyjxAYAac9tXb4ucrJy0639e/FS8smJGgokAAAAAAKBmKfEBgBrTtU3X+GHvH2acGT1taJSUlCSU%0ACAAAAAAAapYSHwCoUaO+PCr2brh32vVXV86Op959IsFEAAAAAABQc5T4AECNatOkTQz/0vCMM+Nn%0AjI6thVsTSgQAAAAAADVHiQ8A1Lir+l4V++21f9r19ze8F5Nf/3lygQAAAAAAoIYo8QGAGtcwp2EM%0A7z8m48w9r90Zq7esTigRAAAAAADUDCU+AFArDDz4W3FU+75p1zcUrI/bZ92cYCIAAAAAAEieEh8A%0AqBVSqVSMPTpzSf/wWw/FO58sTCgRAAAAAAAkT4kPANQaR3XoG6cdfHra9aKSohgzfXiCiQAAAAAA%0AIFlKfACgVhnWf3TkZuWmXZ/6r7/FPz94PrlAAAAAAACQICU+AFCr7LfX/vGDIy7LODPq5WFRVFyU%0AUCIAAAAAAEiOEh8AqHWu6T0kWjdqnXb9rfw34vcLH0kwEQAAAAAAJEOJDwDUOns3bBHX9flxxplb%0AXhkXG7dvTCgRAAAAAAAkQ4kPANRK53e/KA5u8YW06ys3fxQT59ybYCIAAAAAAKh+SnwAoFZqkN0g%0ARuWNzzgzce698dGmFQklAgAAAACA6qfEBwBqrRP2+3oc0/lLadc3F26OW14Zl2AiAAAAAACoXkp8%0AAKDWSqVSMSZvQqQilXbmsQW/izdWv55gKgAAAAAAqD5KfACgVvti2x5x5qFnpwtiyoYAACAASURB%0AVF0viZIY/fKwKCkpSTAVAAAAAABUDyU+AFDr/bjviGiS0yTt+ovLX4ip/5qSYCIAAAAAAKgeSnwA%0AoNbr2KxTXNbzqowzY6aNiO1F2xNKBAAAAAAA1UOJDwDUCVf0ujraN+mQdn3R2nfi4fkPJZgIAAAA%0AAACqnhIfAKgTmjVoFj/uNyLjzB2zbon129YllAgAAAAAAKqeEh8AqDPO7Hp2dG99eNr1/K35cfdr%0AdyaYCAAAAAAAqpYSHwCoM7KzsmNM3oSMM5PnTYx/rV+WTCAAAAAAAKhiSnwAoE45dt/j4mv7nZh2%0AvaC4ICbMGJ1cIAAAAAAAqEJKfACgzhk1YHxkp7LTrj/17pMx+6OZCSYCAAAAAICqocQHAOqcQ1p1%0AjfO6X5hxZuTLQ6OkpCSZQAAAAAAAUEWU+ABAnXR9n6HRrEHztOuzV86MPy9+KsFEAAAAAABQeUp8%0AAKBOatukbVzTe0jGmbEzRsW2om0JJQIAAAAAgMpT4gMAddYlR1we+zbvknb9vfXL4hevT0owEQAA%0AAAAAVI4SHwCosxrlNIph/UdlnLnr1dsjf0t+QokAAAAAAKBylPgAQJ32rYO/HUe26512fX3Burhz%0A9k8STAQAAAAAABWnxAcA6rRUKhVjjr4l48yv3now3l2zKKFEAAAAAABQcUp8AKDO69exf3zzoNPS%0ArhcWF8bY6SMSTAQAAAAAABWjxAcA9gjD+4+OBlkN0q5PWfZMvLz8xQQTAQAAAABA+SnxAYA9wgF7%0AHxjf/+KlGWdGTRsWxSXFCSUCAAAAAIDyU+IDAHuMH/W+Plo2bJl2/fWP58bjCx9LMBEAAAAAAJSP%0AEh8A2GO0aNQyrutzU8aZm18ZG5u3b04oEQAAAAAAlI8SHwDYo1xw2PfjwL0PSru+YtOH8fN5P0sw%0AEQAAAAAAlJ0SHwDYo+Rm58bIAeMyzvzstbtj5aaPEkoEAAAAAABlp8QHAPY4Jx3wjRjQ6ei065sL%0AN8WtMyckmAgAAAAAAMpGiQ8A7HFSqVSMyctc0j+y4Dfx1uo3E0oEAAAAAABlo8QHAPZIPdsdGd85%0AZFDa9eKS4hg9bViUlJQkmAoAAAAAADJT4gMAe6yh/UZGo+xGaddf+OC5ePa9qQkmAgAAAACAzJT4%0AAMAeq3PzfeKynldmnBk9bXgUFhcmlAgAAAAAADJT4gMAe7Srel0bbRu3S7u+cM2C+N3bDyeYCAAA%0AAAAA0lPiAwB7tGa5zeOmfsMzztw6c3xsKFifUCIAAAAAAEhPiQ8A7PHOPvS86Naqe9r11VtWx72v%0A3ZVgIgAAAAAA2D0lPgCwx8vOyo5ReeMzzkya91/xwYb3E0oEAAAAAAC7p8QHAOqFr3T5ahy37/Fp%0A17cWbY0JM8YkmAgAAAAAAHalxAcA6o3ReRMiK5X+rz9PLPpDvLZydoKJAAAAAABgZ0p8AKDe6Na6%0Ae5zT7YKMM6OmDYuSkpKEEgEAAAAAwM6U+ABAvXJj32HRtEGztOuvrJgef13y5wQTAQAAAADAZ5T4%0AAEC90q5Juxjc69qMM+NmjIyCooKEEgEAAAAAwGeU+ABAvXNpjyuiU9POadeXrlsSD735QIKJAAAA%0AAADgU0p8AKDeadKgSQzrPyrjzJ2zb401Wz9JKBEAAAAAAHxKiQ8A1EtnHPLd6Nm2V9r1tdvWxk9n%0A35ZgIgAAAAAAUOIDAPVUViorxhx9c8aZX775QCxZtzihRAAAAAAAoMQHAOqxAZ2OjpMOOCXt+vbi%0A7TFueubH7gMAAAAAQFVS4gMA9dqoAWMjJysn7fpflzwd0z98OcFEAAAAAADUZ0p8AKBeO7DFwfG9%0Aw3+QcWbUy0OjuKQ4oUQAAAAAANRnSnwAoN4bctSNsXfDFmnX5348J55c9HiCiQAAAAAAqK+U+ABA%0AvdeyUav4Ue8bMs5MmDEmthRuSSgRAAAAAAD1lRIfACAivvfFH8T+ex2Qdn35xg9i0rz/SjARAAAA%0AAAD1kRIfACAiGmY3jBEDxmacuee1n8aqzasSSgQAAAAAQH2kxAcA+D+nHHhq9Os4IO36pu0b47aZ%0ANyeYCAAAAACA+kaJDwDwf1KpVIzJm5Bx5rdv/yoWfPJ2QokAAAAAAKhvlPgAADs4sv1RcfoXvp12%0AvbikOMZMG55gIgAAAAAA6hMlPgDAfxjWf3Q0zG6Ydv0f702N5977R4KJAAAAAACoL5T4AAD/Yd/m%0AXeLSI67IODN62vAoKi5KKBEAAAAAAPWFEh8AYDeu7v2jaNO4Tdr1tz95Kx5d8NsEEwEAAAAAUB8o%0A8QEAdqN57l5xfZ+hGWd+MnN8bCzYkFAiAAAAAADqAyU+AEAa53W/MA5p2TXt+qrNK+O+OXcnmAgA%0AAAAAgD2dEh8AII2crJwYnTc+48zP590XH25cnlAiAAAAAAD2dEp8AIAMju9yQnxpn+PSrm8p3BI3%0AvzI2wUQAAAAAAOzJlPgAABmkUqkYnTc+UpFKO/OHhY/GvFVzEkwFAAAAAMCeSokPAPA5Dm/zxTi7%0A23kZZ0ZNGxYlJSUJJQIAAAAAYE+lxAcAKIOb+g6PJjlN065P+/ClmLLsmQQTAQAAAACwJ1LiAwCU%0AQfumHeLKXldnnBk7fURsL9qeUCIAAAAAAPZESnwAgDK6rOdV0aFpx7Tri9e+G79+68EEEwEAAAAA%0AsKdR4gMAlFHTBk1jaL+RGWfumP2TWLt1TUKJAAAAAADY0yjxAQDK4btdz4ovtumRdv2TrZ/EXa/e%0AkWAiAAAAAAD2JEp8AIByyEplxZijJ2ScefCNSbFs3dKEEgEAAAAAsCdR4gMAlNMxnb8UJ+5/Utr1%0AguKCGD9jdHKBAAAAAADYYyjxAQAqYOSAcZGdyk67/vTi/46ZK15JMBEAAAAAAHsCJT4AQAV8oeUh%0AceHh3884M2raj6OkpCShRAAAAAAA7AmU+AAAFXTdUT+OvXL3Trv+6srZ8dS7TySYCAAAAACAuk6J%0ADwBQQa0bt45rel+XcWb8jNGxtXBrQokAAAAAAKjrlPgAAJVw8RcvjS7N90u7/v6G9+KBN+5PMBEA%0AAAAAAHWZEh8AoBIa5TSKEQPGZJy5+9U7YvWW1QklAgAAAACgLlPiAwBU0qkHfSuOat837fqGgvVx%0A+6ybE0wEAAAAAEBdpcQHAKikVCoVY46ekHHm4bceinc+WZhQIgAAAAAA6iolPgBAFejToV8MPOj0%0AtOtFJUUxdvqIBBMBAAAAAFAXKfEBAKrI8AGjIzcrN+36//5rSvzzg+eTCwQAAAAAQJ2jxAcAqCL7%0A7bV//OCIyzLOjHp5WBQVFyWUCAAAAACAukaJDwBQha7pPSRaNWqVdv2t/DfiDwsfTTARAAAAAAB1%0AiRIfAKAK7d2wRVzf58cZZ25+ZWxs2r4poUQAAAAAANQlSnwAgCp2fvfvxcEtvpB2feXmj2Li3HsT%0ATAQAAAAAQF2hxAcAqGINshvEqLzxGWf+a8498dGmFQklAgAAAACgrlDiAwBUgxP2+3oc0/lLadc3%0AF26OW14Zl2AiAAAAAADqAiU+AEA1SKVSMSZvQqQilXbmsQW/izdWv55gKgAAAAAAajslPgBANfli%0A2x7x3a5npV0viZIY/fKwKCkpSTAVAAAAAAC1mRIfAKAaDe03MhrnNE67/uLyF2Lqv6YkmAgAAAAA%0AgNpMiQ8AUI06NusUl/ccnHFmzLQRsb1oe0KJAAAAAACozZT4AADV7IpeV0e7Ju3Tri9a+0785u1f%0AJRcIAAAAAIBaS4kPAFDNmjVoFj/uOyLjzO0zb47129YllAgAAAAAgNpKiQ8AkIBBh54T3VsfnnY9%0Af2t+3PPaTxNMBAAAAABAbaTEBwBIQHZWdozJm5BxZtK8/4r31v8roUQAAAAAANRGSnwAgIQcu+9x%0A8dUuJ6RdLyguiAkzRicXCAAAAACAWkeJDwCQoFF54yM7lZ12/b/ffSJeXTkrwUQAAAAAANQmSnwA%0AgAR1bXVonNv9wowzI18eGiUlJckEAgAAAACgVlHiAwAk7IY+Q6NZg+Zp12d99Er8efFTCSYCAAAA%0AAKC2UOIDACSsbZO2cU3vIRlnxs4YFduKtiWUCAAAAACA2kKJDwBQAy454vLYp9m+adffW78sHnxj%0AcoKJAAAAAACoDZT4AAA1oFFOoxjWf1TGmZ/Ovi3yt+QnlAgAAAAAgNpAiQ8AUEO+9YVvx5Hteqdd%0AX1+wLu6c/ZMEEwEAAAAAUNOU+AAANSQrlRVjjr4l48yv3nowFq9dlFAiAAAAAABqmhIfAKAG9evY%0AP045cGDa9cLiwhgzfWSCiQAAAAAAqElKfACAGjZiwJhokNUg7fqUpX+NactfSjARAAAAAAA1RYkP%0AAFDDDtj7wPjeFy/JODNy2tAoLilOKBEAAAAAADVFiQ8AUAsM6X1DtGzYMu366x/PjccXPpZgIgAA%0AAAAAaoISHwCgFmjRqGUMOerGjDM3vzI2Nm/fnFAiAAAAAABqghIfAKCWuPDwi+OAvQ9Mu75i04dx%0A/7z7EkwEAAAAAEDSlPgAALVEbnZujBwwLuPMva/dFSs3r0woEQAAAAAASVPiAwDUIicfcEoM6HR0%0A2vXNhZvi1lfGJ5gIAAAAAIAkKfEBAGqRVCoVY/ImZJx5ZMFvYn7+WwklAgAAAAAgSUp8AIBapme7%0AI+Pbh5yZdr24pDhGTxuWYCIAAAAAAJKixAcAqIWG9RsVjbIbpV1//v1n49n3piaYCAAAAACAJCjx%0AAQBqoc7N94nLel6ZcWbUy8OisLgwoUQAAAAAACRBiQ8AUEtd1evaaNu4Xdr1hWsWxO/efjjBRAAA%0AAAAAVDclPgBALdUst3nc2HdYxplbZ06IDQXrE0oEAAAAAEB1U+IDANRiZ3c7Lw5t1S3t+uotH8fP%0AXrs7wUQAAAAAAFQnJT4AQC2Wk5UTo/PGZ5y5f9598cGG9xNKBAAAAABAdVLiAwDUcl/p8rU4bt/j%0A065vLdoaE2aMSTARAAAAAADVRYkPAFAHjM6bEFmp9H91e2LRH2LOylcTTAQAAAAAQHVQ4gMA1AHd%0AWnePc7qdn3Fm1LRhUVJSklAiAAAAAACqgxIfAKCOuKHvsGjaoFna9RkrpsUzS/+SYCIAAAAAAKqa%0AEh8AoI5o36R9DO51bcaZsdNHREFRQUKJAAAAAACoakp8AIA65NIeV0Snpp3Tri9dtyQeevOBBBMB%0AAAAAAFCVlPgAAHVIkwZNYmj/kRln7px9a6zZ+klCiQAAAAAAqEo5NR2gPtu6dWs88cQTMWXKlHjn%0AnXdi06ZN0bZt2zjkkENi4MCB8fWvfz2ysqru9yzefvvtePzxx2P27NmxYsWK2LJlS+y1115x4IEH%0AxjHHHBODBg2KFi1a1MrsAMBnvn3ImfHA6/fHvI/n7HZ97ba18dNXb49xR9+ScDIAAAAAACorVVJS%0AUlLTIeqjpUuXxuWXXx5LlixJO9O3b9+48847o127dpW615YtW2LcuHHxxBNPZJxr2rRpjB8/Pk4+%0A+eSMc0lmryoff7yhpiNQR6VSqWjTptlO761evTH8TydUjr1VedOWvxSn/Sn9n9kNshrEi2fNjAP3%0APijBVNQ0ewuqh70F1cPegqpnX0H1sLfgM23bNq/pCFAv+Kh0DVi9enWcf/75pSV4gwYN4phjjolv%0Afetb0aNHj9K5mTNnxqWXXhpbt26t8L0KCwvjyiuv3KnAb9u2bZx44olx+umnx4ABAyI3NzciIjZt%0A2hTXXntt/OlPf6oV2QGA9PI6HxMnHXBK2vXtxdtj3PRRCSYCAAAAAKAqeJx+DRg5cmSsWrUqIiK6%0AdesW9913X+yzzz6l67NmzYqrr7468vPzY/78+XHPPffEjTfeWKF7Pfzww/HSSy9FREROTk7ccMMN%0Ace6550Z2dnbpzMqVK2PYsGHx4osvRkTEiBEjok+fPtGpU6cazQ4AZDZywJiY+q8pUVhcuNv1vy55%0AOmZ8OC36d8pLOBkAAAAAABXlk/gJmzt3bvzjH/+IiE8fXz958uSdSvCIiD59+sT9998fOTmf/o7F%0AI488Eh9//HG577V9+/aYNGlS6eubbropLrjggp0K/IiI9u3bx8SJE+Pwww+PiIht27bFAw88UKPZ%0AAYDPd1CLL8RFh12ccWbUtKFRXFKcUCIAAAAAACpLiZ+w3//+96XHZ511VtrvjD/iiCNi4MCBERGx%0AdevWjI+4T2fGjBmxdu3aiIjo1KlTnH322Wlnc3NzY/DgwaWvn3322RrNDgCUzZA+N8beDVukXZ+z%0A6rX470V/TDARAAAAAACVocRPUElJSTz//POlr0866aSM89/4xjdKj6dOnVru+82bN6/0OC8vb5dP%0A4P+n3r17lx5/9NFHsWnTptLXSWcHAMqmVaPW8aPeN2ScGT9jdGwp3JJQIgAAAAAAKkOJn6AlS5bE%0AJ598EhERzZs3j+7du2ec79mzZ2Rlffqv6PXXX4/NmzeX634dO3aMY489Nrp27RoHH3zw587/Z8m/%0AY4mfdHYAoOy+98UfxH577Z92ffnGD2LyvInJBQIAAAAAoMKU+Al69913S4/322+/0pI7naZNm0b7%0A9u0jIqK4uDgWLVpUrvudccYZMXny5Hj66afjoosu+tz5+fPnlx6nUqlo1apVjWUHAMquYXbDGDlg%0AbMaZe177aXy8+eOEEgEAAAAAUFE5NR2gPlm+fHnpcefOnct0TocOHWLFihWl5/fo0aNaskVEPPnk%0Ak6XH3bt3j5ycz348anv2z5NKpWrs3tRtu/vR+fQ9P1NQGfZW1fvmQadF3479Y+aKGbtd37h9Q9w+%0A6+a4/ct3J5yMJNlbUD3sLage9hZUPfsKqoe9BUDSlPgJys/PLz1u3bp1mc5p0aJF6fGaNWuqPNO/%0ALVy4MJ566qnS1yeeeOJO67U5e1m0adOsRu/PnqV1az9PUB3srcq79+S7o/+D/dOuPzz/objuS9fG%0AYe0OSzAVNc3eguphb0H1sLeg6tlXUD3sLQCqk8fpJ2jH75hv1KhRmc5p0qTJbs+vSps2bYohQ4ZE%0AYWFhRHxavp9zzjm7zPxbbcoOAHym3z794qzDz0q7XlxSHNdPvT7BRAAAAAAAlJcSP0EFBQWlx7m5%0AuWU6Z8dH2v+7ZK/qTFdfffVO31k/dOjQaNas2S5z/1ZbsgMAu7rl+FuiYXbDtOv/8+7/xNTFUxNM%0ABAAAAABAeSjxE5Sdnb3b45pSUFAQQ4YMiRdffLH0vTPOOCMGDhy4y2xtyw4A7N5+LfaLa/pfk3Fm%0AyP8OiaLiooQSAQAAAABQHjmfP0JVady4celxUVHZ/sP5jp9gL+sn4Mti69atMXjw4HjhhRdK38vL%0Ay4vRo0fvdr42Za+I1as31uj9qbtSqV2/3yo/f2OUlNRQINhD2FvV65JuV8WDrz0Yq7es3u36G6ve%0AiHtf+nmc1/3CZINR7ewtqB72FlQPewuqnn0F1cPegs+0adPs84eASlPiJ6gi3xG/efPm0uOmTZtW%0ASY41a9bEZZddFnPmzCl9r2/fvjFx4sS0ZXttyV5RJf42RYWldnmnpMTPFFSevVWdmufuFdf3GRo3%0A/vNHaWd+8sr4OO3gM6JZA//Ha89ib0H1sLegethbUPXsK6ge9hYAyfI4/QS1aNGi9HjdunVlOmft%0A2rWlx61atap0hvfffz8GDRq0U4Gfl5cXkydP3unT9v+pNmQHAMruvO4XxiEtu6ZdX7V5Zdw35+4E%0AEwEAAAAAUBZK/AQdcMABpccfffRRmc7Zca5z586Vuv/8+fNj0KBBsWzZstL3TjzxxJg0aVLGAj+i%0A5rMDAOWTk5UTowaMyzjz87k/iw83Lk8oEQAAAAAAZaHET9BBBx1Uerx48eLPnd+4cWNpEZ6VlbXT%0A+eU1b968OP/882P16s++G/fMM8+Mu+++u0zfV1+T2QGAivnqfifG/9vny2nXtxRuiVteyVz0AwAA%0AAACQLCV+gjp37hxt27aNiIj8/Px47733Ms7PnTu39Dt1unXr9rmflk9nwYIFcfHFF8eGDRtK37vi%0Aiiti7NixkZVVth+BmsoOAFRcKpWKMXkT/j97dx5nY/n/cfx9ZsaMWTDGTIxddkXINoxCsiWKkK9o%0AIYmopGQfsrWhEiUULVSWsRShMmGsYxnZ932ZhdnNen5/zG9Oxsw5s585eD0fj3l05lyf+7o/t+bu%0AoXmf67plyOTZfWl+PvaTgkP2W7ErAAAAAAAAAIAlhPhWZDAY9OSTT5q+X7t2rcX63377zfS6devW%0AuTrnzZs39dprrykyMtL03qhRozRs2LAczVMYvQMAgLx72LOuetd6wWLNhG1jTB++AwAAAAAAAAAU%0ALkJ8K+vSpYvp9bfffqsLFy5kWrd//36tXr1akuTg4KBu3brl6nwTJkxI92z6UaNG6aWXXsrVXNbu%0AHQAA5I/3m46Vi4OL2fFtl7foj7PrrNgRAAAAAAAAAMAcQnwra9Cggdq1aydJioyM1IABA3TixIl0%0ANbt379bgwYOVlJQkKfXZ9eXKlcswV9++fVWzZk3VrFlTffv2zTC+fft2rV+/3vR9jx49ch3g53fv%0AAADAesq4emtIgzct1kzcPlaJyYlW6ggAAAAAAAAAYI5DYTdwPxo9erT279+v69ev6+zZs+rSpYua%0ANGkib29vnT17Vvv27TPVVqtWTSNGjMjVeebPn5/u+7i4OI0fPz7bx7/99tsqWbJkofQOAADy1+D6%0Aw/T94e90NeZKpuOnbp7UokMLNKDeICt3BgAAAAAAAAC4HSF+IfD29tZ3332nIUOG6MyZM0pJSdGO%0AHTsy1NWrV09z5syRi4v57W/NiYyMVGBgYLr3snqO/Z0GDhyYIcS3Ru8AACD/uRZx1eim4zXsr9fN%0A1nyyZ7p61HxeJZzcrdgZAAAAAAAAAOB2bKdfSKpWrarVq1dr/PjxatKkiUqVKiUHBweVLFlSvr6+%0Amj59upYsWSIvL69czX/27FmlpKTkc9epCrp3AABQMHrW7K2HPeuZHQ+/Fa6ZQZ9YsSMAAAAAAAAA%0AwJ0MRqPRWNhNAAUtJCSqsFvAXcpgMMjT0y3de6Gh0eI/nUDecG8Vni0XA9R99dNmxx3tHLW1925V%0ALlHFil0hv3BvAQWDewsoGNxbQP7jvgIKBvcW8B8vr2KF3QJwX2AlPgAAwH2kZfnH1b5yR7PjCSkJ%0AmrzDz3oNAQAAAAAAAADSIcQHAAC4z4z3+UD2Bnuz46tPrdSuKzut2BEAAAAAAAAAIA0hPgAAwH2m%0AeskaevGhVyzWTAgczbaAAAAAAAAAAFAICPEBAADuQyMaj1Ixx+Jmx4Ou7daqkyus2BEAAAAAAAAA%0AQCLEBwAAuC95OnvqrUdHWKyZvMNPt5JuWakjAAAAAAAAAIBEiA8AAHDferXuIFUsVsns+Pmoc/rm%0A4FdW7AgAAAAAAAAAQIgPAABwnyrqUFRjm/lZrJkV9IlC40Kt0xAAAAAAAAAAgBAfAADgfta1Wjc9%0AWrqx2fGohEh9snuaFTsCAAAAAAAAgPsbIT4AAMB9zGAwaGLzqRZrFh1aqBM3jlupIwAAAAAAAAC4%0AvxHiAwAA3OeaeDdV16rdzI4nG5M1MXCsFTsCAAAAAAAAgPsXIT4AAAA01sdPjnaOZsc3nFuvLRcD%0ArNgRAAAAAAAAANyfCPEBAACgSsUra0C9QRZrJgSOUXJKspU6AgAAAAAAAID7EyE+AAAAJElvPzpC%0AHkU9zI7/GxqsX48vtWJHAAAAAAAAAHD/IcQHAACAJKmEk7vebTzKYs2UHRMVkxhjpY4AAAAAAAAA%0A4P5DiA8AAACTfnVeUTX36mbHr8Ve1Zz9n1uxIwAAAAAAAAC4vxDiAwAAwKSIfRGN9/nAYs2X+z7T%0A1ZgrVuoIAAAAAAAAAO4vhPgAAABIp33ljmpRtqXZ8dikWE3fOdmKHQEAAAAAAADA/YMQHwAAAOkY%0ADAZNbDFFBhnM1iw5+oP+DT1oxa4AAAAAAAAA4P5AiA8AAIAM6nnVV8+avc2OG2XUhMAxMhqNVuwK%0AAAAAAAAAAO59hPgAAADI1Oim4+Xs4Gx2fMvFzdp07g8rdgQAAAAAAAAA9z5CfAAAAGTK262sXq8/%0A1GLNxO3jlJSSZKWOAAAAAAAAAODeR4gPAAAAs95o8JYecCltdvz4jWP6/vB31msIAAAAAAAAAO5x%0AhPgAAAAwy62Im0Y1GWex5qNdUxQZH2GljgAAAAAAAADg3kaIDwAAAIuer9VHdUo9bHY87FaYPts7%0Aw4odAQAAAAAAAMC9ixAfAAAAFtnb2cuv+WSLNfOC5+h85DkrdQQAAAAAAAAA9y5CfAAAAGSpVYU2%0AeqLik2bH45PjNXXnRCt2BAAAAAAAAAD3JkJ8AAAAZItf8ymyN9ibHV9xYpmCru22YkcAAAAAAAAA%0AcO8hxAcAAEC21PSopRfqvGSxZvy20TIajdZpCAAAAAAAAADuQYT4AAAAyLb3Go+WW5FiZsd3X92p%0AtadXWbEjAAAAAAAAALi3EOIDAAAg27xcvPRmw+EWayZtH6/45HgrdQQAAAAAAAAA9xZCfAAAAOTI%0AwEcGq7xbBbPj5yLPauHBb6zYEQAAAAAAAADcOwjxAQAAkCPODs4a02yCxZoZQR8p/FaYlToCAAAA%0AAAAAgHsHIT4AAABy7Nnqz6nBAw3NjkfE39Snuz+0YkcAAAAAAAAAcG8gxAcAAECO2RnsNLHFNIs1%0A3x6ar1M3T1ipIwAAAAAAAAC4NxDiAwAAIFeaefvoqQe7mB1PSknSpO2Wt90HAAAAAAAAAKRHiA8A%0AAIBcG+czUUXsipgdX3dmrQIvbbViRwAAAAAAAABwdyPEBwAAQK49WKKqXqk70GLN+MDRSjGmWKkj%0AAAAAAAAAALi7EeIDAAAgT4Y/+q7cndzNjgeH7Ney4z9bsSMAAAAAAAAAuHsR4gMAACBPShb10DuN%0ARlqsmbpjkmITY63UEQAAAAAAAADcvQjxAQAAkGcvP/yqqpR40Oz45ZhLLRBb1wAAIABJREFU+urA%0AbCt2BAAAAAAAAAB3J0J8AAAA5JmjvaPG+3xgsebzvTN1LfaalToCAAAAAAAAgLsTIT4AAADyRacq%0AndXMu7nZ8dikGH20a4oVOwIAAAAAAACAuw8hPgAAAPKFwWDQpBZTLdb8eGSxjoQdtlJHAAAAAAAA%0AAHD3IcQHAABAvqn/QEM9V6OX2fEUY4r8AsdYsSMAAAAAAAAAuLsQ4gMAACBfjWk6QUXti5od//vC%0An/rr/EYrdgQAAAAAAAAAdw9CfAAAAOSrcsXKa9Ajb1is8Qscq6SUJCt1BAAAAAAAAAB3D0J8AAAA%0A5LthDd+Wp7OX2fGj4Uf005HvrdgRAAAAAAAAANwdCPEBAACQ79wci2lkkzEWa6bvmqzohCgrdQQA%0AAAAAAAAAdwdCfAAAABSIPrX7qZZHbbPjoXEh+nzvTCt2BAAAAAAAAAC2jxAfAAAABcLBzkF+zSdb%0ArPnqwGxdirpopY4AAAAAAAAAwPYR4gMAAKDAtKn4pFpVaGN2/FbyLU3ZOdGKHQEAAAAAAACAbSPE%0ABwAAQIHyaz5Fdgbzf+1cdvxn7b++14odAQAAAAAAAIDtIsQHAABAgapT6iH1qd3PYs34baNlNBqt%0A1BEAAAAAAAAA2C5CfAAAABS495qMkWsRN7PjO64E6vcza63YEQAAAAAAAADYJkJ8AAAAFLjSLqU1%0AtMFbFmsmbR+nhOQEK3UEAAAAAAAAALaJEB8AAABWMeiRN+TtWtbs+JmI0/ru3/lW7AgAAAAAAAAA%0AbA8hPgAAAKzCpYiLxjSbYLHmkz3TdeNWuJU6AgAAAAAAAADbQ4gPAAAAq3muRi894tXA7PjN+Jua%0AEfSxFTsCAAAAAAAAANtCiA8AAACrsTPYaWLzKRZrFh6cp9MRp6zUEQAAAAAAAADYFkJ8AAAAWFXz%0Acr7qUOUps+OJKYmavN3Peg0BAAAAAAAAgA0hxAcAAIDVTfCZJAc7B7Pja0+v0o4r263YEQAAAAAA%0AAADYBkJ8AAAAWF1V9+p6+aEBFmsmbBulFGOKlToCAAAAAAAAANtAiA8AAIBC8U7jkSrh5G52fN/1%0AvVp5YpkVOwIAAAAAAACAwkeIDwAAgELhUbSU3n70XYs1U3ZMVFxSnJU6AgAAAAAAAIDCR4gPAACA%0AQtO/7kBVKl7Z7PjF6Av6Jniu9RoCAAAAAAAAgEJGiA8AAIBC42TvpPE+kyzWzAr6VCGxIVbqCAAA%0AAAAAAAAKFyE+AAAAClXnB7uqSZlmZsejE6P00e6pVuwIAAAAAAAAAAoPIT4AAAAKlcFg0MQWUyzW%0AfH/4Wx0LP2qljgAAAAAAAACg8BDiAwAAoNA9Wrqxnq3W3ex4ijFFEwPHWrEjAAAAAAAAACgchPgA%0AAACwCWOa+cnJ3sns+KbzG7T5wl9W7AgAAAAAAAAArI8QHwAAADahYvFKGlhvsMWaCdvGKDkl2Uod%0AAQAAAAAAAID1EeIDAADAZrzZcLhKFS1ldvxI+CEtPfqjFTsCAAAAAAAAAOsixAcAAIDNKO5UQu82%0AGW2xZtquDxSdGG2ljgAAAAAAAADAugjxAQAAYFP61XlZ1d1rmB2/HntNX+77zIodAQAAAAAAAID1%0AEOIDAADApjjYOciv+WSLNXP2f67L0Zes1BEAAAAAAAAAWA8hPgAAAGxO20rt1bJ8K7PjcUlxmrbz%0AA+s1BAAAAAAAAABWQogPAAAAm2MwGDSx+RQZZDBb88uxJToYcsCKXQEAAAAAAABAwSPEBwAAgE16%0A2LOunq/Vx+y4UUZNCBwjo9Foxa4AAAAAAAAAoGAR4gMAAMBmjWo6Ti4OLmbHt176R3+cXWfFjgAA%0AAAAAAACgYBHiAwAAwGaVcfXWkAZvWqyZuH2sEpMTrdQRAAAAAAAAABQsQnwAAADYtMH1h6mMq7fZ%0A8VM3T2rx4YVW7AgAAAAAAAAACo5DYTeQW0lJSTp8+LCOHz+uiIgIRUREKD4+XqNGjTLVXL58WVFR%0AUapZs2YhdgoAAIC8cC3iqlFNxunNvwebrfl49zQ9V6OXSji5W7EzAAAAAAAAAMh/d12IHxgYqMWL%0AF2vHjh2Kj4/PMH57iL9161ZNmDBBtWrV0tChQ9WmTRtrtgoAAIB80rNmb31z8Cv9Gxqc6Xj4rXDN%0ADPpEfs0nW7kzAAAAAAAAAMhfd812+pcuXdLzzz+v/v37KyAgQLdu3ZLRaEz3daeLFy/KaDTqyJEj%0AGjJkiN5++23FxMQUQvcAAADIC3s7e01sPsVizfzgr3Qu8qx1GgIAAAAAAACAAnJXhPjbt2/Xs88+%0AqwMHDpjCeoPBIIPBYHqdmUuXLpnGjUaj1q9fr/79++vWrVvWaRwAAAD5pmX5x9WuUgez4wkpCZq8%0A3c96DQEAAAAAAABAAbD5EP/o0aN64403FBkZKem/QN5gMKhatWqqXr16pqvwJaVbdZ923IEDBzR+%0A/Hir9A4AAID8NaH5ZNkb7M2Orzq1Qruv7rRiRwAAAAAAAACQv2w6xE9MTNSwYcMUExNjCuFLlSql%0AcePGafv27VqzZo369Olj9vi5c+dqxowZKlu2rCn4NxqNWrNmjXbt2mXFKwEAAEB+qF6yhvo99LLF%0AmvHbRpv9kCcAAAAAAAAA2DqbDvF//PFHnT9/3rRdfvXq1bV69Wr16dNHJUqUyPJ4g8GgTp06adWq%0AVWratKkpyJek7777riBbBwAAQAF5t/FoFXMsbnY86NpurTq5woodAQAAAAAAAED+sekQf8mSJabV%0A866urpo/f748PDxyPI+bm5vmzJmjsmXLSpKMRqP++ecfxcbG5nfLAAAAKGCezp5669ERFmsm7/DT%0AraRbVuoIAAAAAAAAAPKPzYb4586d07lz5ySlrqgfMGCASpcunev5XF1dNWjQINPWqsnJyTp48GC+%0A9AoAAADrerXuIFUoVtHs+Pmoc5p/8GsrdgQAAAAAAAAA+cNmQ/zDhw9Lkil079SpU57nbNu2rSSZ%0AttRP+5AAAAAA7i5FHYpqbDM/izUzgz5WaFyodRoCAAAAAAAAgHxisyF+WFiY6bWDg4MqVjS/0iq7%0APDw85ObmZvo+IiIiz3MCAACgcDxTrbseLd3Y7HhUQqQ+2T3Nih0BAAAAAAAAQN7ZbIh/+/PqXVxc%0ACuQcdnY2e/kAAADIgsFg0MTmUy3WLDq0UCduHLdSRwAAAAAAAACQdzabYnt4eJheR0VFKSEhIc9z%0ARkdHKzo62vR9yZIl8zwnAAAACk8T76bqUvVZs+PJxmRN2j7Oih0BAAAAAAAAQN7YbIhfunRp02uj%0A0ag9e/bkec7AwEDTfHeeAwAAAHensc385GjnaHb8j7PrtOVigBU7AgAAAAAAAIDcs9kQv2HDhipS%0ApIgMBoMkafHixXmec+HChabXDg4OatiwYZ7nBAAAQOGqXKKKBtQbZLFmQuAYJackW6kjAAAAAAAA%0AAMg9mw3xXV1d1aRJExmNRhmNRgUEBGjNmjW5nm/+/Pnav3+/DAaDDAaDGjVqJGdn53zsGAAAAIXl%0A7UdHyKOoh9nxf0OD9evxpVbsCAAAAAAAAAByx2ZDfEl6/fXXJUkGg0FGo1GjR4/WsmXLcjzPl19+%0AqRkzZpjmkaT+/fvna68AAAAoPCWc3DWi0fsWa6bunKSYxBgrdQQAAAAAAAAAuWPTIX6jRo3UoUMH%0AGY1GGQwGJSYmaty4cerZs6d+/PFHBQcHKywsLNNjz549qyVLlqhz586aPXu2UlJSJKV+IKBZs2by%0A9fW15qUAAACggL34UH9Vda9mdvxqzBXN3f+FFTsCAAAAAAAAgJwzGNOWptuouLg49enTR4cPH063%0Akt5gMKSrSwv6S5UqpcjISCUmJpreT6s3Go0qX768fvnlF3l4mN9uFfeekJCowm4BdymDwSBPT7d0%0A74WGRsvG/9MJ2DzuLRSUdWd+04vrepsdd3Fw0Y4++1TG1duKXVkP9xZQMLi3gILBvQXkP+4roGBw%0AbwH/8fIqVtgtAPcFm16JL0nOzs6aP3++GjVqZArq0wL527+k1MA+NDRUCQkJpvdvr69SpYrmz59P%0AgA8AAHCP6lC5k1qUbWl2PDYpVtN3TrZiRwAAAAAAAACQMzYf4kuSh4eHFi9erKFDh8rFxSXd6vqs%0AvoxGo+zt7dWjRw8tX75clStXLtyLAQAAQIExGAya2GKKDDKYrVly9Af9G3rQKv1s3Lhevr6N5Ovb%0ASB9/PNVi7RtvDJSvbyPNmzfHKr3dacGCr+Xr20gtWzZWUNDuLOunTPGTr28jTZnil699nD59KtfH%0A/vTTYvn6NtKWLZuzfUxiYqL8/ZfrnXeG6ZlnOqp1ax917NhGffv21MyZH+no0cO57sfWLVnyg3x9%0AG+mxx5ooJOR6to4xGo3q0aOrfH0bac6czyT997Pz+uv989TP77+vka9vIz37bKc8zQMAAAAAAHC3%0AuytCfEmys7PTkCFDFBAQoJEjR6px48ZycnLKsCL/9hX41atXV//+/bVx40Z98MEHcnFxKezLAAAA%0AQAGr51VfPWo+b3bcKKP8AsdaZdvD335bbXq9YcN6xcbGFPg588poNGr69A8UGxtr1fOGhobKz2+M%0ARowYlus5tm/fpiJFiqhRo6bZqr906aL69u2pTz6Zpl27tsvJyUnVq9dU6dJldPnyJS1f/oteffVF%0Affrph/fkNpkdOnSSg4ODUlJStHHjH9k65sCBfbpy5ZIkqXPnZwqyPQAAAAAAgPuWQ2E3kFNubm56%0A+eWX9fLLLyspKUknT57UjRs3FBkZqcTERBUvXlzu7u6qUqWKihXjuRwAAAD3o9FNx2vNKX/FJcVl%0AOv7Pxb/15/kNalupfYH1cPXqVe3du0fFi5dQhQoVdejQQW3YsE7PPPNcgZ0zv1y5cllz5nymESNG%0AWe2cu3Zt16ZNf8jL64FcHR8TE62DBw+ofv2GcnZ2zrI+MTFR77wzTBcvXlDLlo9r+PCR6c4dHx+v%0AtWv99fnnM7Ry5a9yd3dX//6v5ao3W1WypIdatGipgIC/tXHjOv3vf32zPGbdurWSpEceaaCKFStJ%0Akrp376W2bdvLyalonvp57LHWeuihunJwuOv+NxUAAAAAACBf3TUr8TPj4OCgWrVqycfHR+3bt1fn%0Azp312GOPqV69egT4AAAA97GybuX0ev2hFmv8AscqKSWpwHr4/ffVSklJ0cMP15Ov72OSpFWrVhTY%0A+fKLwZD6KIJVq1Zoz55dhdxN9u3evVNJSUny8WmRrfq//tqoixfPq3TpMpo4cVqGDw84OTmpe/de%0AeumlAZKkpUt/UExMdL73XdieeqqrJOnEieM6c+a0xdr4+FvavPlPSVLnzl1N77u7u6tSpcoqU6ZM%0Annpxc3NTpUqVVa5c+TzNAwAAAAAAcLez6RD/8uXLpq/82s5z7969Wrp0qT744AOdOXMmX+YEAACA%0A7XmjwVt6wKW02fHjN47p+8PfFci5jUaj1q37TZLk49NCbdo8KSk1KP3334MFcs78UqfOw6pVq85t%0A2+rb/iMAJGnHjkBJynaIf+RI6rPuq1evIUdHR7N1Tz+dumV8XFycTp8+lccubU/Tpj7y9PSSJG3Y%0AsM5ibUDAZsXExMjNzU1t2rS1RnsAAAAAAAD3JZvep7BNmzamlUB+fn7q1atXnuYzGo3q16+fkpOT%0AJUkNGjRQlSpV8twnAAAAbI9bETe932Sshm82vyL/491T9VyNnirmWDxfz7137x5duXJJdnZ2atny%0AcXl6eql27Yd05Mgh+fsv08MP183RfAkJCfL3X64//9ygs2dPKzExSaVLl1bz5r7q3bufPD09TbXh%0A4eF6+umnFRoaqubNm+vjj79IN1d8/C31799PZ8+eVpMmzfTpp1+Y/s4tSXZ2dho5cqz6939BV69e%0A0ezZs/Tee2Ny/Gewf/9eLVu2VAcPHlBERISKFSuuhx+uq+eee16PPto4Xa2vbyPT65CQ66bvt27d%0Ak+3z7dgRKG/vcqpYsXK26osUKSJJOnToX0VE3FSJEu6Z1nl6eunbb3+Uq6tbutX6V65cVo8eXSRJ%0AS5euVPnyFTIc+9xzT+vq1SsaPXqCOnV6WlLqz8awYYNUrVoNzZv3nRYtWqANG9YrLCxEpUp5qlGj%0AJurT58VM55Ok8PAwLV36gwIDt+rKlcuys7NXpUqV9cQT7dStWw85OTmlq1+w4Gt9++036tPnRT30%0AUF3Nnfu5rl69olKlPDVo0Btq27a9OnbsrO+//1abNv2hgQMHp/t5uN369akfTLlz6/y0c9St+4jm%0Azl2Q7piNG9frt99W69ixo4qLi5WbWzHVqFFLHTp0Utu27WVn99/nyn//fY2mTp0oL68HtHLl7xnO%0Av2fPLq1c+av+/TdYERERcnNzU82addSlyzN6/PE2Zv/8f/xxmcLDw/TTT4t16NC/unUrTt7eZdWm%0AzZPq3buvXFxcMr1eAAAAAACAwmLTK/Gl1OA9vxgMBrm5uZnmDAkJybe5AQAAYHt613pBtT0eMjse%0AGheqz4Jm5Pt5f/tttSSpQYNHTaucn3yygyTpr782KTIyMttzhYaG6rXXXtLnn3+qw4f/VfHiJVS5%0AchVdu3ZNP//8k/r166Xg4P2meg8PD02ZMkWSFBgYqNWrV6ab74svZuns2dPy8CilsWMnZhrYPvhg%0AVb3yykBJ0urVK7V7944cXL00d+4XeuONgdq8+S8lJCSqatXqsrMzaMuWAL355uuaOzf9Bwvq1n1E%0A5ctXlJQartet+4jq1n0k2+c7ceKYQkND5OPTPNvHNGnSTJJ040a4Xn31RS1f/ovCwkIzra1evabK%0Ali1nCv7zQ1JSkt599y0tWrRACQm3VKVKVYWHh2nNGn/17/+C9u7N+AGG4OD96tu3p3766XtdvHhB%0AZcuWU+nSZXTs2BF9+eUsvfbay2avYf/+vRo3bqSioqJUqVIVhYaGqEaNmpKkp55K/TDClSuXFRx8%0AINPjQ0NDFRSU+niFzp2fydY1fvHFDE2cOFZ79uySq6urqlWrIQcHB+3atV2TJo3TlCl+2ZpHkmbO%0A/EhvvTVYAQF/KykpSdWr15CDQxHt3BmoMWPe0/jxo5SUlPnjMVavXqlhwwYpKGiPvLwekLt7SZ07%0Ad1bffvuN3nnnDaWkpGS7DwAAAAAAAGuw+RDf3CqQ3IiOjlZ0dLRpzsTExHybGwAAALbH3s5eE1tM%0AsVjzdfCXOh95Lt/OGR0drYCAvyRJ7dp1NL3/5JPtZW9vr4SEeK1btyZbcxmNRo0b955OnDiuevXq%0A68cff9Wvv67WwoU/aPXqP/TUU10UGRmh0aNHpAtvW7Vqpeeff16S9OWXsxQScl2StHXrP/L3XyaD%0AwaCxYyfKw6OU2XP/73/9VLt2HUnStGkfZPt58P7+y/Xjj4vk5lZM48d/oHXr/tKCBd/L33+9Jk6c%0AKmdnZ/344yKtXetvOmbu3AXq1+9lSZK7e0nNnbsgw4puS7Zv3yYp+1vpS1Ljxk1N/34uX76kmTM/%0A0jPPdFTfvj31ySfTtWnTH7px40a258ups2dPa+/e3Ro69G2tXLlOCxZ8r5Ur16lly8cVExOjCRNG%0AKzr6vz/zkJDrGjXqHUVEROjpp5/VmjUb9f33v+iHH37R0qUrVafOwzp58rjGjx+V6fkOHTqoFi0e%0A04oVv+m7737SypXrTLsWlC9fQfXrN5QkbdyY+Zb6Gzb8ruTkZFWvXkO1atXOxvWd0c8//yRHRyd9%0A/vlXWrZsjebPXyx//3UaM8ZPdnZ2+uOP37P1eIklS37Q8uW/yN7eXsOHj9SaNRv1zTepc02aNF3O%0Azi7666+Nmj17VqbH//zzj+rYsbNWr/5DixYt0fLlazV8+EhJ0sGDwdq69Z8sewAAAAAAALCmQgvx%0Ao6Oj0z3zPrOv2928eTPLenNfFy5c0IEDB/Tee+8pKSnJtBK/ZMmShXHpAAAAsKJWFdroiYpPmh2P%0AT47X1J0T8+18mzb9ofj4eDk5OalVq/+2+C5Z0kONGjWVJK1atSJbc23dGqCDB4Pl6emlTz/9It1W%0A8W5ubnr//XGqU+dh3bx5Uz///FO6Y99//31VqVJF0dHR+vTT6QoPD9P06R9Iknr37mtaiW6Ovb29%0ARo2aIEdHR12/fs1sQHq7xMRELVw4T5I0atT4dB9iMBgMeuKJdho8+E1J0oIF88yunM6pHTsC5ejo%0ApIYNG2VdfJsxY/w0aNAbcnFxlZT6oYkzZ07L33+Z/PzGqGvX9ho69LV0Ox3kp549/6devfqYtpQv%0AXry4/Pymytu7nG7cCNfKlctMtUuWfK+IiAj5+j6mkSPHqFixYqaxcuXKa/r0T+Xq6qoDB/aZPtRw%0ApyFD3pSjo6OkjP8v1LlzV0nS339vyvTfS9pW+tldhX/q1AlJUsWKlTL8e+nYsbOeeaa72rZtr8TE%0ABIvzxMfHa9Gi1A90DBgwSN269Ui3BX+bNm01cmTq4x5WrvxVV65czjBHtWo1NGrUeLm5uUlK/Vns%0A1q2HqlatJkk6eDDz3QcAAAAAAAAKi0NhnfjatWvq2rWr6fn05qQF7rNmzdKsWVn/4jArBoPBNGf1%0A6tXzPB8AAABs34Tmk/X3hT+VYsx82+wVJ5ZpYL3Balg6ZyFwZtK20m/R4jG5urqlG2vfvqN27gzU%0A+fPnFBS0O8Oz4e/0zz+bJUktW7aSs7NzhnGDwaD27Tvq8OF/FRi4RUOGvGkac3Z21scff6znn39e%0AW7f+owsXzuvmzRuqXfshDRw4OFvX8uCDVfXyywP19deztWaNv1q1ekJNm/qYrT948IDCw8Pk4uKq%0Ali0fz7SmXbsOmjnzI4WEXNfx40dVp87D2erFnKioKB06dFCNGjVN95z27LC3t9cLL7ykbt16auvW%0Af7Rjxzbt3btHoaGpj91KSUnRvn1BGjLkVb366uvq1++VPPV6p+ef75PhPScnJ3Xq1FkLFnytrVsD%0A1LfvS5L++1lo165TpnN5eJRS48ZNtXnzX9q2bUuGXQlKlfJUuXLlzfbSuvUTmjnzI0VERGjHjkD5%0A+j5mGjt27KhOnz4lR0endB/MsCTt8QgnTx7X7Nmz1LVrN1WoUNE0nrYSPivBwfsUHR0le3t7devW%0AI9OaJ55opy+//EwhIdcVGLhF3bv3Sjfu49Mi0x3eKlWqolOnTio6OipbvQAAAAAAAFhLoYX4VatW%0AVf/+/fX1119nqz4teM+LtF/cGAwGVa5cWfXr18/znAAAALB9tTxq64XaL2nx4YVma8ZvG601z/6R%0Ap8c5nT59SkeOHJKkTMPOxx5rLWdnF8XFxcrff3mWIf7p06ckSdu2/aOTJ49nWhMVlRpAXrhwPsPf%0AmevWratXXhmoefPm6Ny5s3J1dZWf3xQ5OGT/fwP+97+++uefv3TkyGF9+OFkLV78s2lF853OnEnt%0ANykpUUOGvGp2Tjs7O6WkpOjcubN5DvF37dqu5ORk+fg0z/UcLi4uateug9q16yBJunjxgvbs2aWA%0AgL+0e/dOGY1GzZs3RzVq1FKzZrk/z+08Pb3k5fVApmNVq6Z+2PjChfOSpNjYWF29ekWS9N133+jX%0AX5dkelxazfnzZzOMlSrlabEfJ6eiatu2vVatWqGNG9elC/HXrVsrSWrVqk26HQAsqVmzltq166gN%0AG9Zp6dIftHTpD/L2LqtHH22sJk181KyZj2kHBEvOnUu9lgoVKmb4UEwag8GgGjVqKiTkus6fz/ho%0ADHN/zk5OTpKU5QfLAQAAAAAArK3QQnxJGjx4sH7//XddvHgx0/HbfwmZl1+m3jlf8eLFNWPGjDzP%0ABwAAgLvHe01Ga/mJXxSTmPmz3Xdd3aG1p1fr6aqp24orOlqGhHgZHZ0kM6H1ndJW4UvS++8Pt1i7%0AZctmhYeHWXwufdpz6K9fv6br169ZnC85OVmxsTGS0oesLVs+rnnz5khK3dI/qzD3Tvb29ho92k/9%0A+7+g69ev6YsvZmjUqPGZ1qY9wz0hISFbW5Tf/sz33ErbOt7HxzfPc6UpX76CypevoGee6a59+4L0%0A/vvDFRMTo5Urf823EL948eJmx9J2XUj795/2T+m/D3ZYktnK8rTA2pLOnbtq1aoV2rr1H8XGxsjF%0AxVVJSUnatOkP03hOjBs3SQ0bNtKaNf46fPhfXblyWWvXrtLatavk6OikLl2e1ZAhb6pIkSJm54iJ%0AiZEkswF+mrTx2NjYDGOW5pfy5wPjAAAAAAAA+alQQ3wnJyeNHz9eEyZMyHT88uXLpvC+ePHicnXN%0AeqXGnezs7GRvby9XV1d5eXmpVq1aeuGFF+Tl5ZWn3gEAAHB3ecDlAb3V8B1N2TnRbM3k399Qjy3z%0A5Rp8UHbh4ab3Uzw8lFT3ESU2eFTx3XoouVbtDMcmJSVpw4Z1kiQ3t2KZbn8vpQaGoaEhSkpK0tq1%0Aqyxu0V60aOocb7/9boYtwjNz5wdfExIS9MEHqYG7nZ2dLl68oNmzZ2nEiPeznOt2Vao8aNpW/7ff%0AVqtVqycyrUu75po1a2vBgu9zdI7cMBqN2rlzuypUqGhxq/g7HTt2VFOnTlRUVKSWLFlhMeBu0OBR%0AdevWU99//22mq7zT+sjMrVtxZueNi7tldiwttHd3d5f038+BJC1evFQPPljN7LF5Ubv2Q3rwwao6%0AffqUAgL+VseOnbVjxzbdvHlD5ctXyPBs+6wYDAZ17txVnTt31Y0bN7RvX5D27QvS9u1bdfXqFS1b%0AtlSSUW+99a7ZOdJW69/+QYbMREVF/n+9S456BAAAAAAAsEWFGuJLUsuWLfXXX39lOlarVi3T6+HD%0Ah6tXr6x/cQkAAACYM/CRwVp0aKEuRl/IdPyMfYS+iQ/Q8PD079uFh8sx4G85Bvwt11mfKMGnheKG%0Ava2EJ9qZagIDt+rGjdQDZ836UrVq1THbR9++PXXmzGmtWeOvF154SXZ2dpnWVaxYSSdPHteZM6fN%0AznXt2lWFhISoTJkyGbYN//zzz3X8+DF5enpp5MgxGjlyuPz9l6khO72iAAAgAElEQVRFC98cr1y/%0AfVv9jz6akun1VahQSVLqNvBJSUmZbttvNBq1b1+QvLweUJky3lmukrbk2LEjunEjXE8+2T5HxxUr%0AVkynTp2QJAUF7Vbz5pb/LEqVSt0twd29pOk9e3t70+vExIQMx8TH3zI96iAz169fNa12v9OJE6mP%0ATqhcuaqpXw+PUgoPD9OZM6fNhvinTp1USkqySpf2trjS35LOnbvq889n6M8/N6hjx87auDF1Ff5T%0AT+VsFX5sbIzOnz8vFxdnVaxYWSVLllSbNm3Vpk1bGY3v6dNPP5S//zKtX/+7xRC/UqXKklJ/pmJi%0AojNdkZ+SkqLjx49JksqXr5ijPgEAAAAAAGxR5r8tBAAAAO5Bzg7OGt0s863g03zwmBSW+SJ6E8ft%0A21Si93MqNvhVGW7ekCT99tsqSanPM7cU4EvSM888J0m6cuWyduwINFvXokVLSdKmTRtMHxC407Rp%0AkzRo0Mvy8xuT7v3du3drwYIFkqT33hsjHx9f02r+6dM/0M2bNy1f5B3SttV3dHRUSMh1bd0akKGm%0Afv2GcnNzU2xsjH7/fU2m82zcuF7Dhg1Snz7PpXtEQNouAjnZ2jxtK/1mzVrk5FJUtmw51a1bT5L0%0A9dezLa7yTklJ0V9/bZKkdGF/iRIlTD2nPbf9dlu3brH4rPXk5ORM/4xu3bql9et/kyS1bv3fjgdp%0A516+/BelpKRkOC46OlrDhr2ml1/uo19/XWL2vFlp166TihQpoqCg3QoPD1Ng4FbZ29urY8fOOZpn%0A/vyvNGBAX82ePSvDmMFgUKNGjSUp02u5Xb169VWsWHElJydrxYpfM63ZtGmDwsJCZTAY1LSpT476%0ABAAAAAAAsEU2HeKXLVtW3t7e8vb2ztVW+gAAAMCdulXvofrFMm6Hn+ams/TB49mbq+iyn1XycR/d%0A3BFoCuOfeurpLI/r0KGTaet5f//lZuueeKKdqlatpujoKA0f/ka656HHxsbok0+ma8+eXTIYDHrh%0AhZdMY9HR0Ro5cqRSUlLUocNTpgD4tdeGqFy58goLC9NHH03J3kXepkqVB/XKKwMlZR62Ozs7m/r4%0A7LNP9Ntvq9OFtFu2bNbHH0+TJLVu3TbdFvhp26BHRkYqNjYmW/1s375Nzs7Oql+/YY6v5Y03hqto%0A0aI6deqkBg58SVu2bFZiYmK6mnPnzmrUqHcUHLxf5ctXVLduPUxjTk5FVaNG6s5hCxbMU2hoiGls%0A164dmjnzwyx7+Oqr2QoI+Nv0/Y0bNzR27Hu6du2qKlaspE6d/vtZeuGFl+Ts7KLg4P2aNGlcug9h%0AXL16Re+++6YiIiLk5uaWrs+ccnd3V4sWjykxMVEzZ36suLhY+fi0kKenZ47madeukwwGgwIDt+qn%0AnxYrKSnptn6vavHihZIkH5/mFucpWrSo+vZ9SVLqBwNWrPg13c/U5s1/6uOPp0qSunR5VhUrVspR%0AnwAAAAAAALao0LfTt8TcNvsAAABAbhU5ckSzFl5QKws555eNpcG7pRphWc9nf+Wy/h70ipLd3FSk%0ASBG1a9cpy2NcXd305JMdtHr1Su3cGahr165mWufg4KCpUz/RiBHDdOLEcfXr10sVK1ZS0aJFdeHC%0AecXFpT5zfejQ4WrW7L8wdOLEibp06ZK8vLz05psjTO8XLVpUI0eO1Ztvvq5//vlba9euUufOOdsm%0AvXfvvgoI+FtHjhzKdLxPnxd16dIlrVmzUtOmTdLcuZ/L27usQkJCTEF3vXr1NWpU+h0RqlatLjs7%0AOyUkxKt37+7y9PTSjBlfqEQJ90zPc/PmTR09elg+Pi3k6OiYo2uQpIceelgffjhTU6b4/X9YP0LO%0Azs4qU8ZbRYsWVWhoqEJCrkuSqlevocmTP8qwlfurr76ukSPf1tmzp9WzZ1dVrlxFkZGRunr1imrX%0ArqO6dR/Rli0ZdyxIU7ZsOY0Z8668vcuqePESOnPmlBISElS6dBlNnvxhuusqX76CJk2apgkTRmvT%0Apj+0efOfqlLlQSUmJunChXNKTk6Ws7OzPv74M5Us6ZHjP4/bde7cVZs3/6m//970/98/k+M5atWq%0ArVdffV3z5s3RnDmfa/Hib1W2bFndunVLly5dVHJyssqVK6+hQ4dnOVfv3n11+fJl+fsv04wZH2rh%0Awq/l7V1OISHXTT9TrVo9oWHD3slxnwAAAAAAALbIplfiAwAAAPnJcCNcJZ7vpscPRavbYfN1SfbS%0AyLbZn3fl/z/XvUXjZnJ3zzx0vtOzz6ZuqZ+cnKzVq1earStXrrwWLvxRgwe/qTp1HlZYWKhOnTop%0AFxdXtWr1hGbPnqeePXub6n///XetXr1akjRp0qQMz0Zv2LCRaTv/zz77VJcuXcz+hSp1W/0xY/zM%0ABucGg0EjR47RjBmz9dhjrWVvb6/jx48pNjZWDz1UV2+9NUKffTZXRYsWTXdc+fIVNHr0BFWoUFGR%0AkRG6du2qrly5YraPXbu2KyUlRT4+OdtK/3aPPtpYP/20XCNGjFLLlq3k7u6h69ev6eTJEzIYDGrR%0AoqXGjPHT/Pnfp9s1IE2zZs01Z84CtWzZSs7Ozjp79oycnJw0YMAgffnlfDk7u1g8/+zZ89SrVx8l%0AJyfrzJnTKlPGWy++2F8LF/6Q6XPvfXxa6Pvvf1avXv9T+fIVdP78OV26dEHe3mX17LM9tGjRUtWt%0A+0iu/zzSNGnSTA88UFqS5Onples/4379XtHUqZ+YPmhx6tRJhYWFqkaNmnrttSH67rsl8vT0ynIe%0Ag8GgESPe18yZs9WyZSvZ2dnrxIljklIfOTFt2ieaPPlDOTk55apPAAAAAAAAW2Mw5uShk/eQo0eP%0AqlatWoXdBqwkJCSqsFvAXcpgMMjTM/2qu9DQ6Bw9rxdARtxbKCzFXh+gost/kSSd9JDqDJES7c3X%0Ab/5Wevxc9ue/9VwvRc35Jo9d5h73lu3bu3ePhg0bJEnavHmHHBxsenM0/D/uLaBgcG8B+Y/7CigY%0A3FvAf7y8ihV2C8B94a77jVFiYqIiIyMVHx+v5ORks3VGo1EpKSlKSkpSQkKCYmNjdfPmTZ04cUJb%0AtmzR/v37dfiwheVXAAAAuKc4bvrDFOBLUrVwacguaZaP+WPeaS/t+kayy+bvZYou+1nx3Xso4Yl2%0AeewWAAAAAAAAwP3qrgjxo6OjtXDhQm3YsEGnT5/O86fbjEajDAZDPnUHAACAu4HzF7MyvDfuH2lR%0AfemGc+bHBJWVfqwr9Q3O2XkI8QEAAAAAAADkll1hN5CV4OBgdejQQXPnztXJkyeVkpIio9GY6y8A%0AAADcf+yPHpHj9m0Z3veIk8YHWD529BNSbJHsn8sxcKvsjx3NYYcAAAAAAAAAkMqmQ/yoqCgNHjxY%0AoaGhptXzef1KC/KdnJwK+eoAAABgLU4rfjU7Nni3VC3M/LEXS0gzm+X0fL9kXQQAAAAAAAAAmbDp%0A7fQXLlyo0NDQdFvf37ma/vZg3py0GoPBoF69eqlRo0Zq3bp1gfQMAAAA21NkX5DZMcdk6cNNUvde%0A5o+f7it1OSbVvZ7d8+3NYYe4XzRs2Ehbt+4p7DYAAAAAAABgw2w6xF+xYkW6AL9cuXIaNmyYmjVr%0AplKlSunatWtq06aNpNSV9du2bZOrq6vi4uJ07do1BQcHa8mSJdq/f79pnhs3bujpp58ulOsBAABA%0A4XAI3m9x/NkjUstz0pZKmY9HO0nNBkjfrpJ6Hsr7+QAAAAAAAADAHJvdTv/UqVO6du2apNTV9+7u%0A7lq6dKm6dOmiBx54QPb29ipbtqyqVasmSUpISFBAQIAMBoNcXFxUpUoVde3aVUuWLNHw4cNN82zc%0AuFE///xzoV0XAAAArCw6WnY3blgsMUj69A/L08Q6Sr16SCPbSklZ/C3aLjxcio7OWZ8AAAAAAAAA%0AIBsO8U+cOGF6bTAY9PLLL8vT0zNDXYMGDUyvt2/fnmHcYDBo4MCBGjBggKTUIP/TTz/VjSx+kQsA%0AAIB7gyEhPlt1jS9LfYKzrvvIV+rYRwpzzuK8iQnZOi8AAAAAAAAA3M5mQ/zr11MfOJr2vPsnn3wy%0A07ratWubXh84cMDsfG+//baqVq0qSYqKitLixYvzq1UAAADYMKOjU7Zrp/4puWYje99UVWo0UNpX%0AxsJ5izhm+7wAAAAAAAAAkMZmQ/zY2FjTa3t7e1WpUiXTuho1akhKDftPnz6t+PjMV1rZ2dnpueee%0AM32/du3afOwWAAAANsvNTSklS2artGKEtHSZ5JCcde3ZklLz/tIP9TKOpXh4SG5uOWwUAAAAAAAA%0AAGw4xLe3tze9LlasmNm6ypUrm16npKTozJkzZmvbtm0rKTXwv3jxos6fP5/3RgEAAGDzkurVz3Zt%0A5+PS34uk0tl4pP2tIlLfbtJbHaTE2/5mnZPzAQAAAAAAAMDtbDbEd3d3N71OTEw0W+fp6Sln5/8e%0ASHr69Gmztd7e3rKzs5PBYJAkHT58OB86BQAAgK1LbPBojup9z0tBX0tNL2av/rNm0pP9pOuuaedr%0AmMMOAQAAAAAAACDVXRHix8bGKi4uzmxt+fLlTa9PnTplts7BwUHFihWT0WiUJIWFheVDpwAAALB1%0A8d165PiYclFSwLfSwD3Zqw+oLD06UNpdVorv1jPH5wMAAAAAAAAAyYZD/GrVqpleG41GBQcHm62t%0AWLGi6bWl1fVGo1GxsbGmlfjR0dnYIxUAAAB3veRatZXg0yLHxzklS1+vleatlhyTsq6/WEJq2d+g%0AH1KymfwDAAAAAAAAwB1sNsSvUqWKvLy8TIH70qVLzdamBf5Go1FBQUFKTk7OtO7YsWPptuZ3dXXN%0Ax44BAABgy+KGvZ3rY1/dKwV8J5WNzLo23t6oN/8erJH/DFdCckKuzwkAAAAAAADg/mSzIb4ktWjR%0AQkajUUajUevXr9dXX32VaV39+vVNr6OiorRixYpM6xYtWiRJpu30y5Qpk88dAwAAwFYlPNFOt7rn%0Afpv7ZheloHmS77ns1X/773x1W9VZ12Ku5vqcAAAAAAAAAO4/Nh3i/+9//5MkGQwGGY1GffbZZ+re%0Avbv8/f3TbYXfokULFStWzFQ3bdo0bdiwwTSenJys2bNna+XKlaaV/VL68B8AAAD3vuipHynZu2yu%0Ajy8TLf25WHpjZ/bqd13doba/PqbdV7N5AAAAAAAAAID7nk2H+PXq1VPnzp1lNBpNAf2hQ4c0atQo%0A7dq1y1Tn6Oio7t27m+piY2P15ptvqnXr1urdu7eaN2+uL7/8UpJMNU2bNpWnp2dhXRoAAAAKgbGk%0AhyKWrlBKyZK5nsMxWfpinfStv+SUlHX9tdiresa/kxYdWpjrcwIAAAAAAAC4f9h0iC9JkyZNUv36%0A9U3he5oKFSqkq3v99ddVqlQpSf+t3L9y5Yr279+viIiIdMfb2dlp2LBh1rsIAAAA2Izk2nV0039d%0AnlbkS9JL+6WtC6UKUfZZ1iamJOrdgLc0/O+hik+Oz9N5AQAAAAAAANzbbD7Ed3Fx0eLFizV06FAV%0ALVrU9H7FihXT1ZUoUUJfffWVXF1dTYF9Wmif9tpoNEqS3nvvPTVs2NB6FwEAAACbkly7jm4EbNet%0A53rlaZ6Hm/fShhd3q0XZltmq/+HIIj3j31GXoy/l6bwAAAAAAAAA7l02H+JLqdvlDxkyRH/++acm%0ATZqkrl27ysnJKUNd3bp15e/vrxYtWkhK3Tr/9q+yZctq9uzZevHFF619CQAAALAxRveSiprzjSKW%0ALFNCc98cHZvQ3FcRS5Ypas43KlWmmn7tskqDHnkjW8cGXdujtr8+pu2Xt+WmbQAAAAAAAAD3OIMx%0AbXn6PebChQsKCgrS9evX5erqqpo1a6phw4ays7srPreAfBYSElXYLeAuZTAY5Onplu690NBo3aP/%0A6QSshnsLtsj+2FE5rfhFRfbtlUPwftmFh5vGUjw8lFSvvhIbNFR8t55Krlkr0zmWH/9FwzcPVVxS%0AXJbnc7Bz0KTmU9W/7mvpHhuVF9xbQMHg3gIKBvcWkP+4r4CCwb0F/MfLq1hhtwDcF2w6xD969Kji%0A4+P1yCOPFHYruMsR4iO3+As6UDC4t3BXiI6WITFBxiKOkptb1vX/79/Qg3pp3f90Pupctup71uyt%0Ajx+fJWcH59x2asK9BRQM7i2gYHBvAfmP+wooGNxbwH8I8QHrsOll6RMnTtTzzz+vp556SgsXLlRE%0ARERhtwQAAID7hZubjCU9chTgS9LDnnW1ocdmPV6+dbbqfzm2RE+vbK8LUedz0yUAAAAAAACAe4zN%0Ahvhnz57Vvn37JEmnTp3SjBkzFBsbW8hdAQAAAFnzKFpKSzuv0NAGb2erPjhkv9r9+ri2XAwo4M4A%0AAAAAAAAA2DqbDfGDgoJMrw0Gg5o3by5vb+9C7AgAAADIPns7e43zmaj57RbJxcE1y/qwW2Hqsaar%0A5u6fzZaMAAAAAAAAwH3MZkP8sLCwdN9XrVq1kDoBAAAAcq9LtWe1rvufqlLiwSxrU4wpmhA4WoM2%0AvqKYxBgrdAcAAAAAAADA1thsiP/AAw+k+z46OrqQOgEAAADypnapOtrw3Ga1/T/27jzOxrr/4/j7%0AmtUwDGbGGDOWkDUkW7Jvg0QGUyRF0a2FSqXuFsndLXcptHATidzIZN+3bFHINghlmezMzsyY/fz+%0A6OdkojlnlrPMzOv5eJzH4zpzfa7rep/ynTMzn/P9XlVCrKpfenKxeizposiEMzZOBgAAAAAAAMDZ%0AOG0Tv02bNvL09JQkmUwm7dixQ2lpaQ5OBQAAAOSNj2dZzeuxSKOajraq/peYIwr5rp2+P7vJxskA%0AAAAAAAAAOBOnbeL7+vrq2WeflclkkmEYunLlit59913uDwoAAIBCy8Vw0RvN39bX3ebL2720xfr4%0A1HgNWNVXn+7/hJ+DAQAAAAAAgGLCaZv4kjR8+HC99tprcnV1lclk0rJlyxQWFqa1a9cqNjbW0fEA%0AAACAPHmw+kNa32+Lapa922KtSSa9/9NYDd3wpBLTrtshHQAAAAAAAABHMkxOPKUnIiJCknT06FFN%0AnjxZCQkJMgzDvD84OFiVKlWSj4+PSpUqlatzG4ah8ePHF2heOK+oKP7gjbwxDEN+ft7ZvhYdnchs%0ASCCfGFvAH66nXdMLm4dr7ZlVVtXXLldHc7rPV/WyNe+4n7EF2AZjC7ANxhZQ8BhXgG0wtoA/+ftb%0AXlkQQP45dRO/Tp062Zr2km57U/zrfmvcXKL/2LFj+cqHwoMmPvKKH9AB22BsAX/KMmVp8r6J+s+e%0Af8sky2OgjIePpnaeoZBq3W/bx9gCbIOxBdgGYwsoeIwrwDYYW8CfaOID9uHUy+nfdOsboWEY2R4A%0AAABAYeZiuGhU09H6X49FKuPhY7H+WlqCHl/zqCbunaAsU5YdEgIAAAAAAACwJ6dv4t9s4JtMpgJ7%0AAAAAAM6mc9Wu2hC2VXXK17Wq/sO94zV47WO6lppg42QAAAAAAAAA7MnN0QFy8sEHHzg6AgAAAGA3%0A1X1qaE3fzXrx++e08tQyi/XrIteo2+KO+rrbfNUqX9sOCQEAAAAAAADYmlM38UNDQx0dAQAAALAr%0Ab3dvzQyZo88PTtG/fxprccn8k/G/qeviDvq803Q9VKOXnVICAAAAAAAAsBWnX04fAAAAKG4Mw9CI%0Axi9p4UNLVM6znMX6pPREDVk3UON/GqfMrEw7JAQAAAAAAABgKzTxAQAAACfVvnJHbQjbpvq+Dayq%0An7TvI/Vc0FNxN+JsnAwAAAAAAACArdDEBwAAAJxY1TLVtLrPRvW5O8yq+rUn16rZl810+MphGycD%0AAAAAAAAAYAs08QEAAAAnV9K9pKZ1nqlxrcbL1XC1WH8q7pTun3W/Fh1dZId0AAAAAAAAAAoSTXwA%0AAACgEDAMQ8MbvaDwXsvlW8LXYn1yerIe/e5Rjdv1jjKyMuyQEAAAAAAAAEBBoIkPAAAAFCKtg9pq%0AY9h2NfJvbFX9Zwcmq/+qvopNibFxMgAAAAAAAAAFgSY+AAAAUMgEl66sFaHr1L/OQKvqt5/fopDw%0A9jocdcjGyQAAAAAAAADkF018AAAAoBDycvPSlA5TNaHtx3JzcbNYf/b67+qxpIvCTyy0QzoAAAAA%0AAAAAeUUTHwAAACikDMPQU/cM05KHV8vfq4LF+pTMFD2/+Rm9/cPrSs9Mt0NCAAAAAAAAALlFEx8A%0AAAAo5O4PbKlNYdvVJKCpVfUzIqYpbOXDikqOsnEyAAAAAAAAALlFEx8AAAAoAgK9K2l56Do9c98z%0AVtXvuviDuoS31YEr+2ycDAAAAAAAAEBu0MQHAAAAighPV09N7zldMx6aIQ9XD4v1F5MuqNeyblpw%0AbJ4d0gEAAAAAAACwBk18AAAAoIgZ1mSYtg3epkqlK1msTc1M1YtbntPr20cpLTPNDukAAAAAAAAA%0A5MSpm/jHjx/XoUOHHB0DAAAAKHTuD75f+57ZpxaBLa2qn31kpvosf0hXki7bOBkAAAAAAACAnLg5%0AOkBO3nvvPR08eFDVq1dX37591bdvX/n4+Dg6VoFJSUnR4sWLtW7dOv36669KSkqSv7+/atWqpYcf%0AfljdunWTi4ttP2cxduxYLViwQKGhoZowYYJVxwwZMkS7du2y+hrt27fX9OnT8xoRAAAAeVTRu6KW%0APLxKY3b+U7MOz7BYv+fyT+oc3lZfdftGzSq2sENCAAAAAAAAAH/ltDPxIyMjdeDAAUnSqVOn9Mkn%0Anyg5OdnBqQrOmTNnFBoaqnHjxmnPnj2Kj49Xenq6Ll68qK1bt+rll1/Wk08+qatXr9osw549e/Tt%0At9/m+rjjx4/bIA0AAABswcPVQx+0mahPO06Tp6unxforyZfVe9mDmnP0KzukAwAAAAAAAPBXTjsT%0Af9++feZtwzD0wAMPKDAw0IGJCk50dLSeeOIJc4Pe3d1dLVq0kL+/v06fPm2+hcCePXv0j3/8QwsW%0ALFCJEiUKNENkZKRGjhyprKysXB139epVxcbGSpL8/f3VsWNHi8fUrl07TxkBAABQcPrXGag65etq%0AyLrHdSHxfI616Vnpem3bSzp09YA+aDvRquY/AAAAAAAAgILhtE38mJiYbM9r1KjhoCQFb8yYMeYG%0Aft26dfX5558rODjYvH/v3r168cUXFRMTo19++UVTpkzR66+/XmDXP3HihIYNG6a4uLg8HXtTq1at%0ANG7cuALLBQAAANu6t8J92hi2XcPWP6mdF3dYrJ93bI6OxR7VrK7fqJJ3kB0SAgAAAAAAAHDa5fQr%0AVKiQ7XliYqKDkhSsgwcPavPmzZKkUqVKacaMGdka+JLUrFkz/fe//5Wb2x+fsZg/f76ioqIK5Prr%0A1q1T//79deXKlTwdf+tS+sywBwAAKHz8vPwU3mu5hjd6war6fVd+Vufwtvrx4k4bJwMAAAAAAAAg%0AOXETv02bNvL0/GPZTpPJpB07digtLc3BqfLv1nvQDxgw4LYPK9zUsGFDPfzww5KklJQULV++PF/X%0AjYqK0j//+U+9+OKLSk5OliR5eXnl+jy3zsSvU6dOvjIBAADAMdxc3DSu1XhN6zxTXm6WfyaMvhGl%0Avit6ambEf2UymeyQEAAAAAAAACi+nLaJ7+vrq2effVYmk0mGYejKlSt69913C/UfDU0mk7Zu3Wp+%0A3r179xzre/ToYd7euHFjnq/7ww8/qGvXrlqyZIn5ax07dtRrr72W63Pd2sRnJj4AAEDh1rfWI1rd%0AZ5OqlK5qsTYjK0Nv/jBaI74frhsZN+yQDgAAAAAAACienLaJL0nDhw/Xa6+9JldXV5lMJi1btkxh%0AYWFau3atYmNjHR0v106fPm3OXbp0adWrVy/H+nvvvVcuLn/8L4qIiDDPoM+tkydPKikpSdIfs+/f%0AeecdTZ06Ndcz8dPS0nTmzBlJkr+/v3x9ffOUBwAAAM7jHr8G2hC2Ve2CO1hVv+jEAvVc2lXnrp+1%0AcTIAAAAAAACgeHJzdICcREREqFmzZnrrrbc0efJkJSQk6OjRoxo1apQkKTg4WJUqVZKPj49KlSqV%0Aq3MbhqHx48fbIvbfOnnypHm7atWq5gb93ylVqpQCAgJ06dIlZWVl6bffflOjRo3ydG3DMNSjRw+9%0A+uqrCgwMzNM5Tp06pfT0dEl/zsK/ePGidu7cqTNnzigzM1MVKlRQixYtdM899+TpGgAAALC/8iV8%0AtfChJRq/e5w+OzDJYn1E1EGFhLfTjJCv1Sa4nR0SAgAAAAAAAMWHUzfxH3nkERmGYX5uGEa25fTP%0AnTun8+fP5/q8N5fot3cT/8KFC+btoKAgq46pWLGiLl26ZD4+L038++67T6tXr1aNGjVyfeytbl1K%0Av1SpUhoxYoQ2bdqkrKys22rr16+vMWPG6N57783XNQvKrf+OgNy40z+dP77GvykgPxhbgG3kZ2y5%0AubppzAPj1KhCY43c/KySM5JyrI9JiVHYyoc19oH3NbzRC/y8hSKN9y3ANhhbQMFjXAG2wdgCANib%0AUzfxb7rZdJcKdzM2JibGvG3tUvRly5Y1b8fFxeXpug0bNszTcX91/Phx8/b69etzrD169Kgef/xx%0ATZgwQQ899FCBXD8//Py8HR0BRYivL/+eAFtgbAG2kdux9bTfILWo3lih34bqZOzJHGuzTFkas/NN%0A/ZIQoZk9Z6qUR+5WxwIKM963ANtgbAEFj3EF2AZjCwBgSzmv5+4Ebs68N5lMBfZwlJv3pZekEiVK%0AWHVMyZIl73i8I9w6E1+Satasqf/85z/avn27Dh8+rI0bN+qNN94wf/AgPT1db7zxhvbv3++IuAAA%0AAMijeyrco73D9urBux+0qn7hkYV64KsHdDrutI2TAQAAAAAAAEWfU8/E/+CDDxwdoUClpaWZtz08%0APKw6xs3tz/9FGRkZBZ4pN25t4nfp0kUTJ07M9mGEKlWqaMiQIQoJCdGgQYN04cIFpaen66233tLq%0A1avl4uL0nxkBAADA/ytboqxWDlipsVvH6l/b/2WxPuJKhMydTNkAACAASURBVJrOaKoFfReoa82u%0AdkgIAAAAAAAAFE1O3cQPDQ11dIQC5erqesftwuKzzz7TuXPndOnSJQ0ePPhvVxMICgrSxIkTNWDA%0AAEnS6dOntWXLFnXq1MmecQEAAJBPLoaLxnUYp/sC79MTS5/Q9bTrOdbHpcSp+/+6a3yn8Xq91euF%0A+lZYAAAAAAAAgKM4dRO/qPHy8jJvZ2ZmWnXMrbPvrZ29bytNmjRRkyZNrKq977771LhxYx04cECS%0AtH37doc28aOjEx12bRRuhnH7/a1iYhLlwDtzAEUCYwuwDVuNrdZ+nbW+3xY9sWaATsb/lmOtSSb9%0Ac/M/tStytz7tOFXeHqXzd3HACfC+BdgGYwsoeIwrwDYYW8Cf/Py8LRcByDea+HaUl/vbJycnm7dL%0AlSpV4JlsqUWLFuYm/q1L8TuCiZ+mkGe3zyA0mfg3BeQfYwuwDduNrZpla2l9vy16YfNwrT2zymL9%0AylPL9Gvscc3pPl/Vy9bM9/UBx+J9C7ANxhZQ8BhXgG0wtgAA9sVNyu2obNmy5u2EhASrjomPjzdv%0Aly9fvsAz2VLFihXN27e+DgAAABROpT3KaHa3eXqj+dsy7vBHrL86EXdcId910IbItXZIBwAAAAAA%0AABQNhXImfnx8vHbv3q29e/fqzJkzio+P17Vr1+Ti4iIvLy/5+/urSpUqatSokVq2bCl/f39HR5Yk%0A3XXXXebty5cvW3XMrXVBQUEFnsmWsrKyzNvu7u4OTAIAAICC4mK4aFTT0Wro30jDNw7VtbScP5x6%0ALS1Bj695VKObvalRTUfLxeBzxAAAAAAAAEBOClUT/9y5c/ryyy+1fPlypaWlmb/+1yVrbi7dPn/+%0AfLm4uKh9+/YaOXKkateubde8f1WjRg3z9qlTpyzWJyYmmpv4Li4u2Y63txMnTigiIkIxMTGqUKGC%0A+vTpY/GYqKgo87azfJACAAAABaNz1a7a0G+LBq8bqOOxxyzWf7h3vCKiDurzTtNVxtPHDgkBAAAA%0AAACAwqnQTINZsWKFevXqpfDwcKWmpspkMpmb94ZhZHtIMu/PzMzU999/r759+2rGjBmOfAkKCgoy%0AN7NjYmJ09uzZHOsPHjxofo1169aVl5eXzTP+nR9//FFvv/22Jk2apOnTp1t1zL59+8zbDRs2tFU0%0AAAAAOEj1sjW1pu9m9azR26r6dZFr1G1xR/0ae8LGyQAAAAAAAIDCq1A08b/44gu9/vrrunHjhkwm%0A0x2b9X99SH82900mkzIyMjRp0iRNmDDBYa/DMAx16dLF/HzVqlU51q9evdq83aFDB5vlskajRo3M%0A25GRkTp2LOfZVidPntTevXvNz2993QAAACg6vN29NTNkjt5pOc6qpfJPxv+mros7aPXplXZIBwAA%0AAAAAABQ+Tr+c/qpVq/TZZ59JUrbGfbly5dSqVSs1aNBAAQEBKl26tDIyMpSUlKSLFy/q6NGj2rlz%0Ap65du5btuDlz5qhWrVpWLQdvC7169dL8+fMlSbNnz1bPnj1VuXLl2+oOHjyoFStWSJLc3Nwclvem%0Ae++9V1WqVDGvHvDhhx9q1qxZcnG5/Q+1qampevPNN80fpmjevLnq169v17wAAACwH8MwNKLxS2rg%0A11D/2DBEcalxOdYnpSdqyLqBernJqxrd7C25urjaKSkAAAAAAADg/Jx6Jv61a9c0bty4bDPqy5Qp%0Ao/fff1/btm3TxIkT9eSTT6pbt25q1aqV2rVrpwcffFBDhw7VpEmT9MMPP+hf//qXypQpI0nmc0yY%0AMEFxcTn/YdFWGjdurJCQEPPrGzp0qH777bdsNXv37tVzzz2njIwMSdKjjz6qoKCg2841aNAg1a5d%0AW7Vr19agQYNsmtswDI0aNcr8fNeuXXrllVeUkJCQre78+fN6+umndejQIUmSh4eHxo4da9NsAAAA%0AcA7tK3fUhrBtqu/bwKr6Sfsm6vE1jyg+xTE/mwMAAAAAAADOyKln4s+YMcM8k95kMqlq1aqaO3eu%0AAgICrDrew8NDYWFhatu2rZ544gnzLPLr16/rm2++0ciRI20Z/2+9+eabOnjwoK5evarIyEj16tVL%0AzZs3V2BgoCIjI3XgwAFzbc2aNfXqq686JOdfde/eXXv27DGvJLBmzRpt27ZNzZs3V7ly5XThwgXt%0A27fP/OEDNzc3TZo0STVq1HBkbAAAANhR1TLVtLrPRo3aOkJLfgu3WL/57EaFfNdeX3efr3q+rN4E%0AAAAAAAAAOPVM/JUrV5ob+F5eXpo5c6bVDfxbBQQEaNasWSpRooT5fEuXLrVBYusEBgbq66+/1l13%0A3SVJysrK0k8//aSlS5dma+A3bNhQX3/9tUqWLOmoqLcZM2aMRo4cKTe3Pz7/kZSUpC1btmjJkiXa%0AvXu3uYEfEBCgqVOnqnPnzo6MCwAAAAco6V5S0zrP1LhW4+VqWF4qP/LaGT24uJOWn1xih3QAAAAA%0AAACAc3PaJv6JEyd05coVSX8s5T5kyJA73jveWsHBwXrqqafM92m/fPmyfv311wLJmhc1atTQihUr%0ANGbMGDVv3ly+vr5yc3NTuXLl1Lp1a02YMEELFiyQv7+/wzLeiWEYev7557Vu3ToNHTpU9evXV5ky%0AZeTu7q6AgADdf//9GjNmjNasWaN27do5Oi4AAAAcxDAMDW/0gsJ7LZdvCV+L9ckZyRq2YbDG/ThG%0AGVkZdkgIAAAAAAAAOCfDdLOr7WRWr16tV155RdIffwBcu3atqlWrlq9z/v777+ratasMw5Ak/ec/%0A/1GvXr3yGxWFQFTUdUdHQCFlGIb8/LyzfS06OlFO+q0TKDQYW4BtOOvYOn/9nIase1yHog5YLpbU%0ANriDZoR8pfJWNP8Be3DWsQUUdowtoOAxrgDbYGwBf/L3L+3oCECx4LQz8WNiYszbbm5u+W7gS1LV%0AqlXl7u5ufh4dHZ3vcwIAAADIWXDpyloRuk796wy0qn77+S0KCW+vw1GHbJwMAAAAAAAAcD5O28RP%0ASUkxb3t5eRXYeW891837twMAAACwLS83L03pMFUT2n4sNxc3i/Vnr/+uHku6KPzEQjukAwAAAAAA%0AAJyH0zbxy5Yta96+fv16tqZ+XqWkpOjatWvm5+XKlcv3OQEAAABYxzAMPXXPMC15eLX8vSpYrE/J%0ATNHzm5/R2z+8rvTMdDskBAAAAAAAABzPaZv4gYGB2Z7v2rUr3+fcuXOnJJnvU1OhguU/HAIAAAAo%0AWPcHttSmsO1qEtDUqvoZEdMUtvJhRSVH2TgZAAAAAAAA4HhO28Rv3LixXF1dZRiGJOmrr77K9zln%0AzZpl3nZ1dVWTJk3yfU4AAAAAuRfoXUnLeq/VoHpDrKrfdfEHdQlvqwNX9tk4GQAAAAAAAOBYTtvE%0A9/b2VrNmzWQymWQymbRv3z7NmDEjz+ebPn269u/fL8MwZBiGGjduLG9v7wJMDAAAACA3PF099XH7%0AKfq4/afycPGwWH8x6YJ6LeumBcfm2SEdAAAAAAAA4BhO28SXpKefflrSH/fONJlMmjRpkiZNmqSM%0AjAyrz5GRkaFPPvlEkydPNp9HkoYOHWqTzAAAAAByZ1C9wVrWe40qlgq0WJuamaoXtzyn17ePUlpm%0Amh3SAQAAAAAAAPbl1E38Nm3aqF27djKZTOYG/IwZM9SjRw999dVXOn369N8ee+rUKc2aNUs9evTQ%0Al19+aW7eG4ahFi1aqF27dvZ6GQAAAAAsaFqxuTaGbVeLwJZW1c8+MlN9lj+kK0mXbZwMAAAAAAAA%0AsC/DdLO77aRiY2MVGhqqq1evSlK2ZrwklSxZUhUqVDAvjZ+YmKirV68qOTn5tnqTyaTg4GAtWrRI%0A5cuXt/dLgQNFRV13dAQUUoZhyM8v+603oqMT5eTfOgGnx9gCbKMojK20zDS9u+tNzTps3a20AkpW%0A1FfdvlGzii1snAzFWVEYW4AzYmwBBY9xBdgGYwv4k79/aUdHAIoFp56JL0nly5fXwoULVaNGDfOM%0A/JsNeZPJpKSkJJ05c0aHDx/W4cOHdebMGSUlJZn331pfvXp1zZw5kwY+AAAA4KQ8XD30QZuJ+rTj%0ANHm6elqsv5J8Wb2XPai5R2fbIR0AAAAAAABge07fxJekwMBALViwQAMGDJCbm1u22fWWHiaTSa6u%0ArnrkkUf03XffqVq1ao59MQAAAAAs6l9noFaGrleQd7DF2vSsdL267UWN2jJCqZmpdkgHAAAAAAAA%0A2I7TL6f/V5cuXdLChQu1a9cu/fLLL8rMzLxjnaurq2rXrq02bdroscceU0BAgJ2TwpmwnD7yiqWy%0AANtgbAG2URTHVvSNaA1b/6R2XtxhVX2TgKaa1fUbVfIOsnEyFCdFcWwBzoCxBRQ8xhVgG4wt4E8s%0Apw/YR6Fr4t8qMTFR586dU3x8vOLi4iRJPj4+8vHxUfXq1VWyZEkHJ4SzoImPvOIHdMA2GFuAbRTV%0AsZWRlaFxP47Rfw99blW9n5e/ZnWdq5aVWtk4GYqLojq2AEdjbAEFj3EF2AZjC/gTTXzAPtwcHSAn%0A69at09mzZxUaGip/f//b9nt7e6tu3boOSAYAAADAXtxc3DSu1Xg18r9Xo7aO0I2MGznWR9+IUt8V%0APTXugfF6usE/ZBiGnZICAAAAAAAA+efi6AA5+eijjzRp0iR16NBBw4cP17lz5xwdCQAAAICD9K31%0AiFb12agqpatarM3IytCbP4zWiO+HW2z6AwAAAAAAAM7EaZv4hw4d0oULFyRJGRkZ2r9/v3x9fR2c%0ACgAAAIAjNfBrqA1hW9UuuINV9YtOLFDPpV117vpZGycDAAAAAAAACobTNvGPHDli3jYMQ61ateIe%0A9wAAAABUvoSvFj60RCMav2xVfUTUQYWEt9OO89tsnAwAAAAAAADIP6dt4icnJ2d7HhQU5KAkAAAA%0AAJyNq4ur3mn5nmaGzFFJt1IW62NSYhS28mFNO/i5TCaTHRICAAAAAAAAeeO0Tfxq1aple37p0iXH%0ABAEAAADgtHrVDNXavpt1l091i7VZpiy9u+tNDd/4lJLSk+yQDgAAAAAAAMg9p23it2vXTn5+fpIk%0Ak8mk77//XtHR0Q5OBQAAAMDZ1PWtpw39tqpzlRCr6peeXKweS7ooMuGMjZMBAAAAAAAAuee0TXwP%0ADw/9+9//lpubmwzD0I0bN/TMM88oJibG0dEAAAAAOBkfz7Ka12ORRjUdbVX9LzFHFPJdO31/dpON%0AkwEAAAAAAAC547RNfOmP2fhz585VYGCgJOmXX35R586dNXbsWK1bt06XL192cEIAAAAAzsLFcNEb%0Azd/W193my9u9tMX6+NR4DVjVV5/u/0Qmk8kOCQEAAAAAAADLDJMT/7Xqyy+/lCQlJydr/vz5SkhI%0AkCQZhmGucXFxkbe3t7y9vXN1bsMwtGkTs26Ki6io646OgELKMAz5+WX//hIdncgf+oF8YmwBtsHY%0A+tNvcb/qybUDdDL+N6vqe9borSkdvpC3h+XmP4ofxhZgG4wtoOAxrgDbYGwBf/L35/dmwB7cHB0g%0AJx9//HG2hv3N7VvfGDMzM5WQkGBu8Fvr1vMCAAAAKFruLldL6/tt0Qubh2vtmVUW61eeWqZfY49r%0ATvf5ql62ph0SAgAAAAAAAHfm1Mvp/x3DMPL1AAAAAFD0lfYoo9nd5umN5m/LkOXfA07EHVfIdx20%0AIXKtHdIBAAAAAAAAd+b0TXyTyVTgDwAAAADFg4vholFNR+t/PRapjIePxfpraQl6fM2jmrh3grJM%0AWXZICAAAAAAAAGTn1Mvpb9682dERAAAAABQBnat21YZ+WzR43UAdjz1msf7DveMVEXVQn3earjKe%0Alpv/AAAAAAAAQEFx6iZ+UFCQoyMAAAAAKCKql62pNX0368Xvn9PKU8ss1q+LXKNuizvq627zVat8%0AbTskBAAAAAAAAJx8Of3jx4/r0KFDjo4BAAAAoIjwdvfWzJA5eqflOLkYln8dOhn/m7ou7qDVp1fa%0AIR0AAAAAAADg5E389957T/3791ePHj301VdfKSEhwdGRAAAAABRyhmFoROOXtPChJSrnWc5ifVJ6%0AooasG6gPdo9TZlamHRICAAAAAACgOHPaJn5kZKQOHDggSTp16pQ++eQTJScnOzgVAAAAgKKifeWO%0A2hC2TfV9G1hVP2nfRD2+5hHFp8TZOBkAAAAAAACKM6dt4u/bt8+8bRiGHnjgAQUGBjowEQAAAICi%0ApmqZalrdZ6P63B1mVf3msxsV8l17HYv5xcbJAAAAAAAAUFw5bRM/JiYm2/MaNWo4KAkAAACAoqyk%0Ae0lN6zxT41qNl6vharE+8toZdV/cUctPLrFDOgAAAAAAABQ3TtvEr1ChQrbniYmJDkoCAAAAoKgz%0ADEPDG72g8F7L5VvC12J9ckayhm0YrHE/jlFGVoYdEgIAAAAAAKC4cNomfps2beTp6SlJMplM2rFj%0Ah9LS0hycCgAAAEBR1jqorTaGbVcj/8ZW1X9+YLL6r+qr2JQYy8UAAAAAAACAFZy2ie/r66tnn31W%0AJpNJhmHoypUrevfdd2UymRwdDQAAAEARFly6slaErlP/OgOtqt9+fotCwtvrcNQhGycDAAAAAABA%0AceC0TXxJGj58uF577TW5urrKZDJp2bJlCgsL09q1axUbG+voeAAAAACKKC83L03pMFUT2n4sNxc3%0Ai/Vnr/+uHku6KPzEQjukAwAAAAAAQFFmmJx4antERIQk6ejRo5o8ebISEhJkGIZ5f3BwsCpVqiQf%0AHx+VKlUqV+c2DEPjx48v0LxwXlFR1x0dAYWUYRjy8/PO9rXo6ERWBQHyibEF2AZjyzZ+uvSjnl43%0ASFE3rlpV/4+Gz2lMy3/J3dXdxslgL4wtwDYYW0DBY1wBtsHYAv7k71/a0RGAYsGpm/h16tTJ1rSX%0AdNub4l/3W+PmEv3Hjh3LVz4UHjTxkVf8gA7YBmMLsA3Glu1cSryop9Y/rn1Xfraq/oFKrfVlyBz5%0Al/S3cTLYA2MLsA3GFlDwGFeAbTC2gD/RxAfsw6mX07/p1jdCwzCyPQAAAADA1gK9K2lZ77UaVG+I%0AVfW7Lv6gLuFtdeDKPhsnAwAAAAAAQFHj9E38mw18k8lUYA8AAAAAyC1PV0993H6KPm7/qTxcPCzW%0AX0y6oF7LumnBsXl2SAcAAAAAAICiws3RAXLywQcfODoCAAAAAGQzqN5g1S1fT0+tH6TLSZdyrE3N%0ATNWLW57Twaj9+lerCfJwtdz8BwAAAAAAQPHm1E380NBQR0cAAAAAgNs0rdhcG8O2a+j6J7T70o8W%0A62cfmamj0Uc0q+tcBZSqaIeEAAAAAAAAKKycfjl9AAAAAHBGASUDtLjXSj11zzCr6vdc/kmdw9tq%0A7+XdNk4GAAAAAACAwowmPgAAAADkkYerhya0/VifdpwmT1dPi/VXki+r97IHNffobDukAwAAAAAA%0AQGFEEx8AAAAA8ql/nYFaGbpeQd7BFmvTs9L16rYXNWrLCKVmptohHQAAAAAAAAqTYtXET05O1sWL%0AF80PAAAAACgo91a4TxvDtqtVpTZW1c87Nke9l3XXxcQLNk4GAAAAAACAwsQhTfxly5aZH5GRkXa7%0A7ooVK9SpUyd16tRJnTt3ttt1AQAAABQPfl5+Cu+1XMMbvWBV/b4rP6tzeFv9eHGnjZMBAAAAAACg%0AsHBzxEXfeOMNGYYhSRo7dqyqVatm9bG3zqAvW7asSpYsmatrm0ymXNUDAAAAQG64ubhpXKvxauR/%0Ar0ZtHaEbGTdyrI++EaW+K3pq3APj9XSDf5h/VwIAAAAAAEDx5LDl9PPaTO/YsaN5Nv3KlSsLOBUA%0AAAAAFIy+tR7Rqj4bVaV0VYu1GVkZevOH0Rrx/XCLTX8AAAAAAAAUbQ5r4udndgmz6QEAAAAUBg38%0AGmpD2Fa1C+5gVf2iEwvUc2lXnbt+1sbJAAAAAAAA4Kwc1sTPD5aXBAAAAFBYlC/hq4UPLdGIxi9b%0AVR8RdVAh4e204/w2GycDAAAAAACAMyqUTXwAAAAAKExcXVz1Tsv3NDNkjkq6lbJYH5MSo7CVD2va%0Awc9ZiQwAAAAAAKCYoYkPAAAAAHbSq2ao1vbdrLt8qluszTJl6d1db2r4xqeUlJ5kh3QAAAAAAABw%0ABjTxAQAAAMCO6vrW04Z+W9W5SohV9UtPLlaPJV0UmXDGxskAAAAAAADgDGjiAwAAAICd+XiW1bwe%0AizSq6Wir6n+JOaKQ79rp+7ObbJwMAAAAAAAAjkYTHwAAAAAcwMVw0RvN39bX3ebL2720xfr41HgN%0AWNVXn+7/RCaTyQ4JAQAAAAAA4Ag08QEAAADAgR6s/pDW99uimmXvtlhrkknv/zRWQzc8qcS063ZI%0ABwAAAAAAAHujiQ8AAAAADnZ3uVpa32+Lut/1kFX1K08tU/fFnXQ6/qSNkwEAAAAAAMDeaOIDAAAA%0AgBMo7VFGs7vN0xvN35Yhw2L9ibjjCvmugzZErrVDOgAAAAAAANgLTXwAAAAAcBIuhotGNR2t//VY%0ApDIePhbrr6Ul6PE1j2ri3gnKMmXZISEAAAAAAABsjSY+AAAAADiZzlW7akO/LapTvq5V9R/uHa/B%0Aax/TtdQEGycDAAAAAACArdHEBwAAAAAnVL1sTa3pu1k9a/S2qn5d5Bp1W9xRv8aesHEyAAAAAAAA%0A2BJNfAAAAABwUt7u3poZMkfvtBwnF8Pyr28n439T18UdtPr0SjukAwAAAAAAgC3QxAcAAAAAJ2YY%0AhkY0fkkLH1qicp7lLNYnpSdqyLqB+mD3OGVmZdohIQAAAAAAAAoSTXwAAAAAKATaV+6oDWHbVN+3%0AgVX1k/ZN1ONrHlF8SpyNkwEAAAAAAKAg0cQHAAAAgEKiaplqWt1no/rcHWZV/eazGxXyXXsdi/nF%0AxskAAAAAAABQUAyTyWSy90Xr1KkjwzBkMplkGEaujr01bm6PvfUchmHo2LFjeToehU9U1HVHR0Ah%0AZRiG/Py8s30tOjpRDvjWCRQpjC3ANhhbxYfJZNL0iC/03q53lGmyvGR+SbeSmtJxqh6u2ccO6Yoe%0AxhZgG4wtoOAxrgDbYGwBf/L3L+3oCECx4PCZ+CaTKVeP/BzLGyoAAACAosAwDA1v9ILCey2Xbwlf%0Ai/XJGckatmGwxv04RhlZGXZICAAAAAAAgLxyaBPfMAy7PwAAAACgqGgd1FYbw7arkX9jq+o/PzBZ%0A/Vf1VWxKjI2TAQAAAAAAIK8c1sTPyyz6gnoAAAAAQFERXLqyVoSuU/86A62q335+i0LC2+tw1CEb%0AJwMAAAAAAEBeuDnioh988IEjLgsAAAAARZKXm5emdJiqeyvcp7d/eN3ikvlnr/+uHku66OP2nyqs%0Adn87pQQAAAAAAIA1HNLEDw0NdcRlAQAAAKDIMgxDT90zTPXK19fT659Q1I2rOdanZKbo+c3PKCLq%0AoMa0/JfcXd3tlBQAAAAAAAA5cdhy+gAAAACAgnd/pQe0KWy7mgQ0tap+esRUha18WFHJUTZOBgAA%0AAAAAAGvQxAcAAACAIibQu5KW9V6rQfWGWFW/6+IP6hLeVgeu7LNxMgAAAAAAAFhCEx8AAAAAiiBP%0AV0993H6KPm7/qTxcPCzWX0y6oF7LumnBsXl2SAcAAAAAAIC/QxMfAAAAAIqwQfUGa1nvNapYKtBi%0AbWpmql7c8pxe3z5KaZlpdkgHAAAAAACAv6KJDwAAAABFXNOKzbUxbLtaBLa0qn72kZnqs/whXUm6%0AbONkAAAAAAAA+Cua+AAAAABQDASUDNDiXiv11D3DrKrfc/kndQ5vq72Xd9s4GQAAAAAAAG5FEx8A%0AAAAAigkPVw9NaPuxPu04TZ6unhbrryRfVu9lD2ru0dl2SAcAAAAAAACJJj4AAAAAFDv96wzUytD1%0ACvIOtlibnpWuV7e9qFFbRig1M9UO6QAAAAAAAIo3mvgAAAAAUAzdW+E+bQzbrlaV2lhVP+/YHPVe%0A1l0XEy/YOBkAAAAAAEDxRhMfAAAAAIopPy8/hfdaruGNXrCqft+Vn9U5vK1+vLjTxskAAAAAAACK%0AL5r4AAAAAFCMubm4aVyr8ZrWeaa83Lws1kffiFLfFT01M+K/MplMdkgIAAAAAABQvNDEBwAAAACo%0Ab61HtKrPRlUpXdVibUZWht78YbRGfD9cNzJu2CEdAAAAAABA8UETHwAAAAAgSWrg11AbwraqXXAH%0Aq+oXnVignku76tz1szZOBgAAAAAAUHzQxAcAAAAAmJUv4auFDy3RiMYvW1UfEXVQIeHttOP8Nhsn%0AAwAAAAAAKB5o4gMAAAAAsnF1cdU7Ld/TzJA5KulWymJ9TEqMwlY+rGkHP5fJZLJDQgAAAAAAgKKL%0AJj4AAAAA4I561QzV2r6bdZdPdYu1WaYsvbvrTQ3f+JSS0pPskA4AAAAAAKBoookPAAAAAPhbdX3r%0AaUO/repcJcSq+qUnF6vHki6KTDhj42R5l5SUqMWLv9XLLz+vXr26ql27FurSpa2efHKAPvvsE509%0A+/ttx+zevVu1a9dW7dq1lZGRYfOMa9asVOvWTRUa+uBt+2JiojVu3Dvq2TNEHTq0VO/e3fXTT7vy%0AfK1+/XqqdeumWrlyWX4iAwAAAACAAkITHwAAAACQIx/PsprXY5FGNR1tVf0vMUcU8l07bTm72cbJ%0Acm/nzh169NHemjTpI+3du1sZGRmqUaOmfHx8FBl5Wt9+O19PPPGo5s79ytFR7ygrK0uvvDJSGzas%0A1bVrCapW7S55e5dWYGAlR0cDAAAAAAAFxM3RAQAAAAAAzs/FcNEbzd9WQ7979cLmfygx/XqO9fGp%0A8eq/qo/euv9djWj8sgzDsFPSv7dgwTx98cVkSVLHjl00ePBQVa9ew7w/Ojpac+bM0tKl4ZoxY6pS%0AU1M1bNizDsnatm0H1a/fQG5u2X9tP3v2d508+ask6cMPJ6tFi5b5vtaUKdOUkZEhX1+/fJ8LAAAA%0AAADkHzPxAQAAAABWe7D6Q1rfb4tqlr3bYq1JJr3/kaV49gAAIABJREFU01gN3fCkEtNybvrb2qFD%0AB/Xf/34mSRoyZJjGjfsgWwNfkvz8/PTKK69r8OChkqRvvpmt48eP2T2rJHl7e6tq1WoKCgrO9vWE%0AhHjzduPGTQrkWkFBwapatZq8vb0L5HwAAAAAACB/aOIDAAAAAHLl7nK1tL7fFnW/6yGr6leeWqbu%0AizvpdPxJGye7M5PJpI8++rcyMzNVv34DPf30P3Ksf/LJp1WhQoCysrL07bf/s1NK62RmZpq3PTw8%0AHJgEAAAAAADYCsvpAwAAAAByrbRHGc3uNk+T903Uf/b8WyaZcqw/EXdcId910NTOMxRSrbudUv4h%0AIuKgIiPPSJIGDnzSYr27u7v++c8xkqR77mlosT4jI0ObNq3X999v0q+/Hte1awlydXWVr6+/mjRp%0AqkcfHagqVapmO+aFF57RwYP79dFHU3TixDEtXrxIyclJqlQpSO+//6GOHj2s8ePfk79/BS1dukaX%0ALl1UWFivbOdo3bqppD9WFrj5wYTU1BStWrVCO3Zs1alTJ3X9+jV5eHgqICBAzZu31IABj8vPzz/b%0Aefr166nLly/p9dffVs+evS2+XgAAAAAAYFs08QEAAAAAeeJiuGhU09Fq4NdQz24apmtpCTnWX0tL%0A0ONrHtXoZm9qVNPRcjHsszjczz/vkSS5urqqSZOmVh3TrFkLq+pSU1P02msvaf/+nyVJgYGVVL16%0ATcXGxuj8+bM6f/6sNmxYqy+++FK1atW57fi5c7/S4cOHFBQULG9vbyUlJSk4uLKOHj2crc7Dw0MN%0AGjRSUlKiTp8+JUlq0KCRJCkgoKIkKS4uTi+99KxOnTopwzAUFBSsgICKioq6ojNnTuvMmdPasGGt%0AZs36RhUqBFj1+gAAAAAAgP3RxAcAAAAA5EuXat20od8WDV43UMdjLd9D/sO94xURdVCfd5quMp4+%0ANs/3+++RkqSKFQNVqlTB3vd93rw52r//Z5UtW1YffTRFdevWN+87duyo3njjFcXERGvu3Nl6//3/%0A3Hb84cOH9OyzI8wrBMTFxcnV1fW2Ol9fP02bNkv79/+skSOHS5KmTZuVrWbq1Ck6deqkgoMr66OP%0Apqhy5Srmfbt3/6i33npNcXGxCg9fqOeff7FAXj8AAAAAACh49pn2AAAAAAAo0qqXrak1fTerZw3r%0AlmNfF7lG3RZ31K+xJ2ycTLp27Y8VAsqWLVfg5/755z1ycXHRkCHDsjXwJalu3foKDe0nSTp9+uQd%0Aj69YMVCPPfaE+Xm5cnnLmJGRoYMHD8gwDI0YMSpbA1+SWrRoqU6dQiRJp07dOQsAAAAAAHAOzMQH%0AAAAAABQIb3dvzQyZo88PTtG/fxqrLFNWjvUn439T18Ud9Hmn6epRvafNcnl5eUn6o9Fd0KZNm5Xj%0AeT09S0iSUlJS7rj/nnsayjCMfOdwc3NTePhypaamysPD47b9JpPJ/N8hNfXOWQAAAAAAgHOgiQ8A%0AAAAAKDCGYWhE45fUwK+h/rFhiOJS43KsT0pP1JB1A/Vyk1c1utlbcnW5fSn5/PL19ZMkJSTEF/i5%0ApT8a6NeuXdPRo4d17txZXbx4QefOndVvv51QbGyMpD+a6DllKyienp6KjY3RL78c0dmzZ3Xp0kWd%0APRupX389oevXr0mSsrJy/nAFAAAAAABwLJr4AAAAAIAC175yR20I26bBawfqaMxhi/WT9k1URNQh%0ATes8U2VLWLmkfGKijLRUmTw8Je+/v9d9lSpVJUlRUVeVmJgo7xxqb4qPj9eNG8kKDKyUY11ycpIm%0AT56oDRvWZpuR7+7urlq16ujuu2tr9+5df3u8p6enxSzWiomJ1sSJE7Rz5/ZsjfoSJUqobt36yszM%0AVETEwQK7HgAAAAAAsA2a+AAAAAAAm6happpW99moUVtHaMlv4RbrN5/dqJDv2mtO9wWq61vvtv2u%0Ax4/Jc0m43A/sk9vhQ3KJjTXvyypfXhkNGim9cROl9glTZp265n2tW7fTp59+oszMTO3bt1ft2nWw%0AmGXlyqWaPv0LBQdX0bx5i/627o03XtH+/T/L09NTffs+qvr1G+iuu6qrcuUqcnNz04oVS3Ns4heU%0A1NRUvfjis4qMPKMyZXwUGtpPderUVdWqdykoKFiurq6aPv0LmvgAAAAAABQCNPEBAAAAADZT0r2k%0ApnWeqXsrNNZ7u95Rpikzx/rIa2fUfXFHTek4VQ/X7CNJ8ti0Xl6fTZbHjzv/9jiX2Fh5bNsij21b%0AVGryRKW1bKUbI19WWqcQVaoUpHr17tEvvxzRggXfqG3b9jnehz49PV0rViyTJFWrVk3u7u53rDty%0A5LD27/9ZkvTRR1N0331Nb6uJirqa4+stKDt2bFVk5Jn/b9bPVuXKVRyWBQAAAAAA5I+LowMAAAAA%0AAIo2wzA0vNELCu+1XL4lfC3WJ2cka9iGwfrXltfk9exT8nksLMcG/p14/LhTPgP6qfRzw2TEx2nk%0AyFdkGIaOHInQnDmzcjx22rRPdenSBbm4uGjw4KF/W3fp0gXzdu3adW7bn5KSoo0b10uSMjNz/vBC%0Afl26dFGSVLJkqTs28GNjY7Rr1w92yQIAAAAAAPKHJj4AAAAAwC5aB7XVxrDtauTf2Kr6z45NV2jJ%0A7xTjlfdrlvjuW5Vr11KNXF31+OODJUkzZ/5XY8e+pdOnT2WrvXTposaNe0eLFi2QJA0ZMkx16ty+%0ArP9NVatWM2/Pnj1TGRkZ5udnzpzWq6+O1PnzZyX90dC3pSpV/shy/fo1LVq0QCaTybzvyJHDeuml%0A53TtWoIkKTXVtlkAAAAAAED+sJw+AAAAAMBugktX1orQdXp9+ygtPP4/i/WbakhNn5GWfCs1vpy3%0Aa7peuqiyvbvruWVr5ePjo2nTPtOmTeu1adN6+fr6qkKFAF2/fl3nz5+TJLm7u2vo0OEaOPDJHM9b%0Aq1YddezYRd9/v1ELF87T2rUrFRgYpISEBPMs/WbNWmjv3t1KTk5SUlKiSpXyztuLsKB167Zq0KCh%0ADh+O0Keffqz//W+O/P0rKCYmWlFRV2UYhpo2ba6ff96j6OgomUymHG8pAAAAAAAAHIeZ+AAAAAAA%0Au/Jy89KUDlM1oe3HcnOx/NnyyHLSA09L8xrm/ZoucXHy6d9HA7r10Lx54XrssUGqW7eeUlPT9Ouv%0AJxQbG6u7766lAQMGad68cIsN/Jveffd9jR79lurWraesLJNOnvxV6elpatWqjT78cLImTfpCAQEV%0AJUk7d+7I+wuwwNXVVZMnT9Ozz47Q3XfXUkrKDZ0+fVKurq7q1KmLvvjiS02Y8Ik8PDyVkJCgw4cP%0A2SwLAAAAAADIH8N06xp7QBEVFXXd0RFQSBmGIT+/7LOloqMTxbdOIH8YW4BtMLZQGP10cZeeXv+E%0Aom5ctar+pR+lDzdK7ll5u15Kv0d1feqXuTqGsQXYBmMLKHiMK8A2GFvAn/z9Szs6AlAsMBMfAAAA%0AAOAw91d6QJvCtqtJQFOr6ie3lLo8IV0tlbfrlfjuW3ls3pC3gwEAAAAAAOyAJj4AAAAAwKECvStp%0AWe+1evpcgFX126pJTZ6R9lbK2/W8PpuctwMBAAAAAADsgCY+AAAAAMDhSv52WjNnXdGMFZJHhuX6%0A8z5Sm6ek2ffm/loeu36Q64njuT8QAAAAAADADmjiAwAAAAAcznNJuCRp2H5p29dSpWuWj0l1k57q%0ALT3/oJSey99uPZcsyn1IAAAAAAAAO6CJDwAAAABwOPcD+8zb95+X9s2QWv9u3bFTm0sD+kkZufgN%0A1/3A/lwmBAAAAAAAsA+a+AAAAAAAh3OLOJjtecVEafNc6fk91h2/uJ40tJeUZeTtegAAAAAAAM6C%0AJj4AAAAAwLESE+USF3fblz0ypc/XSLOXSZ4Zlk8z517pxW6SyYpLusTGSomJuc8KAAAAAABgYzTx%0AAQAAAAAOZaSl5rh/8EHph6+kygmWz/V5C+ntjlZeNz3NukIAAAAAAAA7ookPAAAAAHAok4enxZqm%0AF6V906X2Zyyfb3xbaUJrK67r7mFFOgAAAAAAAPuiiQ8AAAAAcCxvb2WVK2exzD9Z2viN9KQVt7P/%0AZ2dparO/359Vvrzk7Z2LkAAAAAAAAPZBEx8AAAAA4HAZDe+1qs4tS5q5Qup31HLt8z2kuY3ydz0A%0AAAAAAAB7o4kPAAAAAHC49MZNrK51y5L+t0Tq9pvl2iEPS4vr3ul69+UiHQAAAAAAgP3QxAcAAAAA%0AOFxqn7Bc1XtkSosXSW0jc67LcpEG9JPW1/jr9R7JXUAAAAAAAAA7oYkPAAAAAHC4zDp1ldayVa6O%0AKZkurVwgNbuQc126qxTaX9pR5Y/naQ+0VmbtOnlMCgAAAAAAYFs08QEAAAAATuHGyJdzfUyZVGnt%0APOmeKxbO7S71GCj9XEm6MeKlPCYEAAAAAACwPZr4AAAAAACnkNYpRCl9c7/Mve8NacM3Us2YnOuu%0Ae0rdnvJQROPKeUwIAAAAAABgezTxAQAAAABOI3H8h8oMrJTr4wITpU1zpeCEnOti3NLUb0UvnU44%0AlceEAAAAAAAAtkUTHwAAAADgNEzlyv8fe/cdJmV5vg34mt2lg3QVey+Y2MXeuyIoAvaWaIyaaJox%0AmsQUP6M/jYlJjCYaEzUqKFgAEcQeOzasUbF3RZDed+f7w4TEKLMs7A7s7nkeR44MM/fzvBfIo7DX%0AvjOZMvjm1HTuXOe1q09J7r4mWX566bmPZ36UAcP75v3p7y1mSgAAAICGo8QHAABgmVK9Yc9MvnXU%0AYt2Rv97E5M6/J51mlZ57Z9rb6T+8TybMnLCYKQEAAAAahhIfAACAZU71hj3z6f2PZHb/Q+q8duOP%0AktHXJu3mlp57dfL4DBxxYCbP/nQxUwIAAADUPyU+AAAAy6Rip86ZdukVmTJoaOZut0Od1m62+g4Z%0AtPbP06qyVcm5FyY+l8NG9s/0ebW8Bz8AAABAmVQt7QAAAABQytzd98rc3fdK5csvpdXNN6bF00+l%0A6tlxqZg0acFMTZcumb/xppm32eaZ029gqtffINskufLNDXPs6CMyv2b+Qvd/8qPHc8zth+W6/Yek%0AdVXrMvyMAAAAABZOiQ8AAECjUL3+Bpl55tn/eWL69BTmzU2xRcukffsvXbPXGvvm0t2vyDfv+npq%0AijUL3fuB9+7PCWOOyV/3vjYtKlvUd3QAAACARebt9AEAAGic2rdPsXOXhRb4/3bgugfnN7v8odbt%0A7nhzVL59z4mprqmur4QAAAAAdabEBwAAoMk7fMOjcs7259U6d/P4ofnhP76bYrFYhlQAAAAAX6TE%0ABwAAoFk4cZNTckavH9c69/cXr8rPHv6xIh8AAABYKpT4AAAANBvf2+KHOXnTU2ud+9Mzl+TXT5xf%0AhkQAAAAAn6fEBwAAoNkoFAr52bbn5OieX6t19sLHz8tl4y4pQyoAAACA/1DiAwAA0KwUCoVcsPNv%0AcvC6A2ud/dnDZ+XvL/ytDKkAAAAAPqPEBwAAoNmpKFTk97tdln3W3L/W2e/fd1oGPz+4DKkAAAAA%0AlPgAAAA0Uy0qW+TyPf+WnVbZteRcMcUcdctRGfHyiDIlAwAAAJozJT4AAADNVuuq1rl63+uz1Ypb%0Al5ybXzM/A4YMyN2v312mZAAAAEBzpcQHAACgWWvXol2u339Ivtptk5Jzc6rnpO/gvnnknUfKlAwA%0AAABojpT4AAAANHsdW3XKDQfcknU7rVdybsa8Gdnv+v3y3IRny5QMAAAAaG6U+AAAAJCkW5tuGdpn%0AeFZbbo2Sc5NnT87AEX3z6qfjyxMMAAAAaFaU+AAAAPAvPdqvlKEHDMsKbVcsOffJrE/Sf3ifvD31%0ArTIlAwAAAJoLJT4AAAD8lzU6rpmhfYanS+suJefen/FeDh5+QD6c8UGZkgEAAADNgRIfAAAA/sf6%0AXTbIjQfcmg4tlys599bUNzNgeN9MnDWxTMkAAACApk6JDwAAAF9i4+6b5vr9h6ZtVduScy9/+lIO%0Ava1fps2dWqZkAAAAQFOmxAcAAICF2LrHNrl6v0FpWdmy5NwzE57OESMHZua8mWVKBgAAADRVSnwA%0AAAAoYZdVd8vggwenslBZcu7RDx7OcaOPyJzqOWVKBgAAADRFSnwAAACoxUEbHpSrDryq1rl737k7%0A37zz65lfM7/hQwEAAABNkhIfAAAAFsGRGx+ZS/e7tNa5ka8Pz3fuPSU1xZoypAIAAACaGiU+AAAA%0ALKKTtjopF+xxQa1zN748KGc9cHqKxWIZUgEAAABNiRIfAAAA6uD07U/P97b8Ya1zf33+ivzqsV+W%0AIREAAADQlCjxAQAAoI5+1OsnOeGr36x17ndPXZTfPXlRGRIBAAAATYUSHwAAAOqoUCjknB3Oz2Eb%0AHFnr7LmP/SJXPvfnMqQCAAAAmgIlPgAAACyGikJFfrPLH9Jn7YNqnT3zgdMz+KXrypAKAAAAaOyU%0A+AAAALCYKisqc+keV2SP1faqdfY7956SEa8NK0MqAAAAoDFT4gMAAMASaFnZMlfu8/dst9IOJedq%0AijX55p1fyz1v31mmZAAAAEBjpMQHAACAJdSmqk2u3e+GbL78FiXn5tXMy7Gjjsgj7z9UpmQAAABA%0AY6PEBwAAgHrQvmWHDOp9Uzbs0rPk3Ozq2Tli5MA8/dGTZUoGAAAANCZKfAAAAKgnnVt3yY19hmWt%0AjmuXnJs+b1oOva1f/jnxxTIlAwAAABoLJT4AAADUoxXarpChfYZn5farlJz7dM6nGTCib16f8lqZ%0AkgEAAACNgRIfAAAA6tkqHVbNTX2Gp3ub5UvOfTzzowwY3jfvTXu3TMkAAACAZZ0SHwAAABrAWp3W%0AyY0H3JpOrTqVnHtn2tvpP6JPPp75cZmSAQAAAMsyJT4AAAA0kI26fSWDet+Udi3al5x7bfKrGTji%0AwEye/WmZkgEAAADLKiU+AAAANKAtVtgq1+53Q1pXti459+LE53PYyIMzfe60MiUDAAAAlkVKfAAA%0AAGhg26+8Y67c+5pUVVSVnHvyoydy9KjDMnv+7DIlAwAAAJY1SnwAAAAogz3X2Cd/2uPKVBRK/1X8%0Awff+kePvODrzqueVKRkAAACwLFHiAwAAQJn0Weeg/GaXP9Q6N+at0Tnl7hNSXVNdhlQAAADAskSJ%0ADwAAAGV0+IZH5f9tf36tc7e+enN+cP9pKRaLZUgFAAAALCuU+AAAAFBm39jk5Pyo109qnbvun9fk%0A7IfOVOQDAABAM1K1tAM0Z7Nnz85NN92U0aNH55VXXsmMGTPSvXv3rLfeeunbt2/22WefVFQ07PdZ%0A/PznP8+gQYNy0EEH5fzza78T5N+WhewAAACN2Xe3OD3T5k7LH8f9ruTcn5+9NB1aLpcf9jqrTMkA%0AAACApUmJv5S88cYbOfnkk/P6669/7vn3338/77//fu67774MGjQoF110UZZffvkGyTB27NjccMMN%0AdV63LGQHAABo7AqFQs7e9peZPm96rn7hypKzv37i/LRv2SEnb/rtMqUDAAAAlha3Si8Fn3zySY4+%0A+ugFJXiLFi2yww475KCDDsomm2yyYG7s2LE58cQTM3v27HrP8Oabb+bUU09NTU1NndYtC9kBAACa%0AikKhkP/b6aL0X++QWmd//vCPc80LfytDKgAAAGBpcif+UnD22Wfn448/TpJsuOGGueSSS7LKKqss%0AeP3xxx/PaaedlokTJ+bFF1/M7373u5xxxhn1dv2XX345J5xwQj799NNGlx0AAKCpqShU5Pe7XZYZ%0A82Zk1Bu3lZw9/f7vpF2Ldjl4vYFlSgcAAACUmzvxy2zcuHG5++67kyTt2rXL5Zdf/rkSPEm22mqr%0A/OlPf0pV1WffY3H99ddnwoQJ9XL90aNH59BDD81HH31U57VLOzsAAEBTVVVRlcv3+lt2XmXXknPF%0AFPOtu0/MqDdGlikZAAAAUG5K/DL778+gP+ywwxb6mfEbb7xx+vbtmySZPXt2hg0btkTXnTBhQs48%0A88ycdtppmTlzZpKkTZs2ddpjaWUHAABoDlpVtspV+16fXituU3KuulidE+44Jve/c2+ZkgEAAADl%0ApMQvo2KxmPvuu2/Bj/fdd9+S8/vvv/+Cx3feeediX/fBBx/M3nvvnZtvvnnBc7vttltOP/30Rd5j%0AaWUHAABoTtq1aJfr9x+SjbtvWnJubs3cHDPqsIz94LEyJQMAAADKRYlfRq+//nomTZqUJOnQoUN6%0A9uxZcn7TTTdNRcVn/4ieffbZBXfQ19Wrr76aGTNmJPns7vuf/vSnufTSS+t0J/7Syg4AANDcLNeq%0AYwb3vjnrdV6/5NzM+TNz+Mj+eW7CM2VKBgAAAJSDEr+MXn311QWPV1999QUl98K0a9cuK6ywQpKk%0ApqYm48ePX+xrFwqF9O7dO6NGjcqRRx6ZQqFQp/VLMzsAAEBz061Ntww5YFhWW26NknNT507JwBEH%0A5pVJL5cnGAAAANDglPhl9N577y14vPLKKy/SmhVXXPFL19fF5ptvnpEjR+aiiy5Kjx49FmuPpZUd%0AAACguerRfqUMPWBYVmxX+u9xE2dPzIARffPW1DfLEwwAAABoUFVLO0BzMnHixAWPu3btukhrOnXq%0AtODxp59+uljX3XjjjRdr3X9bWtnrS13feQD+7ct+63z2nN9TsCScLWgYzhY0jKV5ttbstFZu6jM8%0AfW7ZJxNnT1zo3Acz3s+A4X0zot8dtZb+sKzw3y2of84VNAxnC4ByU+KX0b8/lz5JWrduvUhr2rZt%0A+6Xry60xZ0+Sbt3aL9Xr07R07er3EzQEZwsahrMFDaOcZ6tbty1z59F3Zterd82UOVMWOvfm1Ddy%0AyMgDc/+x96db225lywf1yX+3oP45V9AwnC0AGpK30y+juXPnLnjcsmXLRVpTVfWf77OYP39+vWda%0AVI05OwAAQGO3WY/NMvLwkWnbom3JuRcnvJi9r907U2YvvOwHAAAAlm1K/DKqrKz80seNQWPODgAA%0A0BRsv9r2ufWQW9OysvQ3Vj/1wVPZ//r9M2Pu0n1HNAAAAGDxKPHLqE2bNgseV1dXL9Ka/76DfVHv%0AgG8IjTk7AABAU7Hn2nvmhv43pLJQ+purH3rnofS7sV/mzJ9TpmQAAABAfamqfYT6sjifET9z5swF%0Aj9u1a1fvmRZVY86eJJ98Mn2pXp/Gq1D44udbTZw4PcXiUgoETYSzBQ3D2YKGsaydrR267ZFLdv9z%0ATr7rhBSz8BBjXhuTgwcNyF/2viZVFf76z7JnWTtb0BQ4V9AwnC34j27d2tc+BCwxf4svo06dOi14%0APGXKon0+4eTJkxc87tKlS71nWlSNOXuSFP1pisVW+MIzxaLfU7DknC1oGM4WNIxl72wdvN7ATJ83%0APaff/52ScyNfH5FT7z4pf9j9T6koeDM+ljXL3tmCxs+5gobhbAFQXv4GX0ZrrrnmgscffvjhIq35%0A77mVV1653jMtqsacHQAAoCk6ZqOv5Wfb/r9a54a8Mjg/+sf3fZEZAAAAGgklfhmtvfbaCx6/9tpr%0Atc5Pnz59QRFeUVHxufXl1pizAwAANFWnbHZqvrflD2udu+qFK3POoz9T5AMAAEAjoMQvo5VXXjnd%0Au3dPkkycODFvv/12yflx48Yt+ALLhhtumDZt2jR4xoVpzNkBAACasjO2+nG+sfFJtc5d8vTF+d1T%0AF5UhEQAAALAklPhlVCgUsueeey748W233VZyfuTIkQse77rrrg2Wa1E05uwAAABNWaFQyC+3Py+H%0Ab3BUrbO/euyX+cuzfypDKgAAAGBxKfHLrE+fPgse/+1vf8s777zzpXPjxo3L8OHDkyRVVVXp169f%0AWfKV0pizAwAANGUVhYpctMvv03ft2v/+ddaDP8zgl64rQyoAAABgcSjxy2yzzTbLXnvtlSSZOnVq%0Ajj/++IwfP/5zM48//nhOPvnkzJ8/P0lyyCGHZOWVV/7CXkcddVTWX3/9rL/++jnqqNrvuFiWsgMA%0AAFC/Kisq88c9Ls+eq+9d6+x37j0lw1+9pQypAAAAgLqqWtoBmqOzzjor48aNy8cff5w333wzffr0%0ASa9evdKjR4+8+eabefrppxfMrrPOOvnBD36wFNN+XmPODgAA0NS1rGyZv+x9TQ6/rX8eev+Bhc7V%0AFGty0l3Hp22LttljEUp/AAAAoHzcib8U9OjRI1dddVXWXHPNJElNTU0effTR3HLLLZ8rwTfeeONc%0AddVVadu27dKK+gWNOTsAAEBz0KaqTf6+3+BsvvwWJefm1czL10YflYffe7BMyQAAAIBF4U78pWTt%0AtdfO8OHDM2TIkIwePTqvvfZapkyZkg4dOmSjjTZK7969c8ABB6Sqatn7R9SYswMAADQH7Vt2yKDe%0AN+WgYb3z4sTnFzo3u3p2jrh9YG7qMzybr7BlGRMCAAAAC1MoFovFpR0CGtqECdOWdgQaqUKhkG7d%0A2n/uuU8+mR7/6oQl42xBw3C2oGE05rP18cyP0+eWvfP6lNdKznVq1Sm3HjgqPbtuVKZk0LjPFiyr%0AnCtoGM4W/Ef37h2WdgRoFrydPgAAADRRy7ddPkP7DM8q7VctOTd5zuQMGN43r09+tUzJAAAAgIVR%0A4gMAAEATtkqHVTO0z7B0b7N8ybkJsz5O/+F98+60d8qUDAAAAPgySnwAAABo4tbqtE6G9BmWTq06%0AlZx7d/o76T+8Tz6e+XGZkgEAAAD/S4kPAAAAzUDPrhtlcO+b065F+5Jzr095LQOG982nsyeVKRkA%0AAADw35T4AAAA0ExsvsKWuW6/G9O6snXJuX9OeiGHj+yf6XOnlSkZAAAA8G9KfAAAAGhGtlt5h/xt%0An2vToqJFybknP3oiR91+aGbNn1WmZAAAAECixAcAAIBmZ/fV98ple/wlFYXSXxZ46P0HcvwdR2du%0A9dwyJQMAAACU+AAAANAM9VnnoPx2l0tqnbvzrTtyyl3fSHVNdRlSAQAAAEp8AAAAaKYO2/DI/GqH%0AC2qdG/bazfn+faemplhThlQAAADQvCnxAQA8E8+CAAAgAElEQVQAoBk7fuNv5qytz6517vqX/p6z%0AHzozxWKxDKkAAACg+VLiAwAAQDN32ubfz7c3+26tc5c/e1n+7/Fzy5AIAAAAmi8lPgAAADRzhUIh%0AP9nm5zl2o6/XOvubJy7IJU//rgypAAAAoHlS4gMAAAApFAo5f6eLMmC9Q2ud/eUjP83VL/y1DKkA%0AAACg+VHiAwAAAEmSikJFfrfbpdlvzQNqnf3h/d/N0FduKEMqAAAAaF6U+AAAAMACVRVV+fNef80u%0Aq+5Wcq6YYr599zcz6o2RZUoGAAAAzYMSHwAAAPicVpWt8rd9rsvWPbYtOVddrM4JdxyT+965p0zJ%0AAAAAoOlT4gMAAABf0K5Fu1y3343ZuPumJefm1szNsaMOz2MfPFqmZAAAANC0KfEBAACAL7Vcq465%0AofctWb/zBiXnZs6fmcNH9s+zE8aVKRkAAAA0XUp8AAAAYKG6tumaIX2GZfXl1ig5N23u1Bwy4qC8%0AMunl8gQDAACAJkqJDwAAAJS0YrseGdpneHq0W6nk3MTZE9N/RJ+8NfXN8gQDAACAJkiJDwAAANRq%0A9eXWyNA+w9O1ddeScx/O+CAHD++TD6a/X6ZkAAAA0LQo8QEAAIBFsm7n9XLjAbdmuZYdS869PfXN%0ADBjRN5/M+qRMyQAAAKDpUOIDAAAAi+yr3TfJ9fsPTduqtiXnXvn05Rwy4qBMnTOlTMkAAACgaVDi%0AAwAAAHXSq8fWuXrfQWlZ0bLk3HOfPJPDRw7IjHkzypQMAAAAGj8lPgAAAFBnO6+6a67Y++pUFipL%0Azo398NEcO+rwzKmeU6ZkAAAA0Lgp8QEAAIDFsu+a++eS3f+cQgol5+5/9958Y8xxmVc9r0zJAAAA%0AoPFS4gMAAACL7eD1BubCnS+udW7UG7fl1HtOSk2xpgypAAAAoPFS4gMAAABL5OiNjsvPtzu31rmb%0Axt+YM/7x/RSLxTKkAgAAgMZJiQ8AAAAssZM3/Xa+v+UZtc5d/cKV+eUjZyvyAQAAYCGU+AAAAEC9%0A+OFWZ+XEjU+ude6P436Xi5/8dRkSAQAAQOOjxAcAAADqRaFQyC+3Py9HbnhMrbPnjT0nlz9zaRlS%0AAQAAQOOixAcAAADqTaFQyIU7X5wD1+lX6+xPHvpRrv/n38uQCgAAABoPJT4AAABQryorKvPH3a/I%0AXqvvU+vs9+77doa9enMZUgEAAEDjoMQHAAAA6l2Lyha5Yu+rs8PKO5WcqynW5KS7js9db91RpmQA%0AAACwbFPiAwAAAA2iTVWbXLPvoGyxwpYl5+bXzM/XRh+Vh957oEzJAAAAYNmlxAcAAAAaTPuWHTJo%0A/5vSs+tXSs7Nrp6dI28/JE9+9HiZkgEAAMCySYkPAAAANKhOrTvnxgNuzdqd1ik5N2Pe9Bx228F5%0A4ZPny5QMAAAAlj1KfAAAAKDBLd92+Qw9YHhWab9qybnJcyZn4IgD89rk8WVKBgAAAMsWJT4AAABQ%0AFit3WCVD+w7P8m1XKDk3YdbH6T+8b96d9k6ZkgEAAMCyQ4kPAAAAlM1aHdfOkAOGpXOrziXn3pv+%0Abg4efkA+mvlRmZIBAADAskGJDwAAAJTVhl17ZnDvm9O+RYeSc29MeT0Dhx+YT2dPKlMyAAAAWPqU%0A+AAAAEDZbbbCFrlu/xvTurJ1ybl/Tnohh97WL9PnTitTMgAAAFi6lPgAAADAUrHtStvnqn2vS4uK%0AFiXnnv74qRx5+yGZNX9WmZIBAADA0qPEBwAAAJaa3VbbM3/a88pUFEp/ieLh9x/M10cflbnVc8uU%0ADAAAAJYOJT4AAACwVB2w9oG5eNc/1jp319tjcvJdJ6S6proMqQAAAGDpUOIDAAAAS92hGxyR83a8%0AsNa54a/dku/d9+3UFGvKkAoAAADKT4kPAAAALBO+/tUT8+Otf1br3KCXrs1PH/xRisViGVIBAABA%0AeSnxAQAAgGXGaVt8P6du9r1a56547k/5v7H/rwyJAAAAoLyU+AAAAMAy5cfb/CzHfeX4Wud+8+SF%0A+cPTF5chEQAAAJSPEh8AAABYphQKhZy3468zcP3Dap0955Gzc9XzV5YhFQAAAJSHEh8AAABY5lQU%0AKnLxrn/M/mv1qXX2jH98L0NeHlyGVAAAANDwlPgAAADAMqmqoip/2vPK7Lrq7iXniinm1HtOysjX%0AR5QpGQAAADQcJT4AAACwzGpV2Sp/2+e6bNNju5Jz1cXqnDjmuNz79t1lSgYAAAANQ4kPAAAALNPa%0Atmiba/e7IZt036zk3NyauTl29OF59INHypQMAAAA6p8SHwAAAFjmLdeqYwb3vjnrd96g5Nys+bNy%0AxMgBeXbCuDIlAwAAgPqlxAcAAAAaha5tumZon+FZY7k1S85Nmzs1A0ccmJcnvVSmZAAAAFB/lPgA%0AAABAo7FCuxUztM/w9Gi3Usm5SbMnpf/wPnlzyhtlSgYAAAD1Q4kPAAAANCqrLbd6hvYZnm5tupWc%0A+2jmh+k/vE8+mP5+mZIBAADAklPiAwAAAI3Oup3Xyw0H3JrlWnYsOff2tLfSf3iffDLrkzIlAwAA%0AgCWjxAcAAAAapa922ziDeg9N26p2JefGT34lh4w4KFPmTC5TMgAAAFh8SnwAAACg0dpqxa1zzX6D%0A0qqyVcm55z55JoePHJAZ82aUKRkAAAAsHiU+AAAA0KjttMou+cve16SyUFly7vEPH8vRow7L7Pmz%0Ay5QMAAAA6k6JDwAAADR6e6+xb/64x+UppFBy7oF378s37jwu86rnlSkZAAAA1E3V0g4AAAAAUB/6%0ArfvZ2+V//75TS86NfmNkvn3PN3PpHlekolCe+xt++MPv5uGHH8iqq66WQYNuXqQ1H3zwfgYO7Jti%0AsZgLL7w42267w+denzx5ckaPvi2PPfZIXn/9tUydOiVVVS3SuXPnbLTRV7Pjjrtkl112S0XFov0c%0An3zy8dx115i88MKz+fDDDzNnzuwst1zHrLTSytlqq63Tu3ffrLhijzr/3AEAAKgbJT4AAADQZBzV%0A89hMnzs9P3v4rJJzN48fkvYtOuTCnX+bQqH03fv1oXfvvnn44Qfyzjtv56WXXswGG/Ssdc3o0SNT%0ALBaz/PIrZOutt1vwfLFYzKBBf89f/3p5Zs/+7KMBOnXqnDXWWDPJZ+X/nXeOzp13js7aa6+Tc8+9%0AMKussupCr/P222/lvPN+keeeezZJUlVVlR49Vkr79h0ydeqUvPji83nhhedy3XVX55hjvp5jjz1+%0ASX4pAAAAqIUSHwAAAGhSTtr0W5k+b1oufPy8knPXvPjXtG/ZPj/b9pwGL/K3226HdOnSNZMmTcyY%0AMaMWucRPkv32O+Bzd9NfcMG5GTHi1iTJ7rvvlSOPPDbrrrvegtfnz5+fxx57JJde+ru89tqrOfnk%0A43P11YPSuXOXL1zj1VfH59RTv5mpU6ekW7fuOf74E7PrrnukXbv2C2YmTPg4gwdfmyFDBucvf/lT%0Aampq8rWvfWOxfy0AAAAorTzvGQcAAABQRj/Y8kf55ibfqnXu0nG/z2+evKDB81RVVWXvvfdLktx9%0A95hUV1eXnH/22XF57713UygUsv/+fRY8P2zYzQsK/NNO+0F+8Ytffa7A//e1tt9+x1x22V+z6qqr%0AZdKkibnssj984Rpz5szOWWf9IFOnTskaa6yZK6/8e3r3PvBzBX6SdO++fL797e/lO985PUlyzTV/%0AzbvvvlP3XwQAAAAWiRIfAAAAaHIKhUJ+sd25OXLDY2qd/b+x5+bPz/yxwTP17t03STJx4sQ89dTj%0AJWdHjfrsLvwtt+yVHj1WSpLMnj07l1/+Wc499tg7AwYcWnKP5ZZbLqecclqSz75xYMaM6Z97fciQ%0AwXn//fdSWVmZX/7y/HTt2q3kfv36Dch6622Q+fPnZ+TI4SVnAQAAWHzeTh8AAABokgqFQi7c+eLM%0AmDc9t7x6U8nZnz50Ztq36JAjeh7dYHlWX32NfPWrG+e5557NmDGjs9VW23zp3Jw5c3LvvXcl+U/x%0AnyR33XVHpkyZkiQ57rgTFuma2267Q/r27ZfNNtsiVVWf/zLQLbcMTZLssstuWWuttRdpv6OPPi5v%0AvPF6dt5510WaBwAAoO7ciQ8AAAA0WZUVlblk98uz9xr71jr7vfu+nVvHly77l9S/3xr//vvvzZw5%0As7905sEH78/06dPSsWPH7LTTf8ryhx9+MEmy6qqrZfXV11ik61VWVub008/KHnvsnVatWi94/tVX%0Ax+ejjz5Mkuyww86LnH+XXXbPccedkLXWWmeR1wAAAFA3SnwAAACgSWtR2SJX7HV1dly5dFldTDEn%0A331Cxrw5qsGy7LbbXmnTpm1mzpyRBx/8x5fOjB792Vvp7733fmnRosWC51955aUkSc+eX1niHP/e%0Aq772AwAAoP4o8QEAAIAmr3VV61y936BsscJWJefm18zP1+84Og++9+UF+5Jq27ZtdtttjyTJmDFf%0A/GaBSZMmZuzYR5MkvXsf+IXXkqRLl65LnGPixIkLHtfHfgAAANSfqtpHAAAAABq/9i3aZ9D+Q3PQ%0AsN55YeJzC52bUz0nR448JEP7DMuWK/aq9xz7798nI0cOz2OPPZIpUyanY8dOC14bM2ZUqqur07Pn%0AV77wOfU1NTW17r3zzlunurr6S187+uiv5RvfODlJUizWvtdVV/0lf/nLnxb6+n33PZqqKl9aAgAA%0AqG/uxAcAAACajU6tO+fGA27NOp3WLTk3c/6MHDayf1745Pl6z7DxxptmtdVWz/z583PvvXd97rVR%0Aoz57K/0DDjjwC+v+Xfb/+478L/PVr27yhf+1a9duoXuV2m+FFVb8wl7/+40FAAAA1D/fLg0AAAA0%0AK93bds+QA4alz6375J1pby90bsqcyRkwom9GHDQ6a5cq/adPT2HunBRbtkrat1+kDL17982ll/4+%0AY8aMzoEH9k+SjB//Sl57bXzatGmb3Xff6wtr1l573Uyc+EneeOP1he57ySWXf+G5b33rGxk37qkv%0A7PVvb7zxelZeeZUvrNt3397Zd9/en3vuqaeeyKmnfrP0Tw4AAIAl4k58AAAAoNlZucMqGdpneFZo%0Au2LJuU9mTUj/4X0/V/ZXvvTPtP3VL9NxQN903WCNdF9rpXTbYM10X2uldN1gjXQc0Ddtf/XLVL70%0Az4Xuu88++6eysjLPPfdMPvzwgyTJ6NG3JUl2333PtG3b9gtrtt12+yTJK6+8lPfff6/OP+f/tuGG%0APdOpU+ckyX333b1EewEAAFC/lPgAAABAs7Rmx7UypM+wdG7VueTce9PfzcHDDsik0YPTse++6bLT%0A1ml38a/T8v57UzFp0udmKyZNSsv77027i3+dLjttnY59903Lu8d8Yc8uXbpmu+12SLFYzN13j/nX%0A/9+ZJOnd+4tvpZ98Vvz/+63xr7xy4Z9VvygqKytz0EGfvQPAPffclddff22J9gMAAKD+KPEBAACA%0AZmuDLhvmhgNuSfsWHUrOvTn1jfR/5BuZNu6hOu3f8pGH0vGw/ulw8gkpTP70c6/tv3/fJMn999+b%0AZ599Jp98MiFrrrlWvvKVr37pXh06dMiJJ34rSXLHHaMyaNC1tV7/lVdeyttvv/Wlrx1++NHp0WPl%0AzJ07J2effWY+/PDDknvNnz/fXfsAAABloMQHAAAAmrVNl9881+8/JG2q2pSce36FZN8jk6mt6n6N%0A1kNvSOedt03lP19c8Nw222yXrl275p//fCFDhgxKkvTu3bfkPv36DUj//ockSf74x4tz+umn5ckn%0AH09NTc2CmWKxmOeffy7nnvvznHDCMZk0aWIqKyuz+uprfG6vNm3a5IILfpuuXbvmzTdfz7HHHpbB%0Ag6/NpEkTPzc3ZcrkDBt2c444on9uvnlIkmSNNdZMRYUvKwEAADSEQrFYLC7tENDQJkyYtrQj0EgV%0ACoV069b+c8998sn0+FcnLBlnCxqGswUNw9lqPu55+84cdfuhmVczr+TcTm8mo65L2pYe+1I1nTtn%0A8q2jUr1hzyTJZZf9Idddd3WSpEWLFrn11lHp2LFTrfvcdtutufTSP2Tq1ClJkrZt22XFFVdMZWVl%0APvzww0ybNjXJZ79/t95625x88qlZa611vnSvjz76MBdddH4efvjBJElFRUW6deuerl27ZurUqfnw%0Aww9SXV2dJOnatWsOOeTIDBx4WKqqqur+C/BfnC2of84VNAxnC/6je/fS72AF1A8lPs2CEp/F5Q/o%0A0DCcLWgYzhY0DGereRnx2rCcMOaY1BRrSs7tOz65dXDSsrru16jusVI+vf+RFDt1zttvv5XDDz84%0ASbLbbnvml788b5H3mTVrVu666448/PADGT/+lQV30Hfs2CmrrbZGNtts8+y++15ZddXVFmm/l19+%0AKWPGjMozzzydd999J7NmzUzbtu3StWu3bLTRV9Kr17bZeeddl7i8/zdnC+qfcwUNw9mC/1DiQ3ko%0A8WkWlPgsLn9Ah4bhbEHDcLagYThbzc8NL12fb9/zzVrnDn4xGTw0qSrd93+p2f0PybRLr1iMdE2H%0AswX1z7mChuFswX8o8aE8fHgZAAAAwH856t2uuWRk7XM39UxOOCCpKdT9Gq2H3pCWd4+p+0IAAACa%0APCU+AAAAwH9p84eLc8rjyXl31T571WbJd/ZJFuc+vDZ/uHgxVgEAANDUKfEBAAAA/qXypX+m5SMP%0AJUl+9GBy5gO1r/nD1slPd6v7tVo+/GAqX36p7gsBAABo0pT4AAAAAP/S6uYhn/vxuXcn33qs9nXn%0A7pSct0Pd78hvdfONdVwBAABAU6fEBwAAAPiXFk8/+bkfF5L8bnRyzLja1561R7LTccnDq9blek/V%0ALSAAAABNnhIfAAAA4F+qnv1iW19RTP4yPDn4xdrXP7h6sv3Xk4MOSV7qtnjXAwAAoHlT4gMAAAAk%0AyfTpqfj00y99qaomue6mZJ/xi7bVrRsmXzk5ObF38n6Hhc9VTJqUTJ++GGEBAABoqpT4AAAAAEkK%0Ac+eUfL1VdXLTjcmOby3aftUVyeVbJuucmvx4t2RKq4Vcd97cOiYFAACgKVPiAwAAACQptlxIy/5f%0A2s5Lbrs+2fK9Rd93VovkVzsla5+WXLxNMqfyf67bomUdkwIAANCUKfEBAAAAkqR9+9R07lzr2HJz%0AktHXJru+UbftJ7ZNvrtPssG3kuu+mtQUkpouXZL27RczMAAAAE2REh8AAADgX+ZvvOkizXWdldx5%0ATXL1Lclqk+t2jTc7J0cenGzxjWTUzqsuRkoAAACaMiU+AAAAwL/M22yLRZ6tLCZHP5O8fEny6zuS%0AzrPqdq1xPZLemzyT/sP75pmPn65jUgAAAJoqJT4AAADAv8zpN6DOa1rPT77/SPL675IzHkxaz6vb%0A+n+8e2/2HLpzvnnn1/LmlDq+Rz8AAABNjhIfAAAA4F+qN9gwc7fdfrHWdpqdnH9XMv4PydeeSipq%0A6rb+5vFDs/2gLXPWA6fnk1mfLFYGAAAAGj8lPgAAAMB/mXXqd5do/SpTkyuHJ89elvR5qW5r59XM%0Ay1+e+3N6XbtJLnri/zJ93vQlygIAAEDjo8QHAAAA+C9zd98rsw8euMT7bDQhGTY4+cdfk23fqdva%0A6fOm5f/Gnputr900Vz1/ZeZV1/E9+gEAAGi0lPgAAAAA/2P6ry5IdY+V6mWvHd9OHroyuXlwsn4d%0A3yV/wqyP88N/fDc73bB1Rrw2LMVisV4yAQAAsOxS4gMAAAD8j2LnLpky+ObUdO5cL/sVkhz0UvLs%0A9Z3ym/V/lBXarlin9a9NfjVfv+Oo7Hfz7nnk/YfqJRMAAADLJiU+AAAAwJeo3rBnJt86qt7uyK/u%0AsVKm3zI6R+5+Vh494umc2eunad+iQ532ePKjJ9L31n1zxMgB+efEF+slFwAAAMsWJT4AAADAQlRv%0A2DOf3v9IZvc/ZIn2md3/kHx6/yOp3rBnkqRdi3b57pan5/Ejn82JG5+cFhUt6rTfnW/dkV1u2Dan%0A3nNS3p32zhJlAwAAYNmixAcAAAAoodipc6ZdekWmDBqaudvtUKe1c7fbIVMGDc20S69IsdMX35q/%0Aa5uuOWeH8/Pw4U/m4HUH1i1Xihn80nXZ9vrN84uHf5rJsz+t03oAAACWTYVisVhc2iGgoU2YMG1p%0AR6CRKhQK6dat/eee++ST6fGvTlgyzhY0DGcLGoazxf+qfPmltLr5xrR4+qlUPTsuFZMmLXitpkuX%0AzN9408zbbPPM6Tcw1etvUKe9n5vwTM559Ge575176pyrY6tOOW3z7+frX/1G2lS1qfP6cnO2oP45%0AV9AwnC34j+7d6/ZxUMDiUeLTLCjxWVz+gA4Nw9mChuFsQcNwtqjV9OkpzJubYouWSfv2tc8vgvvf%0AuTfnPPqzPDthXJ3Xrtx+lZzR68cZsN6hqayorJc8DcHZgvrnXEHDcLbgP5T4UB7eTh8AAABgSbRv%0An2LnLvVW4CfJzqvumjH978uf9rwyqy23Rp3Wvjf93Zx6z0nZ7cbtc+eboxUMAAAAjYwSHwAAAGAZ%0AVFGoSL91B+Thw57IuTv8X7q27lqn9f+c9GKOuH1gDhy2X5786PEGSgkAAEB9U+IDAAAALMNaVrbM%0ACRuflLFHPpPvbfnDtK1qW6f1j7z/UPa9afd8bfRRefXT8Q2UEgAAgPqixAcAAABoBDq0XC4/6vWT%0APHbEuByz0ddTWajb593f9vqw7Di4V06//7v5aMaHDZQSAACAJaXEBwAAAGhEVmi3Yi7c+bd54NCx%0A6b1W3zqtrS5W5+oXrszW122a88f+v0ybO7WBUgIAALC4lPgAAAAAjdA6ndfNX/f5e27vd1e2XWn7%0AOq2dOX9mfvPEBel17Sa54tnLMrd6bgOlBAAAoK6U+AAAAACN2JYr9sqtfW/PtfvdkA26bFintRNn%0AT8yPHzwj2w/aMreMH5qaYk0DpQQAAGBRKfEBAAAAGrlCoZC91tg39w58OL/f7bKs1G7lOq1/a+qb%0AOfHOr2Wvobvk/nfubaCUAAAALAolPgAAAEATUVlRmUM3OCKPHPFUzt72nHRs1alO65+dMC4DRvTN%0AwBEH5rkJzzRQSgAAAEpR4gMAAAA0MW2q2uRbm52WsUeMyymbnpZWla3qtP6+d+7J7kN2zEl3Hp+3%0Apr7ZMCEBAAD4Ukp8AAAAgCaqc+su+dl25+TRw5/OoRsckUIKdVp/0/gbs931W+QnD56RibMmNlBK%0AAAAA/psSHwAAAKCJW7nDKvn9bpfl3kMezp6r712ntfNq5uXyZy9Lr+s2yW+fuDAz5s1ooJQAAAAk%0ASnwAAACAZqNn141y3f5Dcmvf27PFClvWae20uVNz3thzss11m+WaF/6W+TXzGyglAABA86bEBwAA%0AAGhmtlt5h9ze7+5cufffs1bHteu09qOZH+YH95+WnQZvnZGvj0ixWGyglAAAAM2TEh8AAACgGSoU%0ACjlg7b554NCxuWCn36Z7m+XrtP7VyeNz3Ogjsv/Ne+bRDx5poJQAAADNjxIfAAAAoBlrUdkix37l%0A63nsyHE5o9eP065F+zqtf+Kjselzy945+vZD8/KklxooJQAAQPOhxAcAAAAg7Vu0z/e3PCNjj3gm%0Ax3/1xLSoaFGn9aPfvD0737BNvnPPKXl/+nsNlBIAAKDpU+IDAAAAsED3tt3zqx0vzIOHPZ6D1jm4%0ATmtrijW5/qW/Z5vrNss5j/wsU+ZMbqCUAAAATZcSHwAAAIAvWLPjWvnzXn/Lnf3vz46r7FKntbOr%0AZ+cPT/82W127cS4d94fMnj+7YUICAAA0QUp8AAAAABZqk+U3y9ADhuWG3rfkK902rtPayXMm5+cP%0A/zjbXb9Fbnjp+lTXVDdQSgAAgKZDiQ8AAABASYVCIbuutnvuGvCPXLrHFVmtw+p1Wv/u9Hfy7Xu+%0Amd2H7Ji73xqTYrHYQEkBAAAaPyU+AAAAAIukolCR/usdkocOfyLnbH9eurTuUqf1L058PoeN7J9+%0Aw3rn6Y+ebKCUAAAAjZsSHwAAAIA6aVXZKiduckrGHvFMvrvFD9Kmqk2d1j/0/gPZa+guGThkYMZP%0AHN9AKQEAABonJT4AAAAAi2W5Vh1z5tZn57EjxuWonselslBZp/VDXhySnpf2zCkjT8lH0z9qoJQA%0AAACNixIfAAAAgCWyYrseuWiX3+Ufhz6WfdfsXae182vm59InLs3av187F4z9VabPndZAKQEAABoH%0AJT4AAAAA9WLdzuvl6n2vz20H3ZleK25Tp7Uz5s3IhY+fl17XbZorn7s8c6vnNlBKAACAZZsSHwAA%0AAIB61avH1hlx0B25Zt/BWa/z+nVa+8msCTnzgR9kh0FbZdirN6dYLDZQSgAAgGWTEh8AAACAelco%0AFLLPmvvlvkMeyW93uSQrtutRp/VvTn0jJ4w5NnsP3SUPvvePBkoJAACw7FHiAwAAANBgqiqqckTP%0Ao/Po4U/nJ9v8PMu17Fin9eMmPJ1+w3rn0Nv65flPnmuglAAAAMsOJT4AAAAADa5ti7Y5dfPvZeyR%0A43LSJt9Oy4qWdVp/z9t3Zfcbd8gpd30j70x7u4FSAgAALH1KfAAAAADKpkvrrvnF9ufm0SOeztGb%0AHJ1CCou8tphihrwyONtet3nOfuisTJo9sQGTAgAALB1KfAAAAADKbtXlVsvVB16dp098Ovuus2+d%0A1s6tmZs/PXNJel27aX7/1G8yc97MBkoJAABQfkp8AAAAAJaaTVbcJLcfcXvuOfqebLr85nVaO3Xu%0AlPy/R3+eba/fPNe9eE3m18xvoJQAAADlo8QHAAAAYKnbdc1dM6b/fblir6uyxnJr1mntBzPez3fv%0A+1Z2vWG7jH7j9hSLxQZKCQAA0PCU+AAAAAAsEwqFQvqu0y8PHfZEzt/ponRr071O61/+9KUcPerQ%0AHHDL3hn7wWMNlBIAAKBhKfEBAAAAWKa0qGyRr33lhIw9YlxO3+rMtK1qV6f1Yz98NL1v2TPHjDo8%0Ar0x6uYFSAgAANAwlPgAAAADLpPYtO3kszocAACAASURBVOT0rc7M2COfyde+ckKqKqrqtH7UG7dl%0Apxu2zvfvOzUfzviggVICAADULyU+AAAAAMu05dsun/N3uigPHjo2fdfuV6e1NcWa/P3Fq7L1dZvm%0AV4/+MlPnTGmglAAAAPVDiQ8AAABAo7BWp3Vyxd5X5Y6D780OK+9Up7Wz5s/KxU/9Or2u2yR/fuaP%0AmVM9p4FSAgAALBklPgAAAACNymYrbJGb+ozI4N43pWfXr9Rp7aTZk/LTh87MdtdvkSEvD05NsaaB%0AUgIAACweJT4AAAAAjU6hUMhuq+2Zuwc8kEt2/3NWab9qnda/M+3tnHL3N7L7jTvmnrfvSrFYbKCk%0AAAAAdaPEBwAAAKDRqqyozMD1D8vDhz+ZX2z3q3Ru1blO61+Y+FwOva1f+g/vk2c+frqBUgIAACw6%0AJT4AAAAAjV7rqtY5adNvZeyRz+TUzb6X1pWt67T+gffuz55Dd86JY47LG1Neb6CUAAAAtVPiAwAA%0AANBkdGzVKT/Z9ud59Iinc8SGR6eiULcvf93y6k3ZYdBWOeuB0zNh5oQGSgkAALBwSnwAAAAAmpyV%0A2q+c3+56Se4/5NHss8Z+dVo7r2Ze/vLcn9Pruk3y68fPz/R50xsoJQAAwBcp8QEAAABostbvskGu%0A2W9whh90R7ZcoVed1s6YNz0XPP6rbH3tpvnb83/JvOp5DZQSAADgP5T4AAAAADR52/TYNiP73Zmr%0A9rk+63Zar05rJ8z6OGf843vZcXCvjHjt1hSLxQZKCQAAoMQHAAAAoJkoFArZb63euf/QR3PRLr/P%0ACm1XrNP616e8lq/fcXT2vWm3PPzegw2UEgAAaO6U+ADA/2fvvsOjqPY/jr93k2x6IwlFSkKRIr0F%0AEKQpCHKxgyIgdi8qtp/tWrAglmu5iKhYEAtFLAgiRaqIEAgtBKSXUAMJaZBGyu7vj8AmIQnskOwm%0AwOf1PDxsds6Z881MTjI73znniIiIiIhcVtzN7gy/6h7WDI3hxU6j8bcEGKq/IWE9N8++gaFzB7E1%0A6R8nRSkiIiIiIpcrJfFFREREREREROSy5OPhw5PtnyF66CYebvUIHmYPQ/UX7f+DXjOuZtSSf3Po%0A5EEnRSkiIiIiIpcbJfFFREREREREROSyFuIdwphu77DqrvXcduVgQ3Vt2JixYxpdprXjtVUvk5Kd%0A7KQoRURERETkcqEkvoiIiIiIiIiICBAeEMFnfb5iyaAV9Kp7raG6p/JP8WnMeCKntuHjjePIysty%0AUpQiIiIiInKpUxJfRERERERERESkiJZhrZkx8Fd+vvE3WoW1MVQ37VQqY6JG02VqO6Zvm0K+Nd9J%0AUYqIiIiIyKVKSXwREREREREREZFSdK/Tk4W3/8nnfb4mPCDCUN0jGYd5Ytkj9PrxahbGzcdmszkn%0ASBERERERueQoiS8iIiIiIiIiIlIGs8nMLVfezsoh63ir238J8QoxVH978jaGzbuDm2b1Z93RaCdF%0AKSIiIiIilxIl8UVERERERERERM7D4mbhgVb/JnrYJp7u8Bw+7j6G6q+OX8UNM6/j3gXD2J2yy0lR%0AioiIiIjIpUBJfBEREREREREREQf5WwJ4IfJl1gzbxD3N78fN5Gao/ty9v3HND5E88+eTHMs46qQo%0ARURERETkYqYkvoiIiIiIiIiIiEE1fGrw3x7/4+8h0QxseLOhuvm2fL7b+jWdprbhnTVjOJlzwklR%0AioiIiIjIxUhJfBERERERERERkQvUMOhKJl3/HfNvW0KXK7oaqpuZl8mH698jckprvoz9jJz8HCdF%0AKSIiIiIiFxMl8UVERERERERERMqpfY2OzLppHlNv+JFm1a4yVDcpO4mX/n6eq6d3YOaun7DarE6K%0AUkRERERELgZK4ouIiIiIiIiIiFQAk8lEn4h+LB28kvG9P+MK39qG6h84Ece/F91P3597svzgMidF%0AKSIiIiIiVZ2S+CIiIiIiIiIiIhXIzezGnU2HEjV0A692eZMgzyBD9WMTYxg05yYG/XYTsYkxTopS%0ARERERESqKiXxRUREREREREREnMDb3ZtH2z5O9NBNPNb2STzdPA3VX35oGdf91J1/L7qf/SfinBOk%0AiIiIiIhUOUrii4iIiIiIiIiIOFGQVzCju7zB6rs2MqTpMEyYDNWfuesnrp7Wnpf/fp7jWcedFKWI%0AiIiIiFQVSuKLiIiIiIiIiIi4QG3/OnzU+1P+vCOKvuH9DNXNtebyRexnRE5pzf/WvUdGboaTohQR%0AERERkcqmJL6IiIiIiIiIiIgLNQu5iikDfmT2zfNpX6ODobrpuSd5O3oMnaa24dt/vibPmuekKEVE%0AREREpLIoiS8iIiIiIiIiIlIJulzRlXm3LuHr66fQMKiRoboJmcd4dvmTdP+hE7/v+Q2bzeakKEVE%0ARERExNXcKzuAy1l2dja//PILCxYsYOfOnWRkZBAWFkbjxo256aab6NevH2ZzxT1nkZCQwNSpU1m+%0AfDn79+/HarVSs2ZN2rVrx6BBg2jXrp1D++nbty/79+93uN2hQ4cyevToCw1bREREREREROSSZTKZ%0A+FfDG7k+oj/Ttn/Pe2vfJiHzmMP1d6fu4r4/htG+Rkde7TKGzldc7cRoRURERETEFUw2PaZbKfbt%0A28cjjzzC3r17yywTGRnJBx98QPXq1cvd3tKlS3n++ec5ceJEmWWGDRvGCy+8gIeHR5llMjIyaN++%0AvaGnu6tCEj8x8WSlti8XL5PJRGioX7H3jh9P1wgHkXJS3xJxDvUtEedQ3xJxDvWt0mXkZvD5pk+Y%0AsPEj0nON38+4PqI/L3V+jabVmjkhOqnq1K9EnEN9S6RQWJh/ZYcgclnQSPxKcPz4ce6++24SEhIA%0A8PDwoFOnToSFhbF37142bdoEQHR0NA8//DDTp0/Hy8vrgtuLiori8ccfJzc3F4DAwEA6d+6MxWIh%0ANjbWPqp+ypQp5OXl8frrr5e5r507d9ovTCIiIujUqdN52+/QwdjabiIiIiIiIiIilytfD1+e7vAc%0Adze/j/+t+y/f/DOJXGuuw/X/iJvPov1/cGeToTwX+SJX+NV2YrQiIiIiIuIMSuJXgtGjR9sT+M2a%0ANWPChAnUqVPHvn3t2rU88cQTJCUlsXXrVj766COef/75C2orMzOT5557zp7AHzhwIGPGjMHb2xsA%0Am83GtGnTGDt2LPn5+fzwww/07NmTXr16lbq/HTt22F8PGDCAxx9//ILiEhERERERERGRsoV6hzL2%0Amv/yYKuRvBM9hpm7fna4rt8eP9ZNXcOtPgO44fUbebztUwR5Bdu3x8XtIzw8ApPJZH/vscceIiZm%0AA3fffR8PPfRIhX0fkyZ9zuTJX9KyZWs++2xShe1XRERERORSpiS+i8XExLBkyRIAfH19+eKLL0pM%0Al9+xY0cmTpzIkCFDyMvLY9q0adx3332EhYUZbm/KlCn2BwZat27Nu+++i5ubm327yWRi6NCh5OTk%0A8M477wAwfvz4MpP427dvt79u0qSJ4XikajMlJ2FOTXFJW9bgatiCqzlc3nxgP6Y8x0celEd+3XA4%0Ax7ISxWRn43bkkHMDOs3m6YW1dp3zFzzNdPw45hOpToyokDUkFFtgkMPlzXH7MFnznRhRofzw+lDk%0A9945ZWbidvSIcwM6zebtg7XWFQ6XNx07hjnDNUuDWMOqY/MPcLi8297dF9CKCVJ8i71jTs4Azj0N%0AXX6DRo63kH4Sc4Lja4mWh9XXH1uNGg6XNx+Nx5SZ4cSICuXXqAW+vucvCGC14hZX9lI/FclmMmOt%0A38Dh8qYTaZiPJzoxokJW/0BsBq67zEcOY8rOcmJEhfJr1YbTD2OeV14e7NvnUN8qL5ubO9bwCIfL%0Am1JTMCcnOS+gIqyBwdhCQhwubz54AFNujhMjKpRfuy54ejpW+NQp3A4fdG5Ap9k8LFjr1nO4vCkp%0ACXOai64hq4VgCwo+f8HTzPvjMOXnVUDL5/+7lV8vAtwd/IidlYVb/OEKiOv8bF7eWK9wfBSuKTER%0A88k0J0ZUyBoahi0g0OHy5n17MdmsToyoUH5EAzCbHSuckYHbsXjnBnSazccXa81aDpd36TVk9RrY%0A/ByfWrXgGvLCrgmNMnQNefIE5sSECm2/LI5eQ0YE1mdin695tM4Q3oj9L8uT1jjchs1mY8LGcUzZ%0A8jVPNbiPIWE3MnnmTGYtW8KfX31X/B7R6esZc2oKZGaCj49jjeTn47Z/X5mbzSnJp/effYGfHQrZ%0AzG5YI+o7XN6Uloo56Xi52nSUNSAIW2iow+XNhw9hOpXthEhK9iu8gx2/5sjNxe3g/ooPqxQ2dw+s%0A9cIdLm9KSbb/PDmbNSgYW7Uqeg1Zpx5YLI4VduU1pMUTa526Dpd36X0ro9eQpd63cs7fLEPXkK68%0Ab2X0GjIhAXN62Uv5ViSj963Me/dgcvA8Ge37IiLOpCS+i82YMcP+esiQIWWud9+qVStuuukmfvnl%0AF7Kzs5k9ezYPPPCA4fZ+/PFH++tHH3202IezokaMGMEPP/xAXFwcW7duJTY2llatWpUoV3QkftOm%0ATQ3HI1Wb91ef4/v+Oy5pK+M/r5D51LMOlw8cdBPu+1yTWEpat9nhD5Hu2/4h+PrSH3qpaLkdO5E6%0Ad5HD5X3GvYfPF585MaJCJ99+n+z7H3K4fHD/3piTXJO8Ob7rgMMPGHhEryZo8M1OjqjAqev6cmKa%0AgZE0b76K14xpToyo0IlPv+TU7Xc4XD64WySmvPInSBx5rCcxwfEPhB5LFxP4wIgLD8iA7FsHcXKi%0A46OK/J57Gs8Fc50YUaG0qT+S06efY4WzsqjWuZ1zAzrNGhBI0m7HbyZ5zv4V//9zzQxAWfc+QPq7%0AHzpc3v+RB7Gs+tuJERVKmbOQvE6dHSt87Bg0buxQ3yqv/Lr1SF6/xeHyXlO+w++NV5wYUaGMJ58h%0A88XRDpcPvHsI7v9sdmJEhZL/WkN+U8fWK3bbt5dq3c+/lFVFyGvekpRlKx0u7/35J/iOe9+JERVK%0AHz2GrMeecLh80K3/wu3gAafEcnbfStq03eEH9NxjNxE8sG/FB1WKnKu7kTZrnsPlfd9/G+/JXzkx%0AokInPxhP9vB7HC4f3KcH5hOuecAgcV+8ww/BWVatIHDoYCdHVOBUvwGc+G66w+X9Xn0Rr5k/OTGi%0AQmlffUvOjbc4XL6sa46K/rtlc3fn+BHHk36WP+YT8MiDFRxF6bLvuIuTH090uHzXMZ/z5+I1LGoA%0Az/eBjed4niO9Tjr7BuyD08+ipOae4NUd4/h6/ud4ri5IslXr2rHYjUGPOnXAxwevyV/hEdmF3J69%0AHYrLlH7ynNeQ3iEhEBKCe2xMua81rSEhJG0r+4GBs3n+/CP+/3mmXG06KvOhkWS8+a7D5QMeuheP%0AtY4/kFEe7gv/JLeNY8feHH/EZZ8J8uo3IGVNjMPlvb+ZhO/bY5wYUaGMZ14g87kXHS4feNftuO/Y%0Afv6CFSB59QaHH05y27mDatd2c3JEBXLbtCV14XKHy/tMGIfPp+OdGFGh9DFvk/Xwow6XD7qxH25H%0Az/+AXkX8zTq+da/DDwB5bFxP0C0DKqDV88vp3ou0n2c7XN73nTF4T/nWiREVOjH+M07dOdTh8tV6%0Ad8WUmelQWaN9X0TEmRx8rFwqgs1m488//7R/3b9//3OWHzCg8A/yokWOJ+7O2LlzJwcPFtwc9/f3%0Ap1u3si/YzGYz/foV3uAvrT2bzcbOnTsB8PHxoV49x0fniIiIiIiIiIhI+fXZC+u+gKm/QEQZE6FY%0ALVZyA3PJ9S8+o11CkWdT5l/p7Ll6RERERETkQimJ70J79+4lObng6W9/f3+uuuqqc5Zv06YN5tPT%0A98XGxpLp4NNiZ6xfv97+ukOHDmWOwj+jXbvCp2xXr15dYvuhQ4dIT08HoHHjxsXWTRMRERERERER%0AEdcw2+CuzbB9AoybDyHGbhkBcOMQ6D0Coh2fLVlERERERFxE0+m70O7dhet+hYeH2xP0ZfH19aVG%0AjRrEx8djtVrZtWsXrVu3vqD26tc//3phDRoUrku7c+dObDZbsUR90an0mzRpAhQ8mBAVFcXBgwcx%0AmUzUrFmTrl270qiR4+vNiYiIiIiIiIgIjBx5H5s3x/LggyMZMeL+Yts2nspmROPGAEw8fJheGRl4%0A5sMTa+CeGHioVRAxadVJvyKd9Hrp1Fxdk1zvXPbdUjD9fP3Z9fHI8LDvr/EPjTkCdB2yl5v352Fd%0AV9jWnmNHmfTqi2zcuJ709JNUqxZCly7duOee+wkJKTntsxX4NSCAnwID2X16re52WVk8do5l1IbX%0AqUO0jw9fHDrEFi8vpgYFkWE2Uzc3l4+OHKFhbsEsAtHe3vwUGMhGLy+Oe3iQ16sLgYFBNG/egltu%0AGUSHDpH2fd5yyw0kJiYwevQY+vYtPgPmb/7+PFurYA2COXFxNM4pvn7522FhfBMczNDUVEYnJPBx%0ASAgTQkJ4MDmZ+5KT+TQkhKV+fiS4uRFgtdIpM5N/JyfTJMc166CLiIiIyOVFSXwXOnz4sP117dqO%0APeZcs2ZN4uPj7fWNJPGLtlenTp3zlq9Ro4b9dXZ2NsnJyYSEhNjf2769cF0nm83GiBEjSh2xD3D1%0A1Vfz8ssv07BhQ4fjdSbNGuAY1x4nk6H2TLguNpOpMLbSQix4z2Qv60oXwzGrakwmU+knsqyyLmJy%0AcXtGVPnz6WhZF/YBjB4zlx5eA7FV4d9pVfaY4drQCn6lld1iZXZdQ8fMld2TS+P3bdW+5nCd8/WB%0AymTsfDo5mKJtYfSYuTa4qnw+HT9RVfiYufT69hK5hqzk37fduvVg8+ZY1q5dwz33PFBs2+qsrMLX%0APj70ysiwfx14CnyP+IIvtMtP529rybayq2VjdbfimeYJQFZYwf5sbjZ+bg51j4B3Iiz39+Hrz8aT%0Ab7MREVEfLy8v4uOP8OuvP/HXX8v45ptpVKtWeL8oLy+PUVdcwWI/PwDq5eTgZ7WyyteXVb6+tMzO%0APucxmBgSwgZvb+rl5OBvtZJuNhNxOoH/QWgoX1QrWHW6Wl4eDfLzSatRk/j4Iyxfvozly5fx3HMv%0AcdNNtwLQtes1zJr1C9HRq7n++huKHd9VPj7Fjt/ZSfw/fQvWGrju9CyUZxxxd+fm8HAS3N25Ii+P%0Ahjk57PT0ZF5AAMv8/Jh68CDNT52q0n0AHP/Zdu3nYqPHTPc5ClTVa8hL5HOxi5lMOPz32qXfg8Fr%0ADtf+pDnvWFTtvi8ilxsl8V0oqcjTx0WT4+cSFBRkf52SUsZCZw60V+30B55zsVgs+Pr6knH6Q2BK%0ASkqxOIuOxP/xxx/Pua9Vq1YxePBgPvnkEzp37mwobmcIDfWr7BAuDj4WlzXl62vB18h5cXPdxVO1%0Aar5wjthCQopsC/Ips1xF8/BwM/az7O1x/jIVxM/PEz8jsbnwYjgkxA+CHIwt0Nu5wRRhsbgbO59e%0Arjuf/v5e+FfR35uGjlmAl/MCOYuXpzteRmKzuO4SLDDQ+5y/04rxdl3fNJsMnk8/151Pb28PvI3E%0A5nHuJYsqUlCQj+Pn04XczCZj59PX03nBnMXHx4KPkdjcXbfiWHCwgfMZ7LprDnd3s7Hz6dJrSE9j%0A15DmqnMNWYyuIQHw9zN4zeHC+6mhoX7g63v+guDSa0hPizueRo6Zp+uuOQICvKrk3ygTBq85/F14%0ADenlUeIacuDA/nz22cf8889mvLzAz69w++qcU4WvvYv/3GWYTER7e2O22fhmVQY/7PFl/Fnfdvw1%0A8Xgf86bukroAHLz2YLGFNm2n+9g2izc1avsw+asfaFivYHBGVFQUDz30EElJx5k9+0eeffZZe73P%0Avv+SxX5++OfnMz4+nqtPLwd5zM2NZ2rVItrn3L/zNnh780xiIg+evu+V7OaGG7DG25svqlXDbLPx%0A5rFj3HLiBObQUFiymKNHj/Lss88SHR3NpEkTuffeYZjNZm644XpmzfqF9eujC867X+E1x8oifXq1%0Ajw93p6bav47z8CDOYiEgP5/Is5aznBsQQP2cHH46cICWpwrOwV4PD+6tU4ejHh58EhLCp0eOXDrX%0AkOkO/u6rAG5uRq8hXXfNYfga0s1115CGrjlceA3pYfQa0tt159PwfSsXXkOGhPg5fj5ded/K6DXk%0AJXLfynDfFxFxItddXYg9OQ7g5eXYh0KfIh90itavjPaKJvEB2rRpw4QJE1i5ciWxsbHMmzePRx99%0A1L6P9PR0HnvsMfbv328obhERERERERGRy1HDhg0JDw8nNzeXNWvW2N8/efIksdnZNDx1imp5eezw%0A9CSlyDKNq3x9yTWbaZOdTUh+PrVODyavngHdDN6WyfPMY2XkBrrM6MKE6Ank5OfQpUsXbr75ZgDW%0Ar19vL5ubm8tX338PwEuJifYEPkCN/HwmHDlCUH7+OdurnZvLA0UGrlQ7XX6Fry8eVit90tO57cSJ%0AYjcxa9asyRNPPAEUDGI5M5ClS5cu+Pj4kJiYWGxGyV0WCwnu7rTPzMRss7HO25uikxWcGYXfIyOj%0A1BFPH8TH2xP4AA1yc7nndMwbHLznJiIiIiJihEbiu1BOkWm6LBbHnjR0dy88RXl5eRfcnqenY6Od%0AiraXe3rqMoDMzEwOHDhg/3ro0KG89NJLuLkVPjXcsGFDHn/8cfr06cOIESNIS0vj5MmTvPHGG0ya%0ANMlQ7FJJRo2CoUNd05aDs1HYLVoERX4mncrB5S4AaNkSdu50XixFGb0x8NJL8OijzonlbGFhxsqv%0AWQPnuZFTYfz9HS/btavrzud5RqOU8M47BefUFYosr+KQrVudE0d59evnuvNp5OcM4NNP4b33nBPL%0A2a64wvGy3t6uO2Zmg8+SDh4MPXs6JZQSAgONlZ8yBYpMb+tUDiyRZFejhuvOp7vBjxUPPACnEwFO%0AFxxsrPzs2eCqtW3r1XO8bKNGrjufDn5WsXvqKbjnHqeEUkJoyXWYz2nZMjD4OeqCGfn72a6d686n%0At8ERW6++Ck8+6ZxYzla9urHy69eDtZQ5wp3ByHHr2dN159PR2QHO+OADeO01p4RSQs2axsq76pgZ%0ANXBgpV9D9u7dm8mTJ7Ny5UquvfZaANasWUM+cPXtt3M4IYGla9YQPWkS13ftCsCf48fDwoVc+8gj%0AcNttsHgxjBuHJawmy19YwO+Hl/HCpvfZd+xwqW0WlVkzE6uHlcTMREbNH8W41eMY23ssjRs3BiA5%0AOdledt26daRnZOBpsTAgKgo8io/EDARu+Owzps2dC+3bw5IlhRtfeAG2bKHtdddhKjKy/4xngP+z%0A2cjJzS3821TkPlTRASvZp6fst1gsdOvWjYULF7Jy5UqaDh0KffuycvZs+PJL+owaRfqSJeyIi2Pr%0AvHm0aNSo4Pi99BJs2sS1b70F3boV7HTqVJg+nerVqtH8999LxNdg3Tp47TVOenoW/MwUmU3TIT/8%0AAOdZaqDC1K3reNnatV3XBzwMjtwdObLgc4ErODCraTHz5rnuGjI83PGyzZq57nw6eP/Z7rnn4KGH%0AnBPL2YxeQ65Y4br7VkY+r0RGVt1ryDffLDinrmD0vtWmTWCzOVbWaN8XEXEiJfFdqGjCu+hrV7Rn%0ANnqj/Czu7u589913HDhwgNTUVO67774y99msWTNeeeUVnnnmGQD+/vtvtm/fTtOmTcsVg7hASIjx%0A5LqrRERUdgSl8/KCK6+s7ChKFxZmPLnuKg0aVHYEpfPxqbrns2ZN4zdGXaWqHjN/f+PJdVcxklh3%0AJbO56p7PwEDjyXVXMZJYdyV396p7PoODjSfXXcXITVFX8vSsuuczNNT4jVFXqV+/siMonbd31T2f%0A1asbT667SsOGlR1B6Xx9q+751DWkcQEBBf8q0Zkk/t9//21/78zrzv36sX//fpauWcPq/fu5/p57%0AsNlsLN+4EYDr7ryz4PPz5s0FFd3dMTVuzMDGjbmhxwOMmTaG6Uumn7P9PO/iDz/tSdnDnb/cSauk%0AVkBhwhxg3759AIRHRGC56qpS99esc2eYO7fk5+fTDzaHNWhQ5s+DCTDl5LAuNpbdu3dz8OBBDhw4%0AwI4dO4rN/Ggt8oBP7969WbhwIX///Tf3338/BAWx8vTskl1uvJGD2dnsiItj9eHDtOjfn/T0dNZt%0A3YrFYqH74MGFD8ucvj9So3btUuPzOv0wQ15+/oX9PBtJrLuSh0fV7Z/VqlXdBJuuIY3TfSvjqvJ9%0Aqxo1jCfXXeX0A1siIhcbJfFdyLvI02v5Dj7JV3T0vaOj953RnsViITIyksjISIf2M2DAAD744APi%0A4+MB+Ouvvyo1iX/8eHqltS0XN5Pp9NpURSQlpTv88KaIlE59S8Q51LdEnEN9S8Q5LsW+tW/fLtzd%0A3alb19hDRAcP7iMvL4/69a8kPLwJgYGB7N+/n82bd1Kr1hWsWPE3bm5uNGrUHB+fghHfK1eu4vjx%0AdLZt20piYiIREQ3w8wvl+PF0Tp4sSLRbrbZi90Surt6T6RQk8QMsgZzISysRi82t9BMQlxZHTWqS%0AmHmcP7dH0SK0JfHxxwHw8PAs896LyVRwfykvL79Ymdzc/NMxmkuta7PZmDbte77//mtOnjxZZH8m%0A6tULp1+/ASxYMBeAlJRMfH0L9tGqVUfc3NxYt249hw8fx2x2Y+3atQQFBRESUpvmzdsAU1mxYiU3%0A33wny5YtJjc3ly5dupKVZSMrq2A/mZk5p9srPb60tMKZmKrSfadLsV+JVAXqWyKFQkP9zl9IRMpN%0ASXwXupD17TOLrCXma3DavKLtFd2Ps9orymw206FDB+bMmQPAjtNPPFcWm66m5IKZSrxjs+lnSqT8%0A1LdEnEN9S8Q51LdEnOPS6lv79u1i//49AHh6ehEW5tgsCImJR9m9u2D9dpvNRv36V9K5c1f++GMe%0Aq1evolOnLhw6dJBmzZrj6+tHo0aNCQoKYv/+OBITE1m1agUA11zTo9RjV/S9oq9XD93AxzHjmLT5%0Ac3Ksjk8Dfiovm94zunJb48F0eYz/VwAAIABJREFUtBQM9sjIyCjzvJ0ZuX/2uT3z2mazlVr366+/%0A4OuvvwDg2mv70LlzV+rXb0C9ehH4+Phw8OABexK/6D4CAgJp0aIVmzZtZOPGDXh4eJCVlUWXLgXT%0A5Ldt2wE3Nzc2bYohNzeXVasKZjno1q1HGfGV/jNZ1nGtfJdWvxKpOtS3RETEtco3x7oYElRkbay0%0AtJJPOpcmNTXV/rqawemiAotMOVt0P2XJyckp9nCB0fbOVrPIlH2OtC8iIiIiIiIicjEqmsAH2LYt%0AlrS0lPPWS0tLYdu2WPvX+/fvYd++XXTr1h2A6OjVbNiwDoAOHQoS5iaTiXbtOgKwYcM6exL6mmt6%0AGIo5yDOY17uOJWroBgY3GWKorg0bP++cwdjtrwNw6NABsrKySi27b99eQ/uGgpkip0+fAsC99z7I%0A66+/Tf/+/6Jp06vsg1YSExPKrN+165njF8XGjesBaN++4Jj5+/vTuHFTsrIy+eefLURFrcRsNtuP%0AuYiIiIhIVaAkvgvVL7Ie49GjRx2qU7Rc7dq1ndresWPH7K99fX0JLuc6pUXXI/Pw8CjXvkRERERE%0AREREqqKzE/hQcE9ky5YNZGaWPRNjZmYGW7ZsKHb/BAoS+TVqVMfDw4MNG9aybl00UJjEL/p60aL5%0A7NixjdDQMJo1a37eWM3mkrcC6/rXY8K1n9MmrO1565/tROgJ8rzyyMvL49lPnyAzt/hMkNnZ2Sxa%0AtMDwflNTU8nKKthXkyalL884Z84s++uzl5Es+hDEmSR+acdv6tRvSElJ5qqrWhASEmo4ThERERER%0AZ1ES34UaNmxof71nz55zlCyQnp5uT76bzeZi9R3RqFEjQ+0VLVO0LkBMTAwzZszgk08+YfHixQ61%0An5iYaH8dFhbmUB0RERERERERkYtFaQn8M3Jzc9m8eT05OSWnqs/JyWHz5vXk5uaWWjch4QhNmzYj%0APT2dZcsWY7F40qJFK/v2M6PKo6JWYrPZ6NatOyZTyamez+btXbj04tGj8cW2+XgULKt4e+M7aFu9%0A3Xn3BYAZklolAbDht3V0G9ORKVu/Jc+aR1paKqNHv0BCwrHz7KSkoKAgAgIKZpicMWMaJ04UzmiZ%0AkpLC+++/U+zhgDNT9p9Rr1449eqFs2/fXrZsiaVWrSuoXbuOffuZJH7hVPoahS8iIiIiVYuS+C5U%0Au3ZtezI7KSmJAwcOnLN8TEyMfU2dZs2a4e3tbai91q1b219v3LjxvOU3bNhgf92+ffti237//XdG%0Ajx7N+PHjmT59ukPtr1+/3v66VatW5ygpIiIiIiIiInJxOVcC/4ysrEy2bFlfbKR4fn4+W7ast480%0AL0tERDhQMLV8y5at8fT0tG+rXbsOtWoVzth4zTU9HYq5bt169vtLDz10Dw88cDe7d+8qXsa/Hgtu%0AW8ZXfb+lfmCD8+4zrVEaKY1TMOeb8VnqzcdPfkjP2ztz0839iIpa6XBsRbm7u/PggyMB2LhxPbfe%0AOoB7772LYcMGcfPN/Zg162caN25iX7oyMbHkgwJnEvN5eXn2hx7OOPt4du9uPEYREREREWdSEt+F%0ATCYTffr0sX/9+++/n7P83Llz7a979epluL2GDRvaR9QfPXqUdevWlVnWarUyf/58+9c9e/Ystr1N%0Amzb212vWrCEpKemcbS9fvpzDhw8DBVPpn70/EREREREREZGLlSMJ/DNOnEhj27ZYbDYbNpuNbdti%0Ai40sL0vTpoXTyHfo0LHE9jOjyX19fWnXroNDsfj4+DBmzLs0atSY7Owsjhw5THz84RLlTCYTNza6%0Ahb/vXMu73T8kzLv6Ofeb2CGRw9ccJrNGJuY8M9ZkKyeCTuBzqx9129RzKLaz3XLL7Xz00Wd07NgJ%0APz9/9u7dQ0pKMs2bt+Tpp5/niy++pXPnrgCsXLmiRP1u3XrYX5+dxLdYLLRqVXCvKzw8gnr1Ii4o%0ARhERERERZzHZzgz1FpfYuHEjd955JwABAQHMnDmTunXrligXExPD0KFDycvLw93dnYULF1K7du0S%0A5c7n888/58MPPwQKRsNPnToVi8VSotykSZP473//C0BERAQLFiwoNg1bZmYm11xzDenp6QDceuut%0AvP3226W2mZqaym233cahQ4fOW9ZVEhNPVmr7cvEymUyEhvoVe+/48XT0q1OkfNS3RJxDfUvEOdS3%0ARJzjYu1bRhL4RdWuXTCy/vDh/Ybrhoc3pH79Kw3XqyjpuelMjJnAJzHjychNN1y/X/0BvNzpNRpX%0Aa+KE6KSoi7VfiVR16lsihcLC/Cs7BJHLgkbiu1jbtm3p27cvACdOnOCBBx5g167i05atXbuWRx55%0AhLy8PADuuOOOUhP4w4cPp0mTJjRp0oThw4eX2t7dd99NrVq1AIiNjWXUqFGkpRU+7W2z2Zg6dSof%0AfPCB/b2nnnqqxDpqPj4+jBw50v71zJkzeeutt0qsObZ9+3aGDx9uT+AHBQXxzDPPnPugiIiIiIiI%0AiIhcJNzdPS6o3uHD+y8ogQ8FsxxWJj8PP57p+AJrhsZwX4sHcTe7G6q/YN9cus/oxNPLRhGffsRJ%0AUYqIiIiIXDo0Er8SxMfHM3jwYBISEgAwm81ERkZSq1Yt4uLiiq1f36hRI3766Sd8fHxK7Gf48OFE%0AR0cDEBkZyffff19qe3/99RcjR460PxTg4+PD1VdfjY+PD7GxscTFxdnL3nLLLbzzzjul7ic/P59H%0AH32UZcuW2d8LCgoiMjISPz8/9u3bR0xMjP3pQx8fHyZPnlxsKv7KopH4cqH0lK2Ic6hviTiH+paI%0Ac6hviTjH+fpWrjWXL+M/BuDBWqPwMFduIruoxMSjbNsWi9VqdWo7ZrOZZs1aExZWw6ntGJFrzeWd%0AXa+xdPtS/jn8j+H63u7ePNTqER5r+wSBnkFOiPDypr9ZIs6hviVSSCPxRVxDI/ErQa1atfjmm2+o%0AX78+ULAe/erVq/n111+LJfBbtWrFN998U2oC34ju3bszbtw4AgICgIKp8RcvXsxvv/1WLIF/2223%0A8eabb5a5Hzc3N8aPH8/QoUPtI/VTU1NZuHAhM2fOZOPGjfaLlgYNGvDtt99WiQS+iIiIiIiIiEhF%0ACgurSevWHZ06Qt7Dw4PWrSOrVAL/jBC/EAZ1GMTcWxfRrXZ3Q3Wz8rL4aMMHRE5pzcRNEziVf8pJ%0AUYqIiIiIXLyMzX0lFaZhw4b89ttv/PTTTyxYsIA9e/aQlpaGv78/zZs351//+hcDBw7E3b1iTlGf%0APn1o27YtU6dOZdmyZRw+fJisrCxCQ0Np164dd9xxB506dTrvfiwWC6NHj+aOO+7gxx9/JDo6miNH%0AjpCTk0NoaCiNGzemX79+DBgwAIvFUiGxi4iIiIiIiIhUNYGBwbRt25nNm9eTlZVZofv29vahZcv2%0A+Pj4Vuh+K1qb6u345cY5LDu4hDFRr/JP0maH66acSmH0yhf5MnYiL0S+zG2NB2M2abyRiIiIiAho%0AOn25TGg6fblQmipLxDnUt0ScQ31LxDnUt0Scw8h0+sOq31+lptMvKjc3l53/bCH9ZMXce/DzD6Bx%0A8+ZOHeVfHrnWXKYkTAKKL3NgtVn5ZeePvBP9JgdPHjC83+YhLXmly2v0qnudfQZIMU5/s0ScQ31L%0ApJCm0xdxDY3EFxERERERERGRKu1M0riqMlU3Udtam4CMgHLt54TvCbZV30Z00uoKisx1zCYzg5rc%0AycCGN/PNP1/xv3XvkXIqxeH6/yRt5s7fb+Oa2j14pcvrtKnezonRioiIiIhUbZqjSkRERERERERE%0ApBxsZhuHah0iKSjpgveRFJTEoVqHsJkv7lGdXu5e/Lv1Y0QP28QT7f4Pb3dvQ/VXHF5O35978tDC%0Ae9ibtsdJUYqIiIiIVG1K4ouIiIiIiIiIiEiFCvQM4qXOr7L6ro0MazbC8Hr3s3bPpNv0jvxnxTMk%0AZiY6KUoRERERkapJSXwREREREREREZFyMFlN1ImvQ0hqyAXvIyQ1hDrxdTBZL6314Gv5XcGHvT5m%0A+R2r6Vd/gKG6edY8Jm3+gsiprXl/7Tuk56Y7KUoRERERkarFvbIDEBEREREREREROZdh1e/Hw+xR%0A2WGUKjc3l53/bCE942S59xWQEcAVCXVo3Lw5Hh5V9Pu15jIlYZLhek2qNeW7/tNZHR/FmKjRrD26%0AxuG6Gbnp/HftW0ze8hXPdHyBYc1G4OFWNY+PiIiIiEhFUBJfRERERERERESqNG83nyqZxM/MzGDb%0A5k1kZWVW2D7TT55g26ZNtGzZHh8f3wrbb0VxN+WWq37nWl34/ZaFLIibx5tRr7IrdafDdROzEnj+%0Ar6eZuGkCL3V6lYENb8ZkurRmLhARERERAU2nLyIiIiIiIiIiYlhaWgobN66u0AT+GVlZmWzcuJq0%0AtNQK33dVYDKZ6F9/AMvvXM2HPT+mpm8tQ/X3pe3lgYUj6P9Lb1YeXuGkKEVEREREKo+S+CIiIiIi%0AIiIiIgYkJh5l06a15OaWb1T6ueTm5rJpUzSJiUed1kZlcze7M+yqEay+ayMvdXoVf0uAofobEtZz%0Ay+wBDPn9Nv45vsVJUYqIiIiIuJ7JZrPZKjsIEWdLTCz/unRyeTKZTISG+hV77/jxdPSrU6R81LdE%0AnEN9S8Q51LdEnONi7VsHD8axZ892l7bZsGFT6taNcGmblSEpK4lxG95n8uYvybHmGKprwsTgJkN4%0APvIl6vjXdVKEVd/F2q9Eqjr1LZFCYWH+lR2CyGVBI/FFREREREREREQclJd3YaPva9cOp3btcJe2%0AebEJ8Q5hTNe3WXXXem5vfAcmHF/v3oaNGTum0WVaO15b9TIp2clOjFRERERExLmUxBcRERERERER%0AEXFQ/fpXEh7e0FCd0NAaNGrUlEaNmhIaWsNQ3fDwhtSvf6WhOhe7egHhfHrdlywevIJeda81VPdU%0A/ik+jRlPxymtGb/hf2TlZTkpShERERER51ESX0RERERERERExAAjifyAgCCaNWuFyWTCZDLRrFkr%0AAgKCHKp7OSbwi2oZ2ooZA3/l5xt/o3VYW0N1T+Sk8ebqV+k8tS3Ttn1PvjXfSVGKiIiIiFQ8JfFF%0AREREREREREQMciSR7+3tQ4sW7XBzc7O/5+bmRosW7fD29jln3cs9gV9U9zo9+eP2ZXzRZzLhARGG%0A6sZnHOHJZY/Sc0YX/oibr/WrRUREROSioCS+iIiIiIiIiIjIBThXIt/Dw4OWLdtjsVhKbLNYLLRs%0A2R4PD49S6yqBX5LZZObmK29j5ZB1vH3Ne4R6hxqqvyNlO8Pn3cFNs/qz9ugaJ0UpIiIiIlIxlMQX%0AERERERERERG5QKUl8s1mMy1atMfHx7fMej4+vrRo0R6zufjtOSXwz83iZuH+lg8TPXQT/9fheXzc%0Ayz7GpVkdv4oBM/tw74Jh7E7Z5aQoRURERETKR0l8ERERERERERGRcjg7kd+sWSsCA8+/7n1gYBDN%0AmrWyf60EvuP8LP48H/kSa4bFcE/z+3EzuZ2/UhFz9/7GNT9E8n9/PsGxjKNOilJERERE5MKYbFoI%0ASi4DiYknKzsEuUiZTCZCQ/2KvXf8eLrW0BMpJ/UtEedQ3xJxDvUtEee4FPvWvn27cHf3oG7dCEP1%0ADh6MIy8vVwn8ctiTuou317zJb3t+NVzXx92Hh1s/wmNtn8TfEuCE6Fzn6NF4br99oP3r4cOH8+9/%0AP3nefjVt2vd8+ulHAISFVefXX+eVKLNy5QoWL/6DLVs2k5x8HLPZjeDgYJo3b0nPnr3p0aN3qfue%0ANOlzJk/+ssy2TSYTHh4WQkJCaNSoMbfccjuRkZ0d+XZ5+unHiI5eDcDEiZNp0aKlQ/VEjLoU/2aJ%0AXKiwMP/KDkHksuBe2QGIiIiIiIiIiIhcCi40CW806S8lNQy6kq+u/5YNx0bxRtRoVh352+G6mXmZ%0A/G/9+3z3z2Seav8sI1rcj6ebpxOjdZ0//viDhx9+4rzlli5dVOa2U6eyefnl54mKWglASEgoDRo0%0AxGaD+PjDLFq0gEWLFtCqVRveeedDAgJKfxDCYrHQpEmzUrbYSEtL49Chg8THH2HFij8ZMeJ+Hnxw%0A5DljPnbsKOvWRdu/nj37FyXxRURE5JKhJL6IiIiIiIiIiIhcEtrV6MCvN81lyYGFjIl6lW3JWx2u%0Am5SdxMsrX+CLzRP5T+TL3HLl7ZhNF+9qpO7u7iQkJBAbG0OrVm3KLHf48CG2by/7OL333ttERa0k%0APDyCV155g6ZNr7Jvs9lsREevZuzY14iNjeHFF59hwoQvSt1PtWohfPbZpDLbSUg4xtixr7F+/Vq+%0A/XYSkZGdad26bZnl58//HavVSpcuXYmKWsnSpYsYNerpMh8iEBEREbmYXLxXoSIiIiIiIiIiIiJn%0AMZlMXBd+PUsHr2R878+o7VfHUP0DJ+IYufgB+vzUgz8PLnVSlM7XuXPBlPTLli0+Z7kzo/AbN25S%0AYtvRo/EsXDgfgLfeer9YAh8KjnWnTl14/fW3AIiJ2VBsdLwR1avX4I033sbfvyAJP2vWL2WWtdls%0AzJs3B4ABA26kbt16nDp1igULfr+gtkVERESqGiXxRURERERERERE5JLjZnbjzqZDibprA692eZMg%0AzyBD9Tcf38TgOTdz+283EZsY46Qonadfv34A/Pnn0nOu271kySLMZjO9evUpsW3Hju1YrVZ8fX0J%0AD48ocx9t27anbt16AGzduuWCYw4MDLJPib93754yy23cuJ4jRw7j7u5Ohw6d6N27IPbZs2decNsi%0AIiIiVYmS+CIiIiIiIiIiInLJ8nL34tG2jxM9dBOPtX3S8Hr3fx1axnU/deffi+4jLm2fk6KseB06%0AdCAsLIzExAQ2b95UapkDB+LYvXsnbdu2JyQkpMR2Dw8PADIyMti0aeM523vvvY+YPn0mt99+Z7ni%0ANtmXMCj7wYO5c38DoH37SPz8/OjTp+CBhf3749iwYV252hcRERGpCpTEFxERERERERERkUtekFcw%0Ao7u8weq7NnJX0+GG17ufuetnuk7vwEsrnuN41nEnRVlxzGYz119/PQDLli0ptcySJQVT6V97bd9S%0At7ds2Rpvbx8Ann32Sb744lP27dtbatk6depSt249fHx8LjjmlJQUNm4sSMI3b96y1DIZGeksX16w%0AzEGfPgXfX0REfa68sjFw7mn4RURERC4WSuKLiIiIiIiIiIjIZaO2fx3G9f6EZYNXcX1Ef0N1c625%0AfLl5IpFTWvPhuv+SkZvhpCgrRv/+Bd/f8uWlT6m/ZMki3N3d6dmzd6n1/f39GTXqKQAyMzP47ruv%0AGT58MLfccgOvvfYSs2b9zMGDByok1r179/D880+RlZWFl5cXd945rNRyixcvJDs7Gy8vL7p372V/%0Av2/fGwD4669lpKQkV0hMIiIiIpXFvbIDEBEREREREREREXG1ZiFX8f0NM4g6spI3okaz/thah+um%0A557kneg3+XrLlzzb8T/c1XQ4Hm4eToz2wrRv357Q0DASEo6xZUssLVu2tm/bs2c3cXF76dKlKwEB%0AgWXu48Ybb6FatRA++uh94uOPAJCYmMDixX+wePEfQMFI+Lvuupv+/f+FyWQqdT/JyUmMHHl/ifdz%0AcnJITk4iMTEBgKCgIF599U3q1QsvdT/z5s0B4JprehYb9d+nTz8++2w8eXl5/P77bIYPv/dch0ZE%0ARESkStNIfBEREREREREREblsdbmiK/NuXczX10+hYVAjQ3UTMo/x7PIn6T6jE3P2zC51tHtlMplM%0A9Op1HQDLli0utm3JkoVA2VPpF9WtW3d++OFX/ve/Cdx++x1ERDQotj0ubh9vvfU6zz//NLm5uaXu%0AIycnh82bN5X4t2PHNpKTk7jmmh489dRzzJgxi44dO5e6j7i4ffzzz2YA+vYtPotCaGgo7dp1AOC3%0A337FarWe9/sSERERqaqUxBcREREREREREZHLmslk4l8Nb2TFndG812Mc1X1qGKq/J3U39/8xnBtm%0AXsfqI6ucFOWFufbaPgD8+WfxKfWXLl2ExeJJ9+49HdqPm5sbHTt25sknn2XKlB+ZM2cRb7zxDv36%0ADcBisQCwatUKJk36vNT6NWvW4u+/19n/LVnyN2+++S61al1Bfn4+aWlpdOvWHV9fvzJjmDv3NwCC%0Ag6vRsWOnEtuvv75gSv34+COsWVO1zoOIiIiIEUrii4iIiIiIiIiIiADuZndGNL+PNUNj+E/kK/h5%0A+Buqv/7YWm6c1Y9hcwezLWlrhcSUng7JyQX/X4gWLVpRvXoNEhKO2Uex79ixnUOHDnL11V3x8fG9%0AoP0GBwfTu/d1vPzy60yfPpMGDRoC8OuvPzk0I4Gnpxc9e17Lp59+RVhYdWJjY3j88X+TlHS81PJ5%0AeXn88cc8AFJSkunZszPdunUo9m/s2Nfs5WfN+uWCvi8RERGRqkBJfBEREREREREREZEifD18earD%0As0QP28RDrUbiYTa23v3C/Qvo9ePVPLH0EQ6fPGSo7vbtZt56y8KgQd40bepLgwb+NG3qf/p/XwYN%0A8uattyxs3+7Yrd2CKfWvBQqn1HdkKv38/HwefHAEt932LzZsWHfONmrUqMljjz0FQEZGBklJSQ7F%0ABhAWVp1XX30Ts9nM4cOHeP31l0udCj8q6m+Skwv2GxoaRlhY9VL/+fkVjORfvXoVx44ddTgOERER%0AkapESXwRERERERERERGRUoR6h/Jmt3dZOWQdt145yFBdq83K9O1T6DKtHW9EjSY1O+Wc5RcvduOm%0Am7zp3t2XceM8Wb7cneTk4rdvk5PNLF/uzrhxnnTv7stNN3mzZInbeWPp1av4lPrLli3Gx8eXq6/u%0AVmYdNzc3kpOTOHbsKFFRK8/bRkhIKABms5mAgIDzli+qTZt2DB58FwAbNqxjxoxpJcrMmzcHgPr1%0AGzBr1nx+/XVeqf/GjfsUKHgIYc6cWYbiEBEREakqlMQXEREREREREREROYeIwPpM7DOJJYNW0KNO%0AL0N1s/OzmbBxHJFTW/PJxvFk52UX256SAiNHenHXXT5ERbkb2ndUlDtDhvjwyCNepKaWXa5Fi5bU%0AqFGTY8eOMnPmj8THH6Fbt+54enqdc/99+/YHCqam37Nn9znLLl78BwAdOkRisVgMfR8ADz44kjp1%0A6gIwadJEDh8unMEgJSWZVav+BmDAgBvPuZ+mTa+iadOrAJgzZxZ5eXmGYxERERGpbErii4iIiIiI%0AiIiIiDigZVhrfrpxNj8OnEXL0NaG6qaeSuX1qJfpMq0dP2yfSr41n61bzfTo4csvvxibrv9sP//s%0AQY8evuzeXfbt3l69rgPg888LRqqfayr9M4YMGUadOvXIysrkscce4ueff+DEiRPFyqSmpjJx4gSm%0ATPkGT09PHn74sQv6Hjw9PXn22RcByM7O5r333rJvmz9/Lvn5+bi7u3P99QPOu6+bb74NgKSk4/z9%0A9/ILikdERESkMimJLyIiIiIiIiIiImJAz7q9WTRoORP7TKJeQIShuofTD/H40pFc/X1X/vXUMo4e%0ANVVITPHxZh580LPM7b17FyTxMzMz8PcPoFOnLufdZ0BAIOPGfUrz5i05efIE48a9z8CBfRgy5FYe%0AfHAEd955KwMH9mHKlG8ICgpm7Nj3aNKk6QV/D+3bd6R//38BsG5dNHPn/gYUTqV/9dXXEBwcfN79%0AXHfd9fj5+QMFswiIiIiIXGyUxBcRERERERERERExyGwyc+uVg1g5ZC1ju71LiFeIofr7MraSftNA%0AuKcX1F5TITGlpZX9QMBVV7WgVq3aAPTo0Qt3d8em7q9ZsyYTJ37N22+/zw03DKROnbqkpaWxc+d2%0AMjLSadGiFSNHjmLq1J/p3Pnqcn8Pjz32JEFBBYn6Tz75iH/+2UJc3F7g/FPpn+Hl5WV/GGD9+rUc%0AOnSw3HGJiIiIuJLJZrPZKjsIEWdLTDxZ2SHIRcpkMhEa6lfsvePH09GvTpHyUd8ScQ71LRHnUN8S%0AcQ71LbnUnMw5wScbP2Lipk/IzMs0voN/boelYyGpcbljGTYMvv++4LX6lUj56W+WSKGwMP/KDkHk%0AsqCR+CIiIiIiIiIiIiLl5G8J4IVOr7BmaAx3X3UfbiY3Yzto/jM8ehUMeAT8jpYrlilTYP78cu1C%0ARERERCqRkvgiIiIiIiIiIiIiFaSGb03e7zmOFXdGM6CBY9O/25nzoeNn8HhD6DUaLBc+u+S7715w%0AVRERERGpZErii4iIiIiIiIiIiFSwRsFXMrnfFObdupjOtQyuFW/JhB5j4ImGEPkxuOUYbn/5cti6%0A1XA1EREREakClMQXERERERERERERcZIONSOZffN8ptwwg5D8q4xV9k2EGx6HR5tB5ASIWAaB+8GU%0A71D1adMuIGARERERqXTulR2AiIiIiIiIiIiIyKXMZDLRN6I/zf+6ib/SphVMlR94yPEdVNsLN4wq%0A/DrfA1LDIaUBpDQ8/X+Rf6cCAFi7toK/EZEKMG/eHN5663XD9dq0aceECV+ct9xjjz1ETMwG7r77%0APh566JELCfGitnLlChYv/oMtWzaTnHwcs9mN4OBgmjdvSc+evenRo3dlh3hBxo59jfnzf6dv3/6M%0AHj2mssMREXE6JfFFREREREREREREXGBzrAVS7oUtd0Knj6Hb2+CdanxHbrkQsrvgX2kyQiGlAX9m%0ANmDs6jqE+0cQEVif8IAIavlegZvZrXzfiEg5BAdXo2XL1iXeP3bsKAkJx7BYLDRp0qzE9oYNG7ki%0AvIvWqVPZvPzy80RFrQQgJCSUBg0aYrNBfPxhFi1awKJFC2jVqg3vvPMhAQEBlRyxiIici5L4IiIi%0AIiIiIiIiIk6Wng4pKaaCL/K8YeVzsOGBgkR+p4/B/VTFNeZ7HHyPk0M049YX3+Rh9qCufz3CA84k%0A9guS++EBEUQEROBn8a+4OERK0aVLV7p06Vri/UmTPmfy5C+pVi2Ezz6bdMH7f/nlNzh1KpvAwKDy%0AhHnRee+9t4mKWkl4eAT5ca3AAAAgAElEQVSvvPIGTZsWLt9hs9mIjl7N2LGvERsbw4svPuPQrAYi%0AIlJ5lMQXERERERERERERcbKcnFLezKoGi96D6FHQ81Vo8y2YbE6NI9eay960PexN2wMHS24P9Q61%0AJ/UL/tUn4nSiv6ZvLY3ilyqvZs2alR2Cyx09Gs/ChfMBeOut9wkPjyi23WQy0alTF15//S1GjXqY%0AmJgNrFsXTYcOkZUQrYiIOEJJfBEREREREREREREns1jOsTGtHsyeDFFPw3UvQON5LovrbMezjnM8%0A6zjrj60rsc1itlA34PQo/oDio/jDAyPw8/CrhIhFZMeO7VitVnx9fUsk8Itq27Y9devW4+DBA2zd%0AukVJfBGRKkxJfBEREREREREREREn8/OD4GBb4ZT6pUloCdPmQsSfcN3zUCfaZfE5Iseaw57U3exJ%0A3V3q9lDvsGJT84cH1D89ZX/BKH6zyeziiOVSEx9/hEGDbqRatRC+/noK7777JuvXr8PT05NOnbrw%0A2mtjeeyxh4iJ2cDdd9/HQw89UqxeWFh1fvnld2bN+oU5c37lwIH9eHt707JlGx5++FEiIuqTmprK%0A5MlfsGLFcpKTk6hWLYRu3Xrw4ovP4e9fuNzEhg3rGDXqYRo1aswXX3zDt99OYuHCBSQlJRISEkqH%0ADpEMHTqCOnXqlvg+EhMTmDr1W1avjuLYsXjc3T2oUaMGHTp04o477qJWrSsMHRcPDw8AMjIy2LRp%0AI61bty2z7HvvfYTNZiMkJLTU7X/+uYQ5c2azY8dW0tPTCQwMpEWLVtx662Dat+9Yony3bh0A+N//%0APqFjx04ltp85H/fe+yD33/+w/f1Tp7L56acfWLZsCQcOxJGfn09wcDVatmzNrbcOolWrNmV+D0eP%0AxvPtt1+zZs0qUlKSCQwMokOHSEaMuJ+6deuVWmfXrp3MmDGVDRvWkZKSjLe3D02bNuPGG2+hZ89r%0Ay4z7/ffHExISynfffU1MzAbS008SGlqda67pzvDh9xEcHFxmnCIi5aEkvoiIiIiIiIiIiIgLtGqV%0Az/LlDtySjesJX62GJnOgxQ9QMwaC94L7KafHWB7HsxI5npXI+mNrS2yzmC3UCwgvSPAH1rdP1R8e%0AEEG9gHCN4hdDcnJyeOqpRzl48AANGjTk2LGjDiW+rVYrr7zyPMuXLyMsrDp16tRj//59rFjxJzEx%0AG3jvvXG8/PLzJCcnUadOXWrWrMWhQweZOfNH9u3bxfTp0zGZij+Ik5eXx7PPPsn69dGEhIRQv35D%0A4uL2MmfOLJYuXcTbb39Au3Yd7OUPHz7Ev/993+lEsjf16oUDcPDgAX7++Qfmz5/Dxx9/TuPGTR0+%0AHi1btsbb24esrEyeffZJbr/9Dvr06Uf9+g1KlC3toYIz38fo0f/hr7+WARASEsqVVzYmPv4Iy5cv%0AY/nyZdxxx12MGvW0w3GVJScnhyeeeIQtW2Jxc3OjTp3/Z+/Ow6oq9/6PvzcziMBmUHHGCRCHLAfA%0AOcxyyLLMUz51GkzNBs/PTqPm03DKhvM0ap7qNNiolppZDpUdQ8wphNRkRhBQcGCUedq/P7Zs3TGI%0ACsKxz+u69uV23fda694gdF191vd7d8HJyZkjRzLYsuV7fvrpBx5/fCGTJ99Y69zk5ETuumsGRUWF%0AdOvWHWdnZzIy0tm8eQPh4Vt5773ltT73mjVf8tZbr1JVVYWzswt+fj3Iz89nz55d7Nmzi2uuuY6n%0AnnoWW9va24Xs2rWDdetWYzKZ6NKlGy4uLhw5ksGXX65gx47tfPjhZ7i4tLnor4mIyB8pxBcRERER%0AERERERG5BAYNamSID4AB4qeYXwCGanDNAmOyOdA/++WZDK7Hmm3dTaG8upykvESS8hLrHPdxbmfV%0Amr+7m9/plv3dad+mg6r4xUph4SlsbW346KMv8PPrQUVFBeXl537IJTv7JNu3b2Phwme47rpJGAwG%0ADh1KYvbsuzh1qoD777+XXr16s2TJu5aK7g0b1vPii88RHR3Nr7/+ytCh1i3oU1MPcfhwCg89NJ9b%0AbrkNGxsbCgoKePHFZ4mICOfppxewYsVaXF3ND6q8997b5ObmMGZMGAsWPI2LiwsAOTnZLFz4KAcO%0A7Oedd97mtdeWNPrr0bZtWx56aD6vvPICxcVFfPLJh3zyyYf4+LRj4MBBXHHFIK66ami9VeoAS5a8%0AxrZtW3F2dmHBgv9l7NhxAFRVVbFu3RreeutVVq36gnbt2vOXv/xPo9dWl40b1/P77/vp0qUrr7++%0AjA4dOgBQVlbG22+/wdq1X7F06Rtcc80EHB0drc5NTk6iTx9/nnnmBbp27Q6Yq+znz7//dBeFf/Pc%0Acy9a5u/c+QtvvPFP7OzsePDB+dx00y2WsD4ycg/PPvsUP/64mY4dOzFr1txaa129eiWhoSN47LGn%0A8PY2dy/Yvj2chQsfIyMjne+++4bp02dc1NdDRKQuCvFFRERERERERERELoGbbqrkjTcczz2xLiYb%0AONXR/EobWXvcvgiMKWeF+8mMuuEQmWVJpBUcpqyqdVfxnyg5zomS40Qeq72FgKOtI13b1l/F38Ze%0AVbB/RlOn3mKpuLa3t7e0lD+X66+/kQkTJlv+3qNHL0aMGM2WLd9jMpn4xz9eplOnzpbxSZOmsHz5%0A+2RmHiUmJqZWiA8wffoMq2Dbzc2NZ55ZzO23Tycz8whff72aO+64C4CkJPODLOPHT7AE+ACenl78%0A7W+P8O9/v0P37t0b/XWoMWXKVDw9vXjzzf8jM/MoYG7bv2XL92zZ8j0A3bv7MWPGX5kwYbJVR4Hj%0Ax4+xbt0aAB57bIElwAewtbXl5punU1xczLvvLuWjj/7N9ddPtVr7+ar5GgQHD7cE+ACOjo48+OB8%0AMjLS8fb2oaAgHx+fdlbn2trasnjxq1bn9e7dh+nTZ/Dee8vYty/aav57772NyWTivvse5JZbbrUa%0AGzx4KAsWPM2jj/6NlSs/Y/r023B397CaYzR68o9/vGz1MMGIEaMJDg7ll18i2L9/n0J8EWkWCvFF%0ARERERERERERELoGAgGpCQirZubMZ/rdsRRs43s/8AkaPhp/nwMmThVRVV3GsKIvUghQOF6Sa/8xP%0Atbw/WXKi6dfThMqqykjMSyAxL6HO8XYu7c9U8Z9+dXfvQXe37rRzaa8q/stUQ3umNyQkZEStYzWt%0A+Lt27WYV4Nfw9vYhM/MohYWFdV7z1ltrV6Y7OjoyceJkPvjgXbZvD7eE+J07d+Hw4VTeeWcJBgMM%0AHRqMo6MTAAEBfXn11bcu6HMBjBgxipCQ4URF/covv0QQGfkrqamHLOOpqSksXvwsP//8H1544RXL%0Agw+7du2gqqoKLy8vwsLG13ntadP+wocfvkthYSHR0XsZPryOh4kaqaal/3fffUPXrt0YMybMsre8%0Ag4MDr722tN5zAwL6WgX4NXr27A1Afn6e5Vhm5lESE82/N8aPn1jn9UJChuPh4UFeXh6Rkb8SFnaN%0A1fjgwUNrdQMA6NbNj19+iaCw8FRDH1VE5IIpxBcRERERERERERG5RObNK2+eEP8PHn/8zHsbgw2+%0Arh3xde1ISMfhteYWVhSSVnCYwwWpHC5IITU/5fT7VNIKDlNeXd7s670Yx4uPcbz4GL9m7a415mTr%0ARFe301X8p6v3u52u5u/athsu9hdeTSwty8vL+4LOa9eufa1jdnbmn0kPD2Od59SMm0ymWmPe3j61%0AqsVr1ATL6elplmP33nsfUVF7SUs7zJNPPoKDgwP9+g1gyJBhBAcPp3fvPuf3gf7A1taWIUOCGTIk%0AGIDc3Fyio/eyY0cE//nPj5SXl7NjRwQffPAu9933IACHD6cC0Lu3PzY2dT/04uzsTNeu3UhOTiIt%0A7fBFhfjXX38j3323ntTUQ7z66ku89trL9O7dh8GDhzJsWCgDBw6yfM3/yMfHp971AVRWVlJZWYmd%0AnR2HDiVbxhcseKTe9ZSVmX/HpaWlNvp+NcF+VVVVvdcVEbkYCvFFRERERERERERELpGwsCpuvrmC%0ANWsa1/r7Qtx+O0yY0Pj5rvau9PUKoq9XUK2xalM1WUWZZwX7KaSeDvgPF6RwsuRkE6686ZVWlZKQ%0AG09Cbnyd4+1dOjRYxX92y3FpWGEhlJeDgwOc3v69WdVVHd0YNWFvXS7k++3m5nbOexUVnang793b%0An+XLv+Czz5azbdtW8vPziYqKJCoqknfffZuePXvx8MNPMHCgudPA66+/QkJC3f9+//WvD865PqPR%0AyNVXj+Pqq8cxa9ZcHn30bxw6lMzXX3/FnDkPYDAYKC4uAqBNm4a/cS4u5q0rauZfqDZtXHnvvY9Y%0AseIzfvxxMxkZ6SQkxJOQEM8XX3yK0ejJrFlzmTJlaq1zHRwa/30/++t+4MC+c86vq6rezq7h39V1%0APdghItIUFOKLiIiIiIiIiIiIXEKLF5eyY4ctmZlN3+a9Uyd468K7cddiY7Cho2snOrp2IrRT7Tbk%0AheWnOGyp4q8J+VMsVfwV1RVNt5hmcKw4i2PFWezJ2lVrzNnOma5tT1fxn67eN7/86OrWDWe7+sPg%0AP4O4OBvWrrUjOtqWAwdsyMk58+/Z07Oa/v2rGTSoiptuqiQgoLoFV9q8SkpK6x2rCZE9PKz3We/U%0AqTOPP/4Ujz66gPj4WKKj9xIZ+StRUb+SnJzE3//+IJ9/vpr27TuQnJzUYABdVVXFfffdQ05ONgsX%0APsOVVw6ud2779h148MH5PPzwgxQVFZGdnY23t7dlf/uzQ++6nDplDrlrwnxrdYfZpaV1f31cXNow%0Ac+YcZs6cQ0ZGuuVBhl27dpCbm8Mrr7yAu7s7o0df3eCaGuLkZP4ZdXd3Z8OGny74OiIiLUEhvoiI%0AiIiIiIiIiMglZDTCypUl3HijC7m5TVfpbTSa2LzZgLHujuDNwtWhLUHe/Qjy7ldrrKq6iqyiTA4X%0ApJ4O9lPOCvtTW30Vf0llCfG5ccTnxtU53qGNb+0qfrcedHPvTjvndpdtFf+WLbYsWeLQ4LYQOTk2%0AhIfbEB5uxxtvOBISUsm8eeWEhV1+rcePH8+iuLiozmC7Zj/27t17Auaq7aysTDIy0hkyZBg2NjYE%0ABgYRGBjEjBl/JS3tMLNm/ZWioiLCw7cyffptLF36XoP3t7W1JScnm2PHsti585cGQ3w4sw2BjY2N%0ApYtA167dT683nurq6jpb6hcVFZKefhiALl26WN2/qqqK8vK6H9g5efJErWO5uTmkpR2mWzc/PDw8%0A6Ny5C507d2HKlKkUFxczb959xMXFsHnzxosK8bt27QZAfn4+2dkn692CYd++33B3d8fX1xdHR6cL%0Avp+ISFNSiC8iIiIiIiIiIiJyiQUGVrNuXTG33urcJBX5vr7VrFpVSr9+rWePd1sbWzq17Uyntp3r%0ArOI/VV5gVcWfmn/I8j79VFqrr+LPKsokqyiT3Zk7a4052zmfFexbV/F3cev6X1nFn5sLCxY4XdBW%0AEDt32rFzpx3TplWweHEpfyhM/69WVVXFxo3fMm3arVbHS0tL2bx5AwBjx4YBUFCQz623TqWqqor3%0A3/+EgIC+Vud07dqN9u07cOhQMtXVjX/gYfz4CXz66UesW7eG666bRM+eveqdu2XL9wAMHjwUBwcH%0AAIKDQ7G1tSU7O5uffvqBa665rtZ5a9Z8SVVVFU5OTlxxxVWW4+7uHuTkZHP4cCrDh4+0Oicm5vc6%0AQ/yHH36QxMQE7r//b8yYcYfVmIuLC0FB/YiLizmvr0Fdunf3o3PnLmRkpLN69SrmzHmg1pz9+3/j%0AgQfuBeCtt94550MQIiKXikJ8ERERERERERERkRYQGFhNeHgRCxY4sXr1+QejNWqCUaPxv6vyu62D%0AG/28+9PPu3+tsarqKjKLjp4O91MsrfprQv7s0uwWWHHjlVSWEJcTS1xObJ3jvm061q7id/ejm5sf%0APs4+ra6KPybGhltvdSYr6+IeOFm92p5ffrFl5coSAgMvnxb777yzFB+f9owePRaA3NxcXnjhaY4d%0Ay6Jr125MnHg9YA68g4ND+eWXCBYvfpZ//ONlunXrDkB1dTXr1q3h0KFkbGxsGDYstNH3v+2229m6%0A9ScyMtJ48MHZzJw5m/HjJ1oq7QHy8vJYufIzPv/8YxwdHZkz50HLWPv2HZgy5Sa+/vorXnllMXZ2%0AdowdO86yrm++WcsHH7wLwJ133ourq6vl3AEDBvLzz/9h1arPGT58pOXzxMXF8MwzC+tc77XXTiQx%0AMYGPPvo3PXr0JDj4zGfdt+83vv9+IwAhIcMb/TWoz7333sczzyzk888/xtXVlenTZ2Bvb2+51//+%0A7+MABAX1V4AvIq2KQnwRERERERERERGRFuLhAcuWlXLzzRUsWeLAjh2N/1+2oaGVPPTQ5dmi3NbG%0Als5tu9C5bReGdxpZa7ygLJ/Dpw5zOD/VEvCnng7500+lUVld2QKrbrzMoqNkFh1lV+aOWmMudi5n%0Awn13P7qfXcXftitOdpe23XdMjA1Tpzbd1g+ZmTbceKML69YVXzZBfseOnVi48FF8fTvi5uZOSkoy%0A5eXltG/fgeeff9lS8Q7w6KMLSUq6i0OHkrnjjun4+nbE1bUtx45lkpeXB8Ds2ffj59ej0fd3c3Pn%0AjTeW8fTTT3Lw4AHeeOP/WLLkdTp27ISra1tOnTrFkSPpmEwmjEZPFi58Bn//AKtrPPTQfE6ePE5E%0ARDiLFj2Bt7cPPj7tyMw8YlnXzTdP5/bb77Q67847Z7J79y6ys0/y17/+he7de1BWVkZGRhodO3Zi%0A0qQpbNiw3uqcW265jcjIPezatYNHHpmHt7cP3t4+5OXlkpWVCcCIEaOYPPnGxn8T6jFu3LVkZKTz%0AwQfv8q9/LeHTTz+iS5eu5OXlkZl5FDB3QHjppVcv+l4iIk1JIb6IiIiIiIiIiIhICwsLqyIsrIT4%0AeBvWrrUjOtqW/fttyMk5U/ns6VnNgAHVDBpUxU03VeLvf3kEoBfCzdGd/o4D6O89oNZYVXUVR4uO%0A1FvFn1Oa0wIrbrziymJic2KIzYmpNWbAYK7id/9DFb+buYrf29m7Sav4c3Ph1ludmyzAP3NdA7fe%0A6kx4eNFl0Vp/6dL3+PjjD9m6dQspKYfo0MGXsWPHMX36bbi7W39Ab29v3n//E1as+JRdu3Zw9OgR%0Ajh3LwtPTi7Cw8Uyb9hf69x943mvo0KED77zzIdu3hxMREc7BgwfIzc3l6NEjuLm506/fAEaMGMX1%0A10+1qtCv4eDgwOLF/8d//rOFDRu+IT4+lqSkBMu6brjhpjor1Xv39uf99z/h448/YO/ePaSlpeLj%0A045bb72du+66ly+++KTWOba2trz44qt8/fVqtm79kZSUFBIT42nb1o2hQ4O57rpJXHPNdU32b/mu%0Au+5lyJBg1qxZxW+/RZGUlIidnR19+vgzatRYpk+fgYtL69mKREQEwGAymUwtvQiR5nbixKmWXoL8%0AlzIYDHh7u1odO3myEP3qFLk4+tkSaR762RJpHvrZEmke+tkSaZzCQqioAHt7cHVteK5+rhqnoCzf%0AHPAXpFqC/dT8QxwuSCWjML3VV/E3xMWuzekK/ppgv/vpSn4/urh1xdHW8byuN3euE2vWXPhWD+cy%0AbVoFy5aVNtv1m0pdP1s//PAzDz00B4Cff96FnZ1qJuXPwcenbUsvQeRPQf9VEREREREREREREWml%0AzhXcy/lzc3Snv89A+vvUrnaurK7kaOHpKv6CFKt2/YcLUskty22BFTdecWURsTkHic05WGvMgIGO%0Arp2sKvi7uXWnu7u5it/Lycuq8nnLFttmDfABVq+25+abKy7LLSFEREQuhkJ8ERERERERERERERHA%0AzsaOrm7d6OrWjZGMrjWeX5Z3pnq/IJXD+afD/oIUMk6lU2VqvWG0CRNHCjM4UpjBjqPba423sXe1%0Aas+/eV1v6NUbcntAXjeoOr8q/sZassSBsLCSZrm2iIjIfyuF+CIiIiIiIiIiIiIijeDu6MEAnysY%0A4HNFrbHK6kqOFGacbs+fYgn7ayr588ryWmDFjVdUUUhM9u/EZP9uPtD39AvAZID8LuZA3+rV0/xn%0AsRdwYfuX79hhR3y8Df7+1U3xMURERC4LCvFFRERERERERERERC6SnY2dpZJ9VOcxtcbzSnOtq/gt%0A71M40sqr+DGYwCPN/PL7ufZ4Wdszwf5JfzgRBMeD4GQAVDqf8/Jr19rx5JPlTb9uERGR/1IK8UVE%0AREREREREREREmpmHkxEPJyMD2w2qNVZRVWGp4q8J9i3v81MoKM9vgRWfB8dT0GGf+XW2ahtzsF8T%0A6tf8me0PlU6WadHRtpd4wRfvyisHs317ZEsvQ0RELlMK8UVEREREREREREREWpC9rT3d3f3o7u5X%0A53huac4f2vOfadmfUZhOtamVtqK3qQavJPMr4Jszx6ttIKcXnOgLJ4L4tTiQgyd70MvYG0dbx5Zb%0Ar4iISCuhEF9EREREREREREREpBUzOnlidPLkinZX1hqrqKogozC9VrhfU9F/qrygBVZ8DjbV4J1g%0AfgWuowgY+yXYGmzxc++Bv2cg/p4BBBgD8fcMpKdHLxxsHVp61SIiIpeMQnwRERERERERERERkf9S%0A9rb2+Ln3wM+9R60xk8lEXlmuVbB/dsB/pDCjVVXxV5mqSMpLJCkvkQ2H1luO2xps6eHe80y472kO%0A93u491S4LyIilyWF+CIiIiIiIiIiIiIilyGDwWCp4h/U/qpa4+VV5eYq/vwzwX5yTirf704Dz2Tz%0AXvetQJWpisS8BBLzEvju0Jm2/HY2dvR072Ud7hsD8XPvgb2tfQuuWERE5OIoxBcRERERERERERER%0A+RNysHWgh3tPerj3tDru/3dXcnMB5xxzmG889IdXMring8HUMgs/rbK6kvjcOOJz4yD5zHF7G3t6%0AevTC32gO9/09AwnwNIf7djaKRUREpPXTf61ERERERERERERERMRiwIAqwsPtoMQLjnjBkaG1J9mW%0Ag/vhM8G+ZzJ4x4HPQTCmXvI1n62iuoK4nFjicmKtwn0HGwd6evQm4HSw7+8ZiL8xgO7ufgr3RUSk%0AVdF/lURERERERERERERExGLQoNMhfkOqHCCnt/n1Rw6F4B0L7Q6aQ/12B8EnBjwON8+CG6m8upzY%0AnIPE5hy0Ou5o63gm3DcGnq7cD6Cbmx+2NrYttFpp7ZKSEvnuu3VERv7KyZPHKS8vx8PDiJ9fT0JD%0AhzN58g04OjrVOi8qKpJ58+47r3uNHDmaF198tdHzG3MPOzs73N3d6dbNj6uvvobrr78RW9uW+/d+%0A9dVXc+TIEfz8/Pjmm29wdHRscL6/vz8An3zyCcOGDWuSNVRWVpKeno6fn98550ZERHDvvfdy3333%0AMX/+/Hrn3XHHHezZs6fBa61bt47AwECrY1lZWXz44YdERERw9OhRADp37syYMWO455578PLyasQn%0Aqq2yspLg4GA6d+7MunXr6p334osvsnz5crp37873339f77yZM2eyfft2ABYtWsTtt99e57y4uDhu%0AuOEGANavX4+/vz9Llixh6dKlljlr164lKCjonJ9h8uTJJCYmAli+/mdff+XKlQwaNKjOczds2MDD%0ADz8MQFBQEGvXrq33PjfeeCOxsbHcfffdPPHEE+dcV1NTiC8iIiIiIiIiIiIiIhY33VTJG280HKA1%0AqNwVjg4xv87mcAp8Ys8K9k//6Z5+cQu+SGVVZcRk/05M9u9Wx51snehl7EOAZyBXdh5IX5++BLUL%0Aws/j3AGfXN4++OBdPv74A6qrq2nTpg2dOnXGzs6e7OyT7N69g927d/D555/w4ouv4u8fUO91AgL6%0AYm9vf877de/e44LXWt89iouLSU9PIyoqkqioSLZu3cKrry7Bzq5lo8OUlBTeeOMNHn/88Ut63+3b%0At/P8889z7bXXNhjKA6Snp7NgwYJGXTc+Ph6AgQMH1vuQhIuLi9XfIyMjmTt3LgUFBdja2tK1a1eq%0Aq6tJSUkhKSmJb775hvfff5+AgPr/bdUnKiqKU6dOMXr06AbnhYSEsHz5clJTU8nJycHT07PWnNLS%0AUn799VfL3yMiIuoN8WseZPDx8bE8gPFHmzdvPmeIn5iYaAnwz+bv74+XlxfZ2dlER0fXG+JHRERY%0A3sfExNT72QoKCizfu+HDhze4puaiEF9ERERERERERERERCwCAqoJCalk584mjhDK25pb85/Vnj80%0AtJJPvzxGfE4c8TlxxOXGknD6/dGiI017//NUWlXK7yf38/vJ/axOWGU57mznTC+PPvh7BhBwVlv+%0Arm7dsDHYtOCK5VLYsGE9H330b5ydnVmw4GlGjRprFc6mpqbw4ovPcfDgAf7+9wf59NOvMBqNdV7r%0AH/94CV/fjs263obuUVxczAcfvMuqVZ+zd++vfPbZcu66695mXU9jLF++nGuuuYYrr7zykt3z3Xff%0AJSUl5Zzz4uPjmTt3LsePHz/n3KNHj5Kfn4+zszOrVq3CYDCc85yCggIeeughCgoKGDlyJIsXL6Zd%0Au3aA+eGBxx57jKioKB544AE2btx4zo4FfxQeHg7AqFGjGpw3ZMgQ7O3tqaioIDo6mrCwsFpz9uzZ%0AQ1lZGb169SIpKYk9e/ZQXl6Og4NDrbmRkZFA3YG4nZ0dlZWVbN68mb///e8Nrmvjxo11HjcYDAQH%0AB7NhwwaioqK455576pxX0zWgZ8+eJCcnExERYangP9vevXuprq7G0dGRIUOG1Bq/FPRfExERERER%0AERERERERsTJvXvkluc9DD5XT1sGNwR2G8j99/8o/hr/Iquu/5rc7Y0mamc6Gm37ktTFLmDPgfkZ3%0AHkuHNr6XZF0NKaks4cDJfaxOWMXzu57hjo1/YejnA+nx745c89VoHvxpDkui3+CH1E0cLkil2lTd%0A0kuWJvTJJx8C8MADf2Ps2HG1qqu7d/fjpZdew2j0JC8vj9WrV7bEMhvFxcWFBx/8f1xxhTksX7du%0ATQuvyBzGVldX8/bGNN4AACAASURBVOSTT1JaWtrSy7Goqqri888/Z/r06Rw50rgHjOLi4gDo1atX%0AowJ8MLeUz8nJoV27drzxxhuWAB+gS5cuvP3227i7u5ORkcHmzZvP+3Ns27YNDw8PrrjiigbntWnT%0Ahv79+wPm6v261ATiN9xwA127dqW4uNgS1v9RQyF+YGAgbm5upKWlERMT0+C6Nm7ciL29PX369Kk1%0AFhIS0uB64+LiOHHiBH5+fkyePBmwrsw/W02Hgauuugonp9rbYlwKqsQXERERERERERERERErYWFV%0A3HxzBWvWnLvV94WaNq2CsLCqesfdHN0Z0mEYQzpY73edV5pLfG488TmxJOTGEZcTR3xOLMeKs5pt%0ArY1RXFnMvhPR7DsRbXXcxa4NfYx9zBX7noEEeAbg7xlIZ9cujQ72pHUoKCjgyJEMAPr27VfvPKPR%0AyMiRo1m//mtiYn6vd15rYDAYCA0dwW+/RXHy5AkKCgpwc3NrsfX85S9/YfXq1aSmpvL666/z5JNP%0AtthaauTn5zNjxgySkpIA+J//+R9iY2PrDYtr1IT4vXv3bvS9du/eDcDYsWNxdXWtNe7p6cmgQYP4%0A+eefOXDgQJ1V5PXJysoiISGBSZMm1dva/2yhoaFERUXV+zlrAvCQkBCysrL4/PPPiYiIIDQ01Gpe%0AcnIy2dnZGAyGOkN8e3t7xo0bx9q1a9m8eTN9+/at836xsbGkpqYyatSoOh/wqAnxs7OzOXz4MN26%0AdbMa37Ztm+VzjRw5kjfffJNffvkFk8lU63dxTYjfUq30QSG+iIiIiIiIiIiIiIjUYfHiUnbssCUz%0As+mb+vr6VrN48YVV2Xo4GRnmG8ww32Cr47mlOZZw3/yKIy4nlhMl52573ZyKK4v47UQ0v/0h3G9j%0A74q/0Z8+ngH4G8+E+51cOyvcb6XO3i9+x47t9OlT/57kM2fO4ZZbbqtzv+3WxmC1DYSp1viRIxms%0AWPEZv/66ixMnjuPo6EifPn2YOnUqN910U52B8L59+/joo4/Yu3cvOTk5uLi44Ofnx7hx45gxY0ad%0AATVAv3798PDw4J133uGTTz5h/PjxXHXVVef1ecrLy1mxYgUbN24kKSmJiooKfH19GTNmDDNnzrSq%0Abl+7dq3VgwLvvPMO77zzDlOnTuWll14C4NSpUyQlJdGzZ08WLlzI8OHDueOOO865jpoQv7494Osy%0Ad+5crr32Wvz8/OqdYzKZv0fV1efX5aOxrfRrhISEsHTpUn7//fdabfKPHDnCoUOHMBqNBAUFcezY%0AMUuI//jjj1tdpyYQr9m3vi7XXXedJcR/+OGH65xT00p/0qRJrFlTu2tE586d6dKlC+np6URFRdUK%0A8WseOhgxYgRBQUF4eHiQk5PD77//buk6AOZtJmo6AijEFxERERERERERERGRVsVohJUrS7jxRhdy%0Ac5suVDYaTaxcWYKHR5Nd0nxdJ0+CfUMI9g2xOp5Tmk1CTjxxObHE554J90+WnGjaBZynoopCoo7v%0AJer4XqvjrvZt8ff0x98YeLp6P4AAz0B823RUuN/CXFxc6N9/IAcO7OODD97lyJEMJk2aQv/+A2sF%0A2V5e3nh5ebfQShvPZDKxdesWALp06Yqbm7vVeHj4f3juuUWUlZXh6OhIjx49KCkpYe/evezdu5cN%0AGzbw9ttv06ZNG8s5P/zwA/Pnz6eyshKj0Yi/vz9FRUXs37+fffv2sX79elauXFlvkP/AAw/wn//8%0Ah4SEBBYsWMC6detwdnZu1Oc5fvw4s2fPJjY2FoPBQMeOHfHw8CApKYnly5ezbt06li1bZnkwwMvL%0AiyuvvJKEhAQKCwvx9fXF19eX7t27W67Zpk0bXn31VSZMmNCoCvYa8fHxgDlcXrVqFTt37iQnJwcv%0ALy9CQ0O54YYbau0fP2DAAAYMGFDvNXNyctizZw9gbtN/PsLDwzEYDIwcObJR8wcOHIiLiwvFxcX8%0A/vvvXHnllZaxmkB8+PDh2NjYEBwcjL29PYmJiWRlZdGhQwfL3MZUtYeGhuLh4cHhw4eJjY0lMDCw%0A1pxNmzbh6OjIuHHj6gzxa66zatUqoqKimDp1quV4UVER0dHR2NvbM2zYMGxsbAgNDWXjxo1ERERY%0AhfjR0dFUVlbi7e1NQED9D+o0N4X4IiIiIiIiIiIiIiJSp8DAatatK+bWW52bpCLf17ealStLCAy8%0AdPvEezp5EdwxlOCO1i2es0uyic+JJS73TOV+fE4s2aXZl2xtdSmsOMXeY5HsPWa9t3RbBzf8jQH4%0Ae55+GQMJ8AykQxtfhfuX0Pz5j/LAA7MpKSlm06bv2LTpO9q0acOAAVcwYMAgrrxyMIGBfbGxafoO%0AFk0tLy+PZcvetLT8v/vuWVbjiYkJPPvsU1RUVHDnnTP561/vpnNnHwBiYmKYP38+O3fu5JlnnuGf%0A//wnYK4Of+6556isrOTRRx/l7rvvtgTfBw8e5N577yUxMZEvvviC2bNn17kuBwcHXnzxRf7yl7+Q%0AmprKa6+9xsKFC8/5eUwmE/PmzSM2NparrrqK559/nh49egDmavoXX3yRNWvW8MADD/Dtt9/i4+PD%0A6NGjGT16NHfccQd79uzhhhtuYP78+VbXNRqNlj3UG6u4uJi0tDQAHnvsMYqKiqzGN27cyPvvv8+y%0AZcvo2bNno6/7wgsvUFJSgrOzM9dee22jzysvL2fnzp3069ev3mr4P7K3t2fw4MFs27aNqKgoqxB/%0A+/btgLmqHcDV1ZWBAwcSGRlJREQEt9xyi2VuZGSk1dz67hUWFsaaNWvYvHlzrRB///79pKenM378%0A+Hof/gAIDg62hPhn27VrFxUVFQwdOtTywMnw4cMtIf79999vmVvz0EFISEiL/m5ViC8iIiIiIiIi%0AIiIiIvUKDKwmPLyIBQucWL3a/oKvM21aBYsXlzZ5Bf6F8nL2IrTTCEI7WQdLJ4pPWCr243Niic+N%0AIyE3juySlg33T5UXEHlsD5HH9lgdd3f0oI/RnwDPwNMhvzncb+fSXuF+M+jTJ4D33lvOP/+5mP37%0AfwPMVb47d/7Czp2/AGA0enL99Tfy17/eg5OTU73XuuWWKY265/btkeeeVI9Fi57A3t7657aqqoqC%0AggKOHEnHZDJhZ2fHrFlzGT9+gtW8Dz98j/LycqZNu5VZs+ZajfXt25e33nqLqVOn8u233zJnzhx6%0A9epFTk4OJ06Yu1xMnz7dqnI9KCiI+fPnEx4ejsc5fhH069ePWbNm8a9//YtPP/2Ua6+9lsGDBzd4%0Azk8//UR0dDTt2rXj/fffx8XFxTLWtm1bXnjhBZKSkti3bx/Lly/n0UcfbfB6FyMhIcHS7r5r1648%0A/PDDXHXVVZhMJnbv3s0rr7xCamoqM2fO5Ouvv8ZoNJ7zmsuWLeO7774D4P777290GA+wd+9eiouL%0AGT169Hl9jtDQUEuIX6OyspKdO3cC1tX1w4cPrxXip6enk5WVhZOT0zm/fxMmTLCE+H98kKKmlf7E%0AiRMbvEZN8J6cnEx+fj7u7ubOEjWdA87uQlDzUMH+/fs5deoUbdu2Bc6E+A09dHApKMQXERERERER%0AEREREZEGeXjAsmWl3HxzBUuWOLBjR+PjhdDQSh56qJywsKpmXGHT8XHxwcfFhxGdzPtGGwwGvLza%0AcLzoOAdPHOTg8YPsTf/N3J4/J5a8srwWXW9+WR6/Zu3m16zdVsc9HD3oYwn1A0635g+knXM7hfsX%0Ayc+vB8uWvU9iYjzbtv1MZORuYmNjqKysBCA3N4dPPvmQn376gSVL3qVdu/Z1XicgoG+tgL2pxcXF%0A1DvWv/8AhgwJ5rrrJtGxYyersfLycnbv3gHAtddOqOt0/P39CQgI4ODBg2zdupVevXphNBpxd3cn%0APz+fRx55hLlz5zJw4EBLZ4Lp06czffr0Rq39/vvv56effiIhIYEnn3yS9evXN9hWf8sW87YA48aN%0AswrwaxgMBqZMmcK+ffvYunVrs4b4bdu25e677+bUqVM89dRTVusOCwtj0KBBTJkyhczMTN5///1z%0ArmXp0qUsWbLEcv6sWbManP9H4eHhAIwaNeq8zgsJMW9PEh0dbTkWHR1NYWEh/v7+tGvXznJ8xIgR%0AvPnmm+zatYvq6mpsbGwsgfjgwYNrbR1Q1708PDxITU0lLi7O0sreZDKxadMmXFxcGDt2bIPXMBqN%0ABAYGEhMTQ3R0NGPGjAFqdw4A6NChAz179iQ5OZndu3czbtw4ysvL2b9/P2B+gKElKcQXERERERER%0AEREREZFGCQurIiyshPh4G9autSM62pb9+23IyTnTOtzTs5oBA6oZNKiKm26qxN//0rXOby4Gg4H2%0Aru1p79qeq/2u5mTPQkwmEyaTieMlx0+3448l7qzq/fwWDvfzyvLYk7WLPVm7rI4bHY2WQN8S7hsD%0A8XHxaaGVtrzCQigvBwcHaKBTdy29e/vTu7c/M2fOobS0lAMHfmP37l18//1GcnNzOHIkg0WLnuDd%0Adz+q8/x//OMlfH07NtGnqNtXX6233KOyspK4uFjee+9toqIiOX78OIMGXVUrwAfIyEijvLwcgFdf%0AfdnysIG9vfWe8EePHgXg0KFDANja2vLII4+waNEiwsPDCQ8Px93dnWHDhjF8+HDGjBljtV96Qxwc%0AHHjppZeYPn06aWlpvPrqqzz11FP1zk9ISABg69atxMXF1TmnoKAAgNTUVEwmU7M90NKzZ0+eeOKJ%0Aesc9PT25/fbbef3119myZUu9IX5lZSXPPfccq1atAswh9Ouvv37e6w4PD8fT09Nq7/fG8Pf3x8vL%0Ai+zsbFJSUvDz87NUtf+xUr1fv354eHiQl5dHXFwcffv2tYT4Z1fs18fOzo7x48fz5ZdfsmnTJkuI%0AHxUVRVZWFpMnT26ws0WN4OBgYmJiiIqKYsyYMaSkpJCeno6Xl1etNv0jRowgOTmZXbt2MW7cOPbt%0A20d5eTl9+vSxekChJSjEFxERERERERERERGR8+LvX82TT5Zb/l5YCBUVYG9/fiHofzuDwUB7l/a0%0Ad2nPqM5jLMdNJhPHirMs1frxOXHm97lxnCovaLkFA7lluezK3MGuzB1Wx72cvOjjGWDVkt/fMxBv%0AZ+8WWmnziYs78xDKgQO1H0Lp3//MQygBAY17CMXJyYkhQ4IZMiSYWbPuY/Hi5/jppx84ePAA8fFx%0A+PsHNMnaX3/9FRIS4usc+9e/PmjwXDs7O/r1689rry3lkUfmERm5h0cemcdrry1l4MBBVnMLCwst%0A7xuq5q9x6tQpy/vp06fTrVs3PvroI3bs2EF+fj4//PADP/zwAwaDgdGjR/Pss882KswPCgqytNX/%0A7LPPGD9+PEOHDq1zbs2aMzMzyczMbPC6VVVVFBUVNbi/enOrCZSPHDlS53hhYSHz5s3jl1/M2zRM%0AnDiRl19++ZwV7X+Unp7OoUOHmDJliqUjQmMZDAaCg4PZsGEDUVFR+Pn51VnVDmBjY0NISAibNm1i%0A9+7d9O3bl8hI81YQjQnxwdxS/8svv7Rqqb9p0yYAJk+e3KhrhIaG8uGHH1q2AKhZb2hoaK2HH4YP%0AH87HH3/M7t3mTibn89BBc1OILyIiIiIiIiIiIiIiF+XPFNw3hsFgoEMbXzq08WVMl6stx00mE1lF%0AmacD/bPC/Zw4CitONXDF5pddms3Oo7+w8+gvVse9nb3xNwbi73km3O9jDMDLufH7cbcWW7bYsmSJ%0AAzt31h+P5eTYEB5uQ3i4HW+84UhISCXz5pm3g/jnPxezd++vTJgwmTvvnFnvNRwdnXj88YVs27aV%0AiooK0tJSmyzET05O4sCBfRd1DTs7O55++gXuuus2srNPsmjREyxf/gWenme+p2e3f//hh22W9vQ+%0APm0bdY9hw4YxbNgwSktLiYyM5NdffyUiIoKDBw/y888/M2fOHNatW9eoivKz2+ovWLCA9evX1zmv%0AZs2LFi3i9ttvb9Q6m5PJZKKioqLe0N1kMgHm7gV/lJWVxaxZsyzdBWbOnMmjjz56QZ0Dtm3bBsDo%0A0aPP+1wwt7nfsGED+/bt4+qrryYmJgZnZ+c697gfPnw4mzZtIjIykkmTJpGWloaPjw/+/v6Nutew%0AYcPw9PS0tNTv06cPmzdvxt3dvdF71A8ePBh7e3t+//13qqqqLA9B1HX+0KFDcXBwIDExkfz8fPbu%0A3Wv5HC1NIb6IiIiIiIiIiIiIiMglYDAY8HXtiK9rR8Z2DbMcN5lMHC08QnzumZb8CblxxOXEUVRR%0A2MAVm9/JkpOcLIngl6MRVse9nX1OV+sH4G8MtLw3Onm20Errl5sLCxY4sWbN+e8/v3OnHTt32jFt%0AWgXe3mVkZKQTERHeYIgP4OLSBmdnFyoq8vHwMF7o0mtZuvS9JrmO0WjksccW8vjj88nJyeall57n%0AlVdet4x36tQZW1tbqqqqSEk5RFBQvzqvs3//fhwdHencuTNt2rShvLyc9PR0CgsLGThwIE5OTowY%0AMYIRI0Ywf/58NmzYwMMPP0xcXBzx8fGWlukNObutfnp6Ov/3f/9X5zw/Pz/i4uJITEys91qZmZkc%0AO3YMX19f2rdvf857X6hHHnmETZs2MXLkSN5555065xw8eBAwt94/27Fjx7jjjjtIS0vD1taWRYsW%0Acdttt13wWrZt24aNjU2jQ/A/CgkJAeDAgQPs3bsXk8nEkCFD6nw4oeYesbGxFxSI29racs0117Bq%0A1So2b95Mfn4+J06cYNq0aZYtHc7F2dmZQYMGsWfPHhITE4mKisJgMNT5+Z2dnbnyyivZtWsXMTEx%0AREdH4+DgwJAhQxq95uaiEF9ERERERERERERERKQFGQwGOrXtTKe2nbm66zWW4yaTiSOFGcTnnA73%0Ac2va88dTXFnUgiuGkyUn2H7kBNuPbLM63s6lvbli/3Rbfn/PQPyN/ng4NV2QfT5iYmy49VZnsrLO%0Ar434H61ebU/nzlNxcdlAXFwMGzd+y8SJ19c7f8+eXRQU5OPm5k5Q0PntQ36pDB8+kvHjJ/DDD5vY%0AsSOCLVu+Z9y4awHzQwhXXHEVe/fuYfXqlQQFPV/r/PT0dGbMmEFFRQWLFy/m5ptvZtu2bTzwwAN4%0AeHgQERFRK+gNDQ21vK+qqmr0WoOCgpg9ezbLli3jiy++qHPO2LFj2bRpExs3bmTevHl4edXuFrFg%0AwQJ27NjBkCFD+OyzzyzHL6TCvSH+/v58++237Nq1i8zMTHx9fa3GCwoKLPvcT5o0yXK8vLycuXPn%0AkpaWhr29Pa+//jrXXHMNF6qsrIzdu3czcOBAPDw8LuganTt3pkuXLiQmJjZY1Q7g6+tLz549SU5O%0AJiLC/ODP2d/zxpgwYQKrVq3ihx9+ID8/H7D+GjVGcHAwe/bsYc2aNeTn5xMYGIi3d91bg4wYMYJd%0Au3bx3XffUVRUREhICE5OTud1v+Zwcb+xREREREREREREREREpFkYDAY6t+1CWLfxPDBoHm9d/S++%0An/Yzh2YdIfL2A3w+8UsWhTzHdP/buMJnEC52Li29ZI4XHyMi42f+feAdHgn/G9d/PZ4+H3aj//I+%0ATFt/A09tf5xPY5azJ3M3BWX5zbqWmBgbpk51uegAv0ZGxkjKysYD8PLLz/Pmm6+SmXnUak5ZWRkb%0ANqznf//3CQBmz55raUXfGj300MO4u7sD8Oabr1JQcOZ7MnPmbGxtbfnxx80sWfIaxcXFlrGEhARm%0Az55NRUUFnTp14vrrzQ80jBo1CqPRSF5eHo8//jh5eXmWcwoLC3n55ZcBc9jbu3fv81rr/fffj7+/%0Av6UN/R9NnDiRPn36UFBQwMyZM60q8gsLC3nmmWfYsWMHBoOB2bNnW51b8z2qb3/683XLLbdgNBop%0AKSnhoYce4vDhw5ax9PR0Zs+ezbFjx+jevTszZsywjP373/+2VOg//fTTFxXgA+zevZuSkhJGjRp1%0AUdcJDQ2loqKCb775Bqg/xIczlfebNm3CYDCcd2v6oUOH4u3tTXJyMt988w3e3t4MGzbsvNcLsGbN%0AmnOut2Zs48aNVutvaarEFxERERERERERERER+S9iY7Chq1s3urp145ru11mOV5uqST+VdqZyPyeW%0A+Nw4EnPjKaksacEVw7HiLI4VZ7EtY6vVcd82Hc0t+T0D8TcG4O8ZQIBnIG0d3C7qfrm5cOutzuTm%0ANm2F9eHDr+LntwiD4Ru++moFX321gvbtO+Dp6UlZmbndfnl5Ofb29syZ8yA33jit3mstWvREo1uE%0AP//8y3h51V1JfDGMRiMPPPD/WLz4WXJzc3jrrdd46qlnARgw4Aoee2wh//znYlat+oJ169bQq1cv%0AioqKOHz4MCaTCW9vbz744ANLxb2DgwNvvvkmM2fOZOPGjfz000907doVGxsb0tPTKS4uxtnZmZde%0AeqneveLrY29vz0svvcQtt9xCZWVlnePLli3j3nvvJTY2lsmTJ+Pn54ezszOpqamWhxCefPLJWqF2%0A37592bp1K99++y3x8fEMHjyYp59++kK+pAB4eHiwdOlS5s6dy4EDB5gwYQLdunXDzs6OpKQkqqur%0A6dKlC++//z7Ozs6AuQr/448/BsDOzo61a9eydu3aeu8xevRo7rvvvgbXsW3bNsvcixEcHMyqVaso%0AKiqiY8eOtbYAONuIESP45JNPKC4uJiAgoN4K+PrUtNRfsWIFRUVF3Hjjjdja2p7XNfr374+rqyuF%0AhYWWNdWnZo0nT54859xLSSG+iIiIiIiIiIiIiIjIZcDGYEM3t+50c+vO+O4TLMerqqtIO3WY+Jw4%0AEnLjiMuJJT7HHO6XVpW24Iohs+gomUVH+Tn9P1bHO7bpZAn3AzwDze+NAbg6tG3UdRcscGqyCnxr%0ADqSkvMzEibcyePB3REVFcvLkCRITE3BycqZLl24MGxbM5Mk30LVr9wavFBcX0+i7lpeXX+S66zdx%0A4vV8//0m9u7dw+bNG7j22gkMGRIMwKRJUwgK6s+XX35BZKR5j3GDwUDPnj0ZM2YM99xzT6229cOG%0ADeOrr77io48+Yu/evaSmpmJnZ0eHDh0YMWIE99xzDx07drygtfbt25c5c+bw9ttv1znepUsXvv76%0Aa1asWMH3339PcnIypaWlGI1GRo4cyR133FHnfuezZs3i+PHj/Pjjj6SmptK2beP+nTVk8ODBfPfd%0Ad3z44Yf8/PPPZGRkYGdnR0BAANdeey133nmnJcAHc3eDmvbxlZWVREVFNXj9bt26nXMN27Ztw8fH%0Ah759+17UZwkJCcFgMGAymc5ZqT506FAcHBwoLy+/4Kr2iRMnsmLFCsv782VnZ8eQIUPYunUrLi4u%0AXHnllfXONRgMhIaGsn79ery8vAgICLigNTc1g6m+nhMil5ETJ0619BLkv5TBYMDb29Xq2MmThfW2%0A6xGRxtHPlkjz0M+WSPPQz5ZI89DPlkjT08+VSPO4nH+2qqqrOHwqlfjTVfs14X5SXgJlVWUtvbw6%0AdXbtUqtyv49nAK72Z75HW7bYMmNG87ewX7GimLCwxu/rfjnw8bn4cFtEzk2V+CIiIiIiIiIiIiIi%0AIn9Ctja29HDvSQ/3nkzwm2Q5XlldyeGCFOJy4kjIiSM+19yePyk3gfLq5qsIb4yMwnQyCtP5Ke1H%0Aq+Nd2nY9HeoHsnnNAOg4AE4EQkWbZlvLkiUOhIW17DYFInJ5UogvIiIiIiIiIiIiIiIiFnY2dvT0%0A6E1Pj95M6nG95XhldSWp+Snmiv3cWOItlfuJVFRXtOCKIf1UGumn0tiS9gP0x/wCyPWDE33heBCc%0ACDL/eTIQKi6+Un/HDjvi423w96++6GuJiJxNIb6IiIiIiIiIiIiIiIick52NHb2Mvell7M1kpliO%0AV1RVkJJ/iPjcOEuwH58bS1JeIpXVlS24YsCYYn712XDmmMlwOtwPOhPup42AvO7nffm1a+148smW%0A7U4gIpcfhfgiIiIiIiIiIiIiIiJywext7enj6U8fT3+u73mD5XhFVQWH8pOJz4k9Xb1vDvkP5Se3%0AbLhvMIHnIfPL/1vzMZMB4m6EtZ+eVwv+6GjbZlqkiPyZKcQXERERERERERERERGRJmdva4+/ZwD+%0AngFMYarleHlVOcl5SSTkxpnD/Zwz4X6VqaplFmswQeDXcOPd8NWXjT5t/36bZlyUiPxZKcQXERER%0AERERERERERGRS8bB1oFAr74EevXlhrOOl1WVkZyXdLolfyxxp9vyp+Qfotp0ifadD1wDztlQ4tWo%0A6Tk5NhQWgqtrM69LRP5UFOKLiIiIiIiIiIiIiIhIi3O0daSvVxB9vYKsjpdVlZGUm0h87lnhfk4s%0AqQUpTR/u21SDW0ajQ3yAioqmXYKIiEJ8ERERERERERERERERabUcbR0J8u5HkHc/q+MllSUk5SWe%0ArtyP4+DxWLbsSwDPZHN7/AtR6QjZ/ud1ir39hd1KRKQ+CvFFRERERERERERERETkv46znTP9vQfQ%0A33uA5Zj/o67knioF7zhodxB8Dp7505hy7nB/y4tQ6dToNXh6VquVvog0OYX4IiIiIiIiIiIiIiIi%0AclkYMKCK8HBnyBpkfp3Nvhi8Y8+E+j4x5veO+VDoC788CvvvOM/7NXE7fxERFOKLiIiIiIiIiIiI%0AiIjIZWLQoCrCw+uJvypcIPMq86sJ7yci0tRsWnoBIiIiIiIiIiIiIiIiIk3hppsqL+v7icifg0J8%0AERERERERERERERERuSwEBFQTEnJpgvXQ0Er8/dVOX0SankJ8ERERERERERERERERuWzMm1d+Se7z%0A0EOX5j4i8uejEF9EREREREREREREREQuG2FhVdx8c0Wz3mPatArCwqqa9R4i8uelEF9ERERERERE%0AREREREQuK4sXl+Lr2zyt7n19q1m8uLRZri0iAgrxRURERERERERERERE5DJjNMLKlSUYjaYmvq6J%0AlStL8PBo0suKiFhRiC8iIiIiIiIiIiIiIiKXncDAatatK26yinxfX/P1AgObp8JfRKSGQnwRERER%0AERERERERmzzKBgAAHFZJREFUERG5LAUGVhMeXsS0aRUXdZ1p0yoIDy9SgC8il4RCfBERERERERER%0AEREREblseXjAsmWlrFhRTGho5XmdGxpayYoVxSxbVqoW+iJyydi19AJEREREREREREREREREmltY%0AWBVhYSXEx9uwdq0d0dG27N9vQ07OmZpXT89qBgyoZtCgKm66qRJ/f1Xei8ilpxBfRERERERERERE%0ARERE/jT8/at58slyy98LC6GiAuztwdW1BRcmInKaQnwRERERERERERERERH501JwLyKtjc25p4iI%0AiIiIiIiIiIiIiIiIiMiloBBfRERERERERERERERERESklVCILyIiIiIiIiIiIiIiIiIi0kooxBcR%0AEREREREREREREREREWklFOKLiIiIiIiIiIiIiIiIiIi0EgrxRUREREREREREREREREREWgmF+CIi%0AIiIiIiIiIiIiIiIiIq2EQnwREREREREREREREREREZFWQiG+iIiIiIiIiIiIiIiIiIhIK6EQX0RE%0AREREREREREREREREpJVQiC8iIiIiIiIiIiIiIiIiItJKKMQXERERERERERERERERERFpJRTii4iI%0AiIiIiIiIiIiIiIiItBIK8UVERERERERERERERERERFoJhfgiIiIiIiIiIiIiIiIiIiKthEJ8ERER%0AERERERERERERERGRVkIhvoiIiIiIiIiIiIiIiIiISCuhEF9ERERERERERERERERERKSVUIgvIiIi%0AIiIiIiIiIiIiIiLSSijEFxERERERERERERERERERaSUU4ouIiIiIiIiIiIiIiIiIiLQSCvFFRERE%0ARERERERERERERERaCYX4IiIiIiIiIiIiIiIiIiIirYRCfBERERERERERERERERERkVZCIb6IiIiI%0AiIiIiIiIiIiIiEgroRBfRERERERERERERERERESklVCILyIiIiIiIiIiIiIiIiIi0kooxBcRERER%0AEREREREREREREWklFOKLiIiIiIiIiIiIiIiIiIi0EgrxRUREREREREREREREREREWgmF+CIiIiIi%0A/7+9Ow/uqrr/P/6CbOzKvssifALUIqBSCMMuaCi7CMgeRdqaGGRrhS+bWigdUCilYAsmgZQWpkEU%0AKQYoFixIAwhYCiTQBMgHWSVEloQs5PP7I5P7A7InnyT3xOdjxpmb3HPPOWHmNd7P533vOQAAAAAA%0AAABgExTxAQAAAAAAAAAAAACwCYr4AAAAAAAAAAAAAADYBEV8AAAAAAAAAAAAAABsgiI+AAAAAAAA%0AAAAAAAA2UcHlcrnKehIAAAAAAAAAAAAAAIA38QEAAAAAAAAAAAAAsA2K+AAAAAAAAAAAAAAA2ARF%0AfAAAAAAAAAAAAAAAbIIiPgAAAAAAAAAAAAAANkERHwAAAAAAAAAAAAAAm6CIDwAAAAAAAAAAAACA%0ATVDEBwAAAAAAAAAAAADAJijiAwAAAAAAAAAAAABgExTxAQAAAAAAAAAAAACwCYr4AAAAAAAAAAAA%0AAADYBEV8AAAAAAAAAAAAAABsgiI+AAAAAAAAAAAAAAA2QREfAAAAAAAAAAAAAACboIgPAAAAAAAA%0AAAAAAIBNUMQHAAAAAAAAAAAAAMAmKOIDAAAAAAAAAAAAAGATFPEBAAAAAAAAAAAAALAJivgAAAAA%0AAAAAAAAAANgERXwAAAAAAAAAAAAAAGyCIj4AAAAAAAAAAAAAADZBER8AAAAAAAAAAAAAAJugiA8A%0AAAAAAAAAAAAAgE1QxAcAAAAAAAAAAAAAwCYo4gMAAAAAAAAAAAAAYBMU8QEAAAAAAAAAAAAAsAmK%0A+AAAAAAAAAAAAAAA2ARFfAAAAAAAAAAAAAAAbIIiPgAAAAAAAAAAAAAANkERHwAAAAAAAAAAAAAA%0Am/As6wkAQHHExsYqPDxcUVFRunLlijIyMlS/fn395Cc/0cSJE9WqVatcr717967CwsK0c+dOXbhw%0AQV5eXnriiSc0cOBAjR07Vj4+PoWaS0JCgvz9/XX79m2dOnWq0H9LUlKSBg4cqG+//VYHDx5UrVq1%0ACt0H4C4mZ+vmzZvauHGj9u7dqwsXLig5OVk1a9ZUhw4dNGLECPXs2bNQ4wPuZHK2rl69qrCwMO3b%0At08XL16Uj4+PmjVrJn9/f40aNUrVqlUr1PiAO5mcrZzs3r1bQUFBkqQ9e/aoSZMmReoHKA5TcxUX%0AFyd/f/8C9RsaGio/P79CzQUoLlOzlSU6OlobN27UwYMHde3aNXl7e8vX11fDhw/XsGHDVLEi74yh%0AbJiWrY8//lizZ88uVL+SFBMTU+hrAABmquByuVxlPQkAKIrw8HAtWbJE6enpOZ738PDQ7NmzNX78%0A+GznLl++rEmTJun8+fM5XutwOLRu3TrVr1+/QHNxuVwKDg7Wrl275OHhUaQvbBcuXKi//vWvkkQR%0AH2XK5GwdPnxYwcHBSkhIyLXN4MGDtXjxYnl5eRVoDoC7mJytf//73woODtb333+f4/kmTZpo1apV%0Aatu2bYHGB9zJ5Gzl5M6dO/L399e1a9ckUcRH2TA5Vzt27NC0adMK1DdFfJQ2k7MlSR999JE++OCD%0AXOffvXt3rV69Wt7e3gWaA+AuJmarKEV8Ly8v/fe//y3UNQAAc1HEB2CkyMhITZ06VZJUp04dBQQE%0AqGPHjpKkr7/+Wh999JESExMlSStWrHjoTYzU1FSNHDlSp0+floeHh8aNG6d+/fopPT1d27Zt08cf%0AfyxJ+vGPf6xNmzbJ0zP/RUt+/etfKzw8XJKK9IXtH//4R33wwQfWzxTxUVZMzlZ8fLyGDx+u27dv%0Ay8vLS2PGjFGvXr1UtWpV/e9//1NoaKjOnj0rSRo7dqzmz59fhH8hoGhMzpbT6dTgwYOVlJQkLy8v%0ATZgwQX5+fnK5XDpw4IDCw8OVnp6uBg0aaOvWrfz/C6XK5Gzl5sEHOyWK+Ch9pudq+fLl+vDDD1Wr%0AVi2FhITk2faJJ55Q1apV850D4A6mZ2vz5s3WZ6j69etrypQpateuna5fv67Q0FAdO3ZMkvTKK69o%0A4cKFhfiXAYrH1GwlJibq8uXL+fYXEhKibdu2SZIWLFigMWPG5HsNAKCccAGAYdLS0lw9e/Z0ORwO%0AV/fu3V1XrlzJ1iY+Pt7VtWtXl8PhcPXo0cOVkpJinduwYYPL4XC4HA6HKyIiItu1ISEheZ5/0L17%0A91yzZs2y2jscDlfbtm0L/Lekp6e7Fi1a9ND1DofDdePGjQL3AbiL6dmaPn261e6rr77Kdj45Odk1%0AduxYl8PhcPn6+rpiYmLy7A9wl/KSLYfD4dq3b1+28zt27LDOL1++PM++AHcyPVs5OXr0qMvX1/eh%0AfpxOZ6H7AYqqPOTqZz/7mcvhcLgCAgIK8BcDpcP0bF2/ft3VqVMnl8PhcD3//PPZ5p+SkuIaNWqU%0Ay+FwuNq0aeO6ePFinv0B7mJ6tvJz5MgRV9u2bV0Oh8P15ptvFqsvAIB52KQIgHEOHz5sPan61ltv%0A5bicVdOmTRUYGChJunLlio4cOWKdy3oa9kc/+pFeeumlbNcGBARYywFv2LAh13mcOHFCr7zyij79%0A9FNJKvS+b7GxsZo0aZLWr19fpOsBdzM5W0lJSdq9e7ekzOXyu3btmq1NpUqVtGDBAkmZy9v9/e9/%0Az7dfwB1Mztbdu3e1c+dOSVK/fv3Uo0ePbG38/f3Vpk0bSdKuXbvy7RNwF5OzlZO0tDTNmzdPLpdL%0Ajz/+eJH6AIqrPOQqa69gX1/fAl8DlDTTsxUeHq47d+5IkpYuXZpt/t7e3tab0BkZGdqzZ0+B+gWK%0Ay/Rs5SUlJUVz5szR/fv3VatWLb3zzjvF7hMAYBYqRgCMc/ToUeu4V69eubbr0qWLdXzmzBlJ0tmz%0AZ3XhwgVJ0sCBA3O9dujQoZKk6OhoOZ3ObOfXrFmjkSNH6uTJk5Kk4cOHa8CAAQX+GzZv3qwhQ4bo%0A0KFDkqQ+ffpo7NixBb4eKAkmZ+vUqVNKSUmRJPXs2TPXdq1bt1bt2rWtOQOlweRsff/993r++efV%0AvHlz9e3bN9d2LVu2lJT5pRhQWkzOVk7Wrl2rs2fPqlmzZho9enSR+gCKy/Rc3bp1S5cuXZIk6wEz%0AwA5Mz9bnn38uKfOzVocOHXJs89xzz2nYsGGaOHGimjVrVqB+geIyPVt5Wbt2rc6fPy9JmjVrlmrW%0ArFnsPgEAZqGID8A4nTp10uuvv66hQ4cWeN/d1NRUSdLx48et3z377LN5jpHl8OHD2c6fOHFCGRkZ%0AqlmzppYuXarf/OY38vLyKuifoJMnTyotLU1Vq1bV/PnztXr1alWqVKnA1wMlweRs1a5dW4GBgRox%0AYoQcDkeh5g6UNJOz1ahRI61YsUI7d+7UsGHDcm2XVTCpW7duvn0C7mJyth51/vx5ffjhh5Iy9zr1%0A8fEpdB+AO5ieq6y38CXexIe9mJwtp9NpFTpfeOGFXNt5enpqyZIlmjNnTp4PVgPuZHK28nL16lWt%0AW7dOUuYqAXl9FgMAlF+eZT0BACisrl275rhU9qMevLFu2LChJCkuLs76XV5Phjdt2tQ6jo2NzXa+%0AWrVqevXVV/WLX/xCNWrUKNC8H1SpUiWNHj1aQUFBFDxgGyZnq0WLFgoODs63XVxcnG7cuPHQ3IGS%0AZnK2CmLfvn365ptvJEn9+/d3a99AXspTtubPn6+UlBQNHDhQ3bp1szIFlDbTc5VVxPfy8pK3t7cW%0ALVqkL7/8UpcuXVLlypXl6+ur4cOHa8iQIWxnhlJlcrYeXMGsXbt21nFaWpq1ClPDhg3l6cnXzCh9%0AJmcrL2vWrFFycrKkzLfwK1So4JZ+AQBm4e4KQLmUlpZm7VVVsWJF64b+2rVrkqQqVarosccey/X6%0AmjVrysfHRykpKdY1D1qyZEmxvvR5++23+dIIRrJ7tvITEhJiHXfr1q3ExgEKy6RsuVwuJSUl6dy5%0Ac4qIiFBERIRcLpdatmypyZMnu2UMwF1MyFZERISioqL02GOPafbs2cXqCygNds5VdHS0dTxkyJCH%0AVl5KTU3VoUOHdOjQIW3dulV/+MMfVL169SKNA5QEu2brwUJnw4YNde3aNS1fvlyRkZFKSkqSJNWo%0AUUNDhgxRcHCw2x8YBYrLrtnKzXfffaeIiAhJUocOHQr0kAIAoHyiiA+gXFqzZo31dKy/v7/q1Kkj%0AKXOPRCnzBj0/lStXVkpKim7fvp3tXHFvzingw1R2z1ZeDh48aH0QbtSoUZ77ewOlzaRs7dmzR4GB%0AgQ/9rk+fPnr33Xfz/PILKAt2z9aNGze0dOlSSdKMGTOs+QF2ZudcZb2Jn5aWpmrVqikgIEBdunRR%0ApUqVdPr0aYWGhsrpdCoqKkqBgYEKDQ2Vh4dHkccD3Mmu2UpMTLSOnU6nJk+e/NDvsuYYHh6u/fv3%0AKywsTA0aNCjSWEBJsGu2crNp0yalpaVJkiZNmuTWvgEAZqGKBKDciYyM1Jo1ayRJVatW1bRp06xz%0AWW9iFGSf0aw2WTfOwA+dydmKi4vTtGnT5HK5JEm/+tWvir1HHeAupmUra9nUBx0/flx/+ctflJ6e%0AXqJjA4VhQrYWL16sxMREdezYUSNHjnR7/4C72TlXGRkZ1rLf9erVU0REhKZPny4/Pz916tRJY8eO%0A1SeffKKOHTtKkqKioqwHPIGyZudsZb1tX6FCBQUFBenWrVuaPHmy/vGPf+jEiRPavn27Bg0aJEk6%0Ad+6cgoODdf/+fbeNDxSHnbOVk7S0NG3atEmS1LhxY7YrA4AfON7EB1Cu7N27VzNnzlRGRoYk6Z13%0A3nlo7yresgCKxuRsOZ1Ovfbaa7p586YkaeTIkXrxxRfLeFZAJhOz1b59e4WEhKhatWo6c+aMQkND%0AFRsbq9WrVys6OlqrVq2y5bzxw2JCtr788ktt375dnp6eevfdd9nrFLZn91xVrFhRkZGRio+PV+3a%0AtdWiRYtsbapVq6alS5fqhRde0P379/XnP/9Zo0aNKoPZAv+f3bN17949SZlbKl25ckXvvffeQw+e%0AtW7dWsuWLVOVKlW0efNmffPNN4qMjNRPf/rTspoyIMn+2crJ7t27df36dUnShAkTbDlHAEDp4U18%0AAOXGrl27FBQUZD0VO3XqVOtp8CyVK1eWpIf2RsxNSkqKJMnb29vNMwXMYnK2YmNjNW7cOF26dEmS%0A1L17d82fP7/ExwUKwtRstW/fXt26ddPTTz+tl19+WVu2bNEzzzwjSfriiy/0t7/9rUTHB/JjQraS%0Ak5O1cOFCSVJAQIAcDofb+gZKggm5kqQGDRqoc+fOevLJJ3Nt07RpU3Xu3FmSdObMGSUkJLh1DkBh%0AmJCtB99Sbt++fa4rx8ycOdOa62effea28YGiMCFbOfn8888lZT6Y9uh8AQA/PBTxAZQLmzZt0tSp%0AU62b85///Od64403srXL2ucqazm4vCQnJ0sS+/viB83kbB0/flxjxoyxlv7u1q2bVq1axTL6sAWT%0As/WoypUra9GiRdZbxJ988kmpjg88yJRsrVy5Ut9++62aNGmioKAgt/ULlARTclUYDz44k/WwJ1Da%0ATMlW1apVreM+ffrk2q5GjRp6+umnJUknT5502/hAYZmSrUelpqZq//79kqRnn31WtWvXLrGxAABm%0AYDl9AMZbs2aNVqxYYf0cHByswMDAHNs2atRIknT37l3dvXv3oQ+jD7p586b1lG29evXcPGPADCZn%0Aa//+/QoKCrI+aPfq1UsrV64s0F53QEkzOVu5adGihZo3b65z587pzJkzpT4+IJmTrejoaK1fv16S%0ANGrUKJ07dy5bm++++846jo2N1e3bt+Xl5aVWrVq5ZQ5AQZmSq8LKevtSktLT08tkDvhhMylbderU%0AsY7z67dBgwbWXICyYFK2HhUVFWU9UNC/f/8SGwcAYA6K+ACM9tvf/lYhISGSpAoVKuj//u//NH78%0A+FzbP7isotPpVJs2bXJs53Q6reOWLVu6abaAOUzO1u7duzVt2jTrqfuBAwdqyZIlvIEPWzAtW/fu%0A3dOFCxcUHx+v3r17y9Mz948Pjz/+uCRZ2QNKk0nZOnXqlO7fvy9Jev/99/X+++/n2X7KlCmSpMaN%0AG+uLL75wyxyAgjApV1LmG/WnT5/WjRs31Ldv3zzfYHxwCf1atWq5bQ5AQZiWrdatW1vHt27dyrNt%0A1rLk1atXd9v4QEGZlq1H7du3zzqmiA8AkFhOH4DBVq1aZd2ce3p6aunSpXnenEuZ+7dl+frrr3Nt%0Ad/ToUeu4Y8eOxZwpYBaTs/XVV189VMAfN26cli1bRgEftmBitjZt2qTBgwcrKChIJ06cyLPtxYsX%0AJUn169d32/hAQZiYLcDuTMzV/v379cYbb2jevHk6cOBAnm2PHz8uKXNZ5KZNm7ptDkB+TMxWu3bt%0A5OHhIUn6z3/+k2fbuLg4SZkPngGlycRs5TZO48aN+UwFAJBEER+AoSIjI/X73/9ekuTl5aWVK1dq%0A0KBB+V7XvHlz6ynybdu25douaz/fVq1aqVmzZm6YMWAGk7PldDoVFBRkFfCnTJmiefPmWft0A2XJ%0A1Gx16tQp2xg5OXDggK5fvy5J6tq1q9vGB/JjYraGDx+umJiYPP+bOnWq1X7Pnj2KiYnhLXyUGhNz%0AJUnPPPOMdbx9+/Zc20VFRVlbv/Tv3597RZQaU7NVs2ZNdenSRZK0d+9eXbt2Lcd2Z8+eVXR0tCSp%0Ad+/ebhsfyI+p2XpQamqqYmJiJGU+OAMAgEQRH4CBEhIStGDBAuvnxYsXq2/fvgW+fvTo0ZIy377Y%0AuHFjtvNhYWE6ffq0JOX71C5QnpierTlz5uju3buSpJdfflkzZsxw+xhAUZicrfbt21vLSm7ZsiXH%0AN1QuXbqkuXPnSpI8PDw0adIkt84ByI3J2QLsyuRcPfnkk3ruueckZS5JvGPHjmxtrl69qjlz5kiS%0AvL299dprr7l1DkBuTM6WJOv+LikpSXPmzLH2B8+SnJxs3Q/6+Pho6NChbp8DkBPTs5UlLi5O6enp%0AkqS2bduW2DgAALPkvqklANjUhg0blJiYKEnq3LmzWrdubd1Q56ZOnTqqW7eupMwb9M2bN+vMmTN6%0A7733FBMTowEDBsjlcumzzz7Tli1bJElPPfWURowYUbJ/DGAjJmfr4MGDOnTokKTMfU1feumlfOde%0ApUoVVtpAqTA5W5K0cOFCTZgwQampqZo4caLGjx8vPz8/ValSRUeOHFFoaKhu3rwpSZo+ffpDe0sC%0AJcn0bAF2ZHqu5s6dq9GjRys5OVkzZszQkSNH1K9fP/n4+OjYsWNat26dEhISJEmzZs1SixYt3D4H%0AICemZ6tHjx4aNmyYtm7dqn/9618aMWKEAgIC1LJlSzmdTv3pT3+yVrgIDAxkOX2UGtOzleXChQvW%0AcdbcAACo4HK5XGU9CQAojB49eujq1auFuiYoKEhvvvmm9fPly5c1ceLEh26SH9SyZUuFhYUVag+q%0At99+W1u3bpWHh4dOnTpVqPlJ0rJly7R27VpJmQXJWrVqFboPoDhMztaMGTPyXDY1J507d1Z4eHih%0ArgGKwuRsZfnnP/+pmTNn6s6dOzme9/Dw0PTp0zV58uQCjw8UV3nIVm5Wr16t3/3ud5Iyl9Nv0qRJ%0AkfoBCqs85OrgwYN66623rKLOo7y8vDR16lS9/vrrBR4fKK7ykK309HTNnTtXW7duzbXNq6++ql/+%0A8pdsU4FSUx6yJWU+jLBo0SJJ0vLlyzVgwIACjwUAKL94Ex+AURISEgp9c56Thg0b6tNPP1VYWJgi%0AIyMVHx+v+/fvq3nz5nrxxRc1adIkValSxQ0zBsxgeray9o4D7Mb0bGXp3bu3duzYofXr12vfvn26%0AePGiJKlBgwby8/PThAkTeJsRpaq8ZAuwk/KSq65du2rHjh3asGGD9u7dq/j4eGVkZKhevXry8/PT%0AmDFj5OvrW2LjA48qL9ny9PTUkiVLNGjQIG3evFnHjh1TYmKi6tatq6eeekrjxo1T586dS2x84FHl%0AJVuSrK0BJal69eolOhYAwBy8iQ8AAAAAAAAAAAAAgE1ULOsJAAAAAAAAAAAAAACATBTxAQAAAAAA%0AAAAAAACwCYr4AAAAAAAAAAAAAADYBEV8AAAAAAAAAAAAAABsgiI+AAAAAAAAAAAAAAA2QREfAAAA%0AAAAAAAAAAACboIgPAAAAAAAAAAAAAIBNUMQHAAAAAAAAAAAAAMAmKOIDAAAAAAAAAAAAAGATFPEB%0AAAAAAAAAAAAAALAJivgAAAAAAAAAAAAAANgERXwAAAAAAAAAAAAAAGyCIj4AAAAAAAAAAAAAADZB%0AER8AAAAAAAAAAAAAAJugiA8AAAAAAAAAAAAAgE1QxAcAAAAAAAAAAAAAwCYo4gMAAAAAAAAAAAAA%0AYBMU8QEAAAAAAAAAAAAAsAmK+AAAAAAAAAAAAAAA2ARFfAAAAAAAAAAAAAAAbIIiPgAAAAAAAAAA%0AAAAANkERHwAAAAAAAAAAAAAAm6CIDwAAAAAAAAAAAACATVDEBwAAAAAAAAAAAADAJijiAwAAAAAA%0AAAAAAABgExTxAQAAAAAAAAAAAACwCYr4AAAAAAAAAAAAAADYBEV8AAAAAAAAAAAAAABsgiI+AAAA%0AAAAAAAAAAAA2QREfAAAAAAAAAAAAAACboIgPAAAAAAAAAAAAAIBNUMQHAAAAAAAAAAAAAMAmKOID%0AAAAAAAAAAAAAAGATFPEBAAAAAAAAAAAAALCJ/weazNRqJEDo2AAAAABJRU5ErkJggg==%0A">
            <a:extLst>
              <a:ext uri="{FF2B5EF4-FFF2-40B4-BE49-F238E27FC236}">
                <a16:creationId xmlns:a16="http://schemas.microsoft.com/office/drawing/2014/main" id="{D93DCAEA-CF30-4BB1-92EE-0397AEFC9A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2CD9F6-0510-4850-9CEE-21E91A3DC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652" y="1303025"/>
            <a:ext cx="7316188" cy="471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62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547EE-E7EC-45CD-A227-0996111AB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Index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B7D03-CA31-4C42-88A7-E993B5A4E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9959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de-DE" sz="2600" dirty="0"/>
              <a:t>Quiz</a:t>
            </a:r>
          </a:p>
          <a:p>
            <a:r>
              <a:rPr lang="de-DE" sz="2600" dirty="0"/>
              <a:t>The Data</a:t>
            </a:r>
          </a:p>
          <a:p>
            <a:r>
              <a:rPr lang="de-DE" sz="2600" dirty="0"/>
              <a:t>CNN Architecture</a:t>
            </a:r>
          </a:p>
          <a:p>
            <a:pPr lvl="1"/>
            <a:r>
              <a:rPr lang="de-DE" sz="2200" dirty="0" err="1"/>
              <a:t>Overview</a:t>
            </a:r>
            <a:endParaRPr lang="de-DE" sz="2200" dirty="0"/>
          </a:p>
          <a:p>
            <a:pPr lvl="1"/>
            <a:r>
              <a:rPr lang="de-DE" sz="2200" dirty="0"/>
              <a:t>Data </a:t>
            </a:r>
            <a:r>
              <a:rPr lang="de-DE" sz="2200" dirty="0" err="1"/>
              <a:t>Augumentation</a:t>
            </a:r>
            <a:endParaRPr lang="de-DE" sz="2200" dirty="0"/>
          </a:p>
          <a:p>
            <a:pPr lvl="1"/>
            <a:r>
              <a:rPr lang="de-DE" sz="2200" dirty="0" err="1"/>
              <a:t>ReLu</a:t>
            </a:r>
            <a:r>
              <a:rPr lang="de-DE" sz="2200" dirty="0"/>
              <a:t> and Pooling</a:t>
            </a:r>
          </a:p>
          <a:p>
            <a:pPr lvl="1"/>
            <a:r>
              <a:rPr lang="de-DE" sz="2200" dirty="0" err="1"/>
              <a:t>Local</a:t>
            </a:r>
            <a:r>
              <a:rPr lang="de-DE" sz="2200" dirty="0"/>
              <a:t> Response </a:t>
            </a:r>
            <a:r>
              <a:rPr lang="de-DE" sz="2200" dirty="0" err="1"/>
              <a:t>Normalization</a:t>
            </a:r>
            <a:endParaRPr lang="de-DE" sz="2200" dirty="0"/>
          </a:p>
          <a:p>
            <a:pPr lvl="1"/>
            <a:r>
              <a:rPr lang="de-DE" sz="2200" dirty="0"/>
              <a:t>Dropout</a:t>
            </a:r>
          </a:p>
          <a:p>
            <a:pPr lvl="1"/>
            <a:r>
              <a:rPr lang="de-DE" sz="2200" dirty="0"/>
              <a:t>GPUs</a:t>
            </a:r>
          </a:p>
          <a:p>
            <a:r>
              <a:rPr lang="de-DE" sz="2600" dirty="0" err="1"/>
              <a:t>Results</a:t>
            </a:r>
            <a:endParaRPr lang="de-DE" sz="2600" dirty="0"/>
          </a:p>
          <a:p>
            <a:r>
              <a:rPr lang="de-DE" sz="2600" dirty="0"/>
              <a:t>Future </a:t>
            </a:r>
            <a:r>
              <a:rPr lang="de-DE" sz="2600" dirty="0" err="1"/>
              <a:t>of</a:t>
            </a:r>
            <a:r>
              <a:rPr lang="de-DE" sz="2600" dirty="0"/>
              <a:t> Computer Vision</a:t>
            </a:r>
          </a:p>
          <a:p>
            <a:r>
              <a:rPr lang="de-DE" sz="2600" dirty="0"/>
              <a:t>Sources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B1449-8DE6-4804-9FBB-12D9C0A23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600" b="1" dirty="0">
                <a:solidFill>
                  <a:schemeClr val="tx1"/>
                </a:solidFill>
              </a:rPr>
              <a:t>Christian Stur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CEFB8-2B54-4AE8-A72D-E6A3CDA21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 b="1" dirty="0"/>
              <a:t>ImageNet Classification with Deep NN</a:t>
            </a:r>
            <a:endParaRPr lang="de-DE" sz="16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56477-BEEC-4CF4-A02E-C828C4A3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>
            <a:noAutofit/>
          </a:bodyPr>
          <a:lstStyle/>
          <a:p>
            <a:fld id="{6E7E784B-C1E0-43D4-AA7E-5AE31AEFD517}" type="slidenum">
              <a:rPr lang="de-DE" sz="1600" b="1" smtClean="0">
                <a:solidFill>
                  <a:schemeClr val="tx1"/>
                </a:solidFill>
              </a:rPr>
              <a:t>2</a:t>
            </a:fld>
            <a:endParaRPr lang="de-DE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647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E3DDD-9F81-4A13-93B2-D6D8A0E75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151"/>
            <a:ext cx="10515600" cy="1325563"/>
          </a:xfrm>
        </p:spPr>
        <p:txBody>
          <a:bodyPr/>
          <a:lstStyle/>
          <a:p>
            <a:r>
              <a:rPr lang="en-US" dirty="0"/>
              <a:t>Progress since 2010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65A86-61A5-4DC0-9CF0-75B0F091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4E694F-4390-491B-9A98-18BF2CB3D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4" t="23728" r="37580" b="26930"/>
          <a:stretch/>
        </p:blipFill>
        <p:spPr>
          <a:xfrm>
            <a:off x="732502" y="1080200"/>
            <a:ext cx="10621298" cy="520261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4145D7-A0EB-4039-8934-FF4B0985A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15924-717F-414B-A42E-9966F3910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9708A-169B-4B82-BA6B-D50C164E2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20</a:t>
            </a:fld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6AC642-0B33-4B60-98CF-5DE601E4EFB4}"/>
              </a:ext>
            </a:extLst>
          </p:cNvPr>
          <p:cNvSpPr/>
          <p:nvPr/>
        </p:nvSpPr>
        <p:spPr>
          <a:xfrm>
            <a:off x="7321927" y="531481"/>
            <a:ext cx="20215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i="1" dirty="0"/>
              <a:t>Source: www.eff.org</a:t>
            </a:r>
          </a:p>
        </p:txBody>
      </p:sp>
    </p:spTree>
    <p:extLst>
      <p:ext uri="{BB962C8B-B14F-4D97-AF65-F5344CB8AC3E}">
        <p14:creationId xmlns:p14="http://schemas.microsoft.com/office/powerpoint/2010/main" val="3793599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B1D49-F7AE-4168-BC2C-505A2C300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Vision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CBD08-3F51-43FE-B51C-801AA2C25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3878" y="1825625"/>
            <a:ext cx="10515600" cy="4351338"/>
          </a:xfrm>
        </p:spPr>
        <p:txBody>
          <a:bodyPr/>
          <a:lstStyle/>
          <a:p>
            <a:r>
              <a:rPr lang="de-DE" dirty="0"/>
              <a:t>Videos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source</a:t>
            </a:r>
            <a:endParaRPr lang="de-DE" dirty="0"/>
          </a:p>
          <a:p>
            <a:r>
              <a:rPr lang="de-DE" dirty="0" err="1"/>
              <a:t>Adding</a:t>
            </a:r>
            <a:r>
              <a:rPr lang="de-DE" dirty="0"/>
              <a:t> </a:t>
            </a:r>
            <a:r>
              <a:rPr lang="de-DE" dirty="0" err="1"/>
              <a:t>bounding</a:t>
            </a:r>
            <a:r>
              <a:rPr lang="de-DE" dirty="0"/>
              <a:t> </a:t>
            </a:r>
            <a:r>
              <a:rPr lang="de-DE" dirty="0" err="1"/>
              <a:t>boxes</a:t>
            </a:r>
            <a:endParaRPr lang="de-DE" dirty="0"/>
          </a:p>
          <a:p>
            <a:r>
              <a:rPr lang="de-DE" dirty="0" err="1"/>
              <a:t>Adding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segmentation</a:t>
            </a:r>
            <a:endParaRPr lang="de-DE" dirty="0"/>
          </a:p>
          <a:p>
            <a:r>
              <a:rPr lang="de-DE" dirty="0" err="1"/>
              <a:t>Combinations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FA9FC-CCD0-4598-B64D-6BBA2F00B5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45" t="39857" r="12808" b="43799"/>
          <a:stretch/>
        </p:blipFill>
        <p:spPr>
          <a:xfrm>
            <a:off x="6013703" y="2407557"/>
            <a:ext cx="3968497" cy="1958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962B91-0713-4FFE-8683-0E832B0833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90" t="28805" r="21089" b="40921"/>
          <a:stretch/>
        </p:blipFill>
        <p:spPr>
          <a:xfrm>
            <a:off x="7997951" y="4484092"/>
            <a:ext cx="3575774" cy="1964190"/>
          </a:xfrm>
          <a:prstGeom prst="rect">
            <a:avLst/>
          </a:prstGeom>
        </p:spPr>
      </p:pic>
      <p:pic>
        <p:nvPicPr>
          <p:cNvPr id="7" name="catPlayingPiano">
            <a:hlinkClick r:id="" action="ppaction://media"/>
            <a:extLst>
              <a:ext uri="{FF2B5EF4-FFF2-40B4-BE49-F238E27FC236}">
                <a16:creationId xmlns:a16="http://schemas.microsoft.com/office/drawing/2014/main" id="{0BE675B5-C5E8-424A-8478-BA8438D769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0879" y="246095"/>
            <a:ext cx="2734405" cy="2050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BD865C-3513-4F9E-89D7-86D0B34F28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14" t="22249" r="64839" b="51746"/>
          <a:stretch/>
        </p:blipFill>
        <p:spPr>
          <a:xfrm>
            <a:off x="1133878" y="4102454"/>
            <a:ext cx="3970813" cy="2143237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61A4992-4A87-40A0-B71E-6EB594F28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3129782-96EB-414E-A6BE-49CDC0D49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FED043-3FB3-43F6-819F-2CD17F3B5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21</a:t>
            </a:fld>
            <a:endParaRPr lang="de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CAC6B0-2243-47CA-9805-2EFD3FFFECBA}"/>
              </a:ext>
            </a:extLst>
          </p:cNvPr>
          <p:cNvSpPr/>
          <p:nvPr/>
        </p:nvSpPr>
        <p:spPr>
          <a:xfrm>
            <a:off x="6547791" y="1948415"/>
            <a:ext cx="26130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i="1" dirty="0"/>
              <a:t>Source: www.youtube.com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377419-6C45-4268-816F-9F0732CEF6D8}"/>
              </a:ext>
            </a:extLst>
          </p:cNvPr>
          <p:cNvSpPr/>
          <p:nvPr/>
        </p:nvSpPr>
        <p:spPr>
          <a:xfrm>
            <a:off x="9969644" y="4025179"/>
            <a:ext cx="21242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i="1" dirty="0"/>
              <a:t>Source: medium.com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2A3D40-5207-4968-9D06-309E86173FBB}"/>
              </a:ext>
            </a:extLst>
          </p:cNvPr>
          <p:cNvSpPr/>
          <p:nvPr/>
        </p:nvSpPr>
        <p:spPr>
          <a:xfrm>
            <a:off x="5104691" y="4394521"/>
            <a:ext cx="26130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i="1" dirty="0"/>
              <a:t>Source: www.medium.com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F0FD96-9247-489B-851C-22B8317119FB}"/>
              </a:ext>
            </a:extLst>
          </p:cNvPr>
          <p:cNvSpPr/>
          <p:nvPr/>
        </p:nvSpPr>
        <p:spPr>
          <a:xfrm>
            <a:off x="5284574" y="5958768"/>
            <a:ext cx="25794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i="1" dirty="0"/>
              <a:t>Source: www.stanford.edu</a:t>
            </a:r>
          </a:p>
        </p:txBody>
      </p:sp>
    </p:spTree>
    <p:extLst>
      <p:ext uri="{BB962C8B-B14F-4D97-AF65-F5344CB8AC3E}">
        <p14:creationId xmlns:p14="http://schemas.microsoft.com/office/powerpoint/2010/main" val="299393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553B6-0B7D-486F-AA7C-872498EA5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of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409CC-74B9-443D-96C7-E9403D041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459"/>
            <a:ext cx="10515600" cy="4351338"/>
          </a:xfrm>
        </p:spPr>
        <p:txBody>
          <a:bodyPr/>
          <a:lstStyle/>
          <a:p>
            <a:r>
              <a:rPr lang="en-US" dirty="0"/>
              <a:t>Building contextual vision based maps </a:t>
            </a:r>
            <a:r>
              <a:rPr lang="en-US" dirty="0">
                <a:sym typeface="Wingdings" panose="05000000000000000000" pitchFamily="2" charset="2"/>
              </a:rPr>
              <a:t> Understanding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C8AA38-1F2B-4052-8987-7CF9643B02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26" t="21804" r="36693" b="27674"/>
          <a:stretch/>
        </p:blipFill>
        <p:spPr>
          <a:xfrm>
            <a:off x="1725562" y="2024388"/>
            <a:ext cx="8386915" cy="417503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7D93E-636F-48E0-BE74-4A9D7166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F250A-B88A-4EC3-8F51-111C9E8B9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5E29AB-07E7-413F-B82A-EB3D36D9E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4536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785FA-B710-41B6-A064-F8873EF81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51564-F9F2-4FF4-A0C5-EAD1B2394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Top 1 – Error Rate is yet not that high</a:t>
            </a:r>
          </a:p>
          <a:p>
            <a:r>
              <a:rPr lang="en-US" dirty="0"/>
              <a:t>Human Error Rate hard to specify (Dependent on dataset)</a:t>
            </a:r>
          </a:p>
          <a:p>
            <a:r>
              <a:rPr lang="en-US" dirty="0"/>
              <a:t>What will all this mean in a social context (Jobs, Human – Computer Interaction, etc.) ?</a:t>
            </a:r>
          </a:p>
          <a:p>
            <a:r>
              <a:rPr lang="en-US" dirty="0"/>
              <a:t>What potential benefits and harm can come from this?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DD771-94C1-46A3-85A1-963A8CC15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C1D7E-3B45-4229-8F70-F7636B390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1D84E-BB4A-4D02-98EF-F2592CB84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4030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785FA-B710-41B6-A064-F8873EF81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51564-F9F2-4FF4-A0C5-EAD1B2394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Top 1 – Error Rate is yet not that high</a:t>
            </a:r>
          </a:p>
          <a:p>
            <a:r>
              <a:rPr lang="en-US" dirty="0"/>
              <a:t>Human Error Rate hard to specify (Dependent on dataset)</a:t>
            </a:r>
          </a:p>
          <a:p>
            <a:r>
              <a:rPr lang="en-US" dirty="0"/>
              <a:t>What will all this mean in a social context (Jobs, Human – Computer Interaction, etc.) ?</a:t>
            </a:r>
          </a:p>
          <a:p>
            <a:r>
              <a:rPr lang="en-US" dirty="0"/>
              <a:t>What potential benefits and harm can come from this?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EAE5D6-2B53-4976-A950-C9314B76AA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36" t="27442" r="39274" b="17605"/>
          <a:stretch/>
        </p:blipFill>
        <p:spPr>
          <a:xfrm>
            <a:off x="2851354" y="1091456"/>
            <a:ext cx="6135329" cy="50855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DB60B6-0F51-4FDC-9ED8-3A97E8883A4D}"/>
              </a:ext>
            </a:extLst>
          </p:cNvPr>
          <p:cNvSpPr txBox="1"/>
          <p:nvPr/>
        </p:nvSpPr>
        <p:spPr>
          <a:xfrm>
            <a:off x="4935793" y="1524000"/>
            <a:ext cx="232041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9FEE3D3-69CE-4D9B-BE96-88340F3C5811}"/>
              </a:ext>
            </a:extLst>
          </p:cNvPr>
          <p:cNvSpPr/>
          <p:nvPr/>
        </p:nvSpPr>
        <p:spPr>
          <a:xfrm>
            <a:off x="2251587" y="5456903"/>
            <a:ext cx="3962400" cy="11526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85F385B-49E2-4A40-89E4-D76FBCCC4B19}"/>
              </a:ext>
            </a:extLst>
          </p:cNvPr>
          <p:cNvSpPr/>
          <p:nvPr/>
        </p:nvSpPr>
        <p:spPr>
          <a:xfrm>
            <a:off x="1523998" y="2417019"/>
            <a:ext cx="8148483" cy="2829385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8764F-0BCC-4319-9C6F-B4EF633F6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1002CDF-F8AC-4BE2-9A29-470DDCEDD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A0C7E20-6C0C-45A8-B142-CDFE6D500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098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42B1F-6883-4CF2-8560-628B39D0A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F36F1-6E5B-4296-8964-93AA45CC4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de-DE" sz="4000" b="1" dirty="0"/>
              <a:t>Papers</a:t>
            </a:r>
          </a:p>
          <a:p>
            <a:r>
              <a:rPr lang="de-DE" dirty="0"/>
              <a:t>Olga </a:t>
            </a:r>
            <a:r>
              <a:rPr lang="de-DE" dirty="0" err="1"/>
              <a:t>Russakovsky</a:t>
            </a:r>
            <a:r>
              <a:rPr lang="de-DE" dirty="0"/>
              <a:t>*, Jia Deng*, Hao Su, Jonathan Krause, </a:t>
            </a:r>
            <a:r>
              <a:rPr lang="de-DE" dirty="0" err="1"/>
              <a:t>Sanjeev</a:t>
            </a:r>
            <a:r>
              <a:rPr lang="de-DE" dirty="0"/>
              <a:t> </a:t>
            </a:r>
            <a:r>
              <a:rPr lang="de-DE" dirty="0" err="1"/>
              <a:t>Satheesh</a:t>
            </a:r>
            <a:r>
              <a:rPr lang="de-DE" dirty="0"/>
              <a:t>, Sean Ma, </a:t>
            </a:r>
            <a:r>
              <a:rPr lang="de-DE" dirty="0" err="1"/>
              <a:t>Zhiheng</a:t>
            </a:r>
            <a:r>
              <a:rPr lang="de-DE" dirty="0"/>
              <a:t> Huang, Andrej </a:t>
            </a:r>
            <a:r>
              <a:rPr lang="de-DE" dirty="0" err="1"/>
              <a:t>Karpathy</a:t>
            </a:r>
            <a:r>
              <a:rPr lang="de-DE" dirty="0"/>
              <a:t>, </a:t>
            </a:r>
            <a:r>
              <a:rPr lang="de-DE" dirty="0" err="1"/>
              <a:t>Aditya</a:t>
            </a:r>
            <a:r>
              <a:rPr lang="de-DE" dirty="0"/>
              <a:t> </a:t>
            </a:r>
            <a:r>
              <a:rPr lang="de-DE" dirty="0" err="1"/>
              <a:t>Khosla</a:t>
            </a:r>
            <a:r>
              <a:rPr lang="de-DE" dirty="0"/>
              <a:t>, Michael Bernstein, Alexander C. Berg and Li Fei-Fei. (* = </a:t>
            </a:r>
            <a:r>
              <a:rPr lang="de-DE" dirty="0" err="1"/>
              <a:t>equal</a:t>
            </a:r>
            <a:r>
              <a:rPr lang="de-DE" dirty="0"/>
              <a:t> </a:t>
            </a:r>
            <a:r>
              <a:rPr lang="de-DE" dirty="0" err="1"/>
              <a:t>contribution</a:t>
            </a:r>
            <a:r>
              <a:rPr lang="de-DE" dirty="0"/>
              <a:t>) </a:t>
            </a:r>
            <a:r>
              <a:rPr lang="de-DE" b="1" dirty="0" err="1"/>
              <a:t>ImageNet</a:t>
            </a:r>
            <a:r>
              <a:rPr lang="de-DE" b="1" dirty="0"/>
              <a:t> Large </a:t>
            </a:r>
            <a:r>
              <a:rPr lang="de-DE" b="1" dirty="0" err="1"/>
              <a:t>Scale</a:t>
            </a:r>
            <a:r>
              <a:rPr lang="de-DE" b="1" dirty="0"/>
              <a:t> Visual Recognition Challenge</a:t>
            </a:r>
            <a:r>
              <a:rPr lang="de-DE" dirty="0"/>
              <a:t>. </a:t>
            </a:r>
            <a:r>
              <a:rPr lang="de-DE" i="1" dirty="0"/>
              <a:t>IJCV,</a:t>
            </a:r>
            <a:r>
              <a:rPr lang="de-DE" dirty="0"/>
              <a:t> 2015</a:t>
            </a:r>
          </a:p>
          <a:p>
            <a:r>
              <a:rPr lang="de-DE" dirty="0"/>
              <a:t>[2] J. Deng, O. </a:t>
            </a:r>
            <a:r>
              <a:rPr lang="de-DE" dirty="0" err="1"/>
              <a:t>Russakovsky</a:t>
            </a:r>
            <a:r>
              <a:rPr lang="de-DE" dirty="0"/>
              <a:t>, J. Krause, M. Bernstein, A. Berg, L. Fei-Fei. </a:t>
            </a:r>
            <a:r>
              <a:rPr lang="de-DE" b="1" dirty="0" err="1"/>
              <a:t>Scalable</a:t>
            </a:r>
            <a:r>
              <a:rPr lang="de-DE" b="1" dirty="0"/>
              <a:t> multi-label </a:t>
            </a:r>
            <a:r>
              <a:rPr lang="de-DE" b="1" dirty="0" err="1"/>
              <a:t>annotation</a:t>
            </a:r>
            <a:r>
              <a:rPr lang="de-DE" dirty="0"/>
              <a:t>. </a:t>
            </a:r>
            <a:r>
              <a:rPr lang="de-DE" i="1" dirty="0"/>
              <a:t>ACM </a:t>
            </a:r>
            <a:r>
              <a:rPr lang="de-DE" i="1" dirty="0" err="1"/>
              <a:t>conference</a:t>
            </a:r>
            <a:r>
              <a:rPr lang="de-DE" i="1" dirty="0"/>
              <a:t> on human </a:t>
            </a:r>
            <a:r>
              <a:rPr lang="de-DE" i="1" dirty="0" err="1"/>
              <a:t>factors</a:t>
            </a:r>
            <a:r>
              <a:rPr lang="de-DE" i="1" dirty="0"/>
              <a:t> in </a:t>
            </a:r>
            <a:r>
              <a:rPr lang="de-DE" i="1" dirty="0" err="1"/>
              <a:t>computing</a:t>
            </a:r>
            <a:r>
              <a:rPr lang="de-DE" i="1" dirty="0"/>
              <a:t> (CHI)</a:t>
            </a:r>
            <a:r>
              <a:rPr lang="de-DE" dirty="0"/>
              <a:t>, 2014</a:t>
            </a:r>
          </a:p>
          <a:p>
            <a:r>
              <a:rPr lang="en-US" dirty="0"/>
              <a:t>O. </a:t>
            </a:r>
            <a:r>
              <a:rPr lang="en-US" dirty="0" err="1"/>
              <a:t>Russakovsky</a:t>
            </a:r>
            <a:r>
              <a:rPr lang="en-US" dirty="0"/>
              <a:t>, J. Deng, Z. Huang, A. Berg and L. Fei-Fei, </a:t>
            </a:r>
            <a:r>
              <a:rPr lang="en-US" b="1" dirty="0"/>
              <a:t>Detecting avocados to zucchinis: what have we done, and where are we going?</a:t>
            </a:r>
            <a:r>
              <a:rPr lang="en-US" dirty="0"/>
              <a:t>, </a:t>
            </a:r>
            <a:r>
              <a:rPr lang="en-US" i="1" dirty="0"/>
              <a:t>Proceedings of the International Conference of Computer Vision (ICCV). 2013.</a:t>
            </a:r>
          </a:p>
          <a:p>
            <a:r>
              <a:rPr lang="en-US" dirty="0"/>
              <a:t>H. Su, J. Deng, L. Fei-Fei. </a:t>
            </a:r>
            <a:r>
              <a:rPr lang="en-US" b="1" dirty="0"/>
              <a:t>Crowdsourcing Annotations for Visual Object Detection.</a:t>
            </a:r>
            <a:r>
              <a:rPr lang="en-US" dirty="0"/>
              <a:t> </a:t>
            </a:r>
            <a:r>
              <a:rPr lang="en-US" i="1" dirty="0"/>
              <a:t>AAAI Human Computation Workshop</a:t>
            </a:r>
            <a:r>
              <a:rPr lang="en-US" dirty="0"/>
              <a:t>, 2012. </a:t>
            </a:r>
          </a:p>
          <a:p>
            <a:r>
              <a:rPr lang="de-DE" dirty="0"/>
              <a:t>J. Deng, W. Dong, R. Socher, L.-J. Li, K. Li and L. Fei-Fei, </a:t>
            </a:r>
            <a:r>
              <a:rPr lang="de-DE" b="1" dirty="0" err="1"/>
              <a:t>ImageNet</a:t>
            </a:r>
            <a:r>
              <a:rPr lang="de-DE" b="1" dirty="0"/>
              <a:t>: A Large-</a:t>
            </a:r>
            <a:r>
              <a:rPr lang="de-DE" b="1" dirty="0" err="1"/>
              <a:t>Scale</a:t>
            </a:r>
            <a:r>
              <a:rPr lang="de-DE" b="1" dirty="0"/>
              <a:t> </a:t>
            </a:r>
            <a:r>
              <a:rPr lang="de-DE" b="1" dirty="0" err="1"/>
              <a:t>Hierarchical</a:t>
            </a:r>
            <a:r>
              <a:rPr lang="de-DE" b="1" dirty="0"/>
              <a:t> Image Database. </a:t>
            </a:r>
            <a:r>
              <a:rPr lang="de-DE" i="1" dirty="0"/>
              <a:t>IEEE Computer Vision and Pattern Recognition (CVPR), 2009. </a:t>
            </a:r>
          </a:p>
          <a:p>
            <a:pPr marL="0" indent="0">
              <a:buNone/>
            </a:pPr>
            <a:r>
              <a:rPr lang="de-DE" sz="4000" b="1" dirty="0"/>
              <a:t>Websites</a:t>
            </a:r>
          </a:p>
          <a:p>
            <a:r>
              <a:rPr lang="de-DE" i="1" dirty="0">
                <a:hlinkClick r:id="rId2"/>
              </a:rPr>
              <a:t>http://image-net.org</a:t>
            </a:r>
            <a:endParaRPr lang="de-DE" i="1" dirty="0"/>
          </a:p>
          <a:p>
            <a:r>
              <a:rPr lang="de-DE" i="1" dirty="0">
                <a:hlinkClick r:id="rId3"/>
              </a:rPr>
              <a:t>http://mathworks.com</a:t>
            </a:r>
            <a:endParaRPr lang="de-DE" i="1" dirty="0"/>
          </a:p>
          <a:p>
            <a:r>
              <a:rPr lang="de-DE" i="1" dirty="0"/>
              <a:t>http://stanford.edu</a:t>
            </a:r>
          </a:p>
          <a:p>
            <a:pPr marL="0" indent="0">
              <a:buNone/>
            </a:pPr>
            <a:r>
              <a:rPr lang="de-DE" sz="4000" b="1" dirty="0"/>
              <a:t>Books</a:t>
            </a:r>
          </a:p>
          <a:p>
            <a:r>
              <a:rPr lang="de-DE" i="1" dirty="0"/>
              <a:t>Deep Learning – </a:t>
            </a:r>
            <a:r>
              <a:rPr lang="de-DE" i="1" dirty="0" err="1"/>
              <a:t>by</a:t>
            </a:r>
            <a:r>
              <a:rPr lang="de-DE" i="1" dirty="0"/>
              <a:t> Ian </a:t>
            </a:r>
            <a:r>
              <a:rPr lang="de-DE" i="1" dirty="0" err="1"/>
              <a:t>Goodfellow</a:t>
            </a:r>
            <a:r>
              <a:rPr lang="de-DE" i="1" dirty="0"/>
              <a:t>, </a:t>
            </a:r>
            <a:r>
              <a:rPr lang="de-DE" i="1" dirty="0" err="1"/>
              <a:t>Yoshua</a:t>
            </a:r>
            <a:r>
              <a:rPr lang="de-DE" i="1" dirty="0"/>
              <a:t> </a:t>
            </a:r>
            <a:r>
              <a:rPr lang="de-DE" i="1" dirty="0" err="1"/>
              <a:t>Bengio</a:t>
            </a:r>
            <a:r>
              <a:rPr lang="de-DE" i="1" dirty="0"/>
              <a:t>, Aaron </a:t>
            </a:r>
            <a:r>
              <a:rPr lang="de-DE" i="1" dirty="0" err="1"/>
              <a:t>Courville</a:t>
            </a:r>
            <a:endParaRPr lang="de-DE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1BAA-5246-48BA-B8D0-51D082B8F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A0FB4-B748-40F5-85CD-98F9C7C35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E4E62-7676-4C69-8FAA-4582E2E4E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6419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55023-50EA-41B5-B64C-388869FB0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b="1" dirty="0"/>
              <a:t>Image Recognition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69181-1189-49B2-86F9-ED4DA111D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de-DE" dirty="0" err="1"/>
              <a:t>Teach</a:t>
            </a:r>
            <a:r>
              <a:rPr lang="de-DE" dirty="0"/>
              <a:t> a </a:t>
            </a:r>
            <a:r>
              <a:rPr lang="de-DE" dirty="0" err="1"/>
              <a:t>machine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identify</a:t>
            </a:r>
            <a:r>
              <a:rPr lang="de-DE" dirty="0"/>
              <a:t> </a:t>
            </a:r>
            <a:r>
              <a:rPr lang="de-DE" dirty="0" err="1"/>
              <a:t>images</a:t>
            </a:r>
            <a:r>
              <a:rPr lang="de-DE" dirty="0"/>
              <a:t> on a </a:t>
            </a:r>
            <a:r>
              <a:rPr lang="de-DE" dirty="0" err="1"/>
              <a:t>very</a:t>
            </a:r>
            <a:r>
              <a:rPr lang="de-DE" dirty="0"/>
              <a:t> diverse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objects</a:t>
            </a:r>
            <a:endParaRPr lang="de-DE" dirty="0"/>
          </a:p>
          <a:p>
            <a:r>
              <a:rPr lang="de-DE" b="1" dirty="0"/>
              <a:t>L</a:t>
            </a:r>
            <a:r>
              <a:rPr lang="de-DE" dirty="0"/>
              <a:t>arge </a:t>
            </a:r>
            <a:r>
              <a:rPr lang="de-DE" b="1" dirty="0" err="1"/>
              <a:t>S</a:t>
            </a:r>
            <a:r>
              <a:rPr lang="de-DE" dirty="0" err="1"/>
              <a:t>cale</a:t>
            </a:r>
            <a:r>
              <a:rPr lang="de-DE" dirty="0"/>
              <a:t> </a:t>
            </a:r>
            <a:r>
              <a:rPr lang="de-DE" b="1" dirty="0"/>
              <a:t>V</a:t>
            </a:r>
            <a:r>
              <a:rPr lang="de-DE" dirty="0"/>
              <a:t>isual </a:t>
            </a:r>
            <a:r>
              <a:rPr lang="de-DE" b="1" dirty="0"/>
              <a:t>R</a:t>
            </a:r>
            <a:r>
              <a:rPr lang="de-DE" dirty="0"/>
              <a:t>ecognition </a:t>
            </a:r>
            <a:r>
              <a:rPr lang="de-DE" b="1" dirty="0"/>
              <a:t>C</a:t>
            </a:r>
            <a:r>
              <a:rPr lang="de-DE" dirty="0"/>
              <a:t>hallenge (</a:t>
            </a:r>
            <a:r>
              <a:rPr lang="de-DE" b="1" dirty="0"/>
              <a:t>ILSVRC</a:t>
            </a:r>
            <a:r>
              <a:rPr lang="de-DE" dirty="0"/>
              <a:t>) 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	</a:t>
            </a:r>
            <a:r>
              <a:rPr lang="de-DE" dirty="0" err="1"/>
              <a:t>Perfect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compare</a:t>
            </a:r>
            <a:r>
              <a:rPr lang="de-DE" dirty="0"/>
              <a:t> </a:t>
            </a:r>
            <a:r>
              <a:rPr lang="de-DE" dirty="0" err="1"/>
              <a:t>progress</a:t>
            </a:r>
            <a:r>
              <a:rPr lang="de-DE" dirty="0"/>
              <a:t> in </a:t>
            </a:r>
            <a:r>
              <a:rPr lang="de-DE" dirty="0" err="1"/>
              <a:t>computer</a:t>
            </a:r>
            <a:r>
              <a:rPr lang="de-DE" dirty="0"/>
              <a:t> </a:t>
            </a:r>
            <a:r>
              <a:rPr lang="de-DE" dirty="0" err="1"/>
              <a:t>vision</a:t>
            </a:r>
            <a:r>
              <a:rPr lang="de-DE" dirty="0"/>
              <a:t> (Benchmark)</a:t>
            </a:r>
          </a:p>
          <a:p>
            <a:endParaRPr lang="de-DE" dirty="0"/>
          </a:p>
          <a:p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Use-Cases:</a:t>
            </a:r>
          </a:p>
          <a:p>
            <a:pPr lvl="1"/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driverless</a:t>
            </a:r>
            <a:r>
              <a:rPr lang="de-DE" dirty="0"/>
              <a:t> </a:t>
            </a:r>
            <a:r>
              <a:rPr lang="de-DE" dirty="0" err="1"/>
              <a:t>cars</a:t>
            </a:r>
            <a:endParaRPr lang="de-DE" dirty="0"/>
          </a:p>
          <a:p>
            <a:pPr lvl="1"/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assurance</a:t>
            </a:r>
            <a:endParaRPr lang="de-DE" dirty="0"/>
          </a:p>
          <a:p>
            <a:pPr lvl="1"/>
            <a:r>
              <a:rPr lang="de-DE" dirty="0"/>
              <a:t>Person </a:t>
            </a:r>
            <a:r>
              <a:rPr lang="de-DE" dirty="0" err="1"/>
              <a:t>Identification</a:t>
            </a:r>
            <a:endParaRPr lang="de-DE" dirty="0"/>
          </a:p>
          <a:p>
            <a:pPr lvl="1"/>
            <a:r>
              <a:rPr lang="de-DE" dirty="0"/>
              <a:t>Medical </a:t>
            </a:r>
            <a:r>
              <a:rPr lang="de-DE" dirty="0" err="1"/>
              <a:t>Diagnostics</a:t>
            </a:r>
            <a:endParaRPr lang="de-DE" dirty="0"/>
          </a:p>
          <a:p>
            <a:pPr lvl="1"/>
            <a:r>
              <a:rPr lang="de-DE" dirty="0"/>
              <a:t>etc.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4088F-A356-4699-A90E-2441C283A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8B850-0C6D-4A62-BD2D-89A0754A1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4ACA-9C24-4CF2-8EE1-CA8DAFDE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686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932182-389A-4991-920A-F13A941B9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5794" y="181208"/>
            <a:ext cx="7257322" cy="59228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4A129F-D724-48E3-81FE-8E1596F5CE82}"/>
              </a:ext>
            </a:extLst>
          </p:cNvPr>
          <p:cNvSpPr txBox="1"/>
          <p:nvPr/>
        </p:nvSpPr>
        <p:spPr>
          <a:xfrm>
            <a:off x="7912603" y="1374870"/>
            <a:ext cx="4062331" cy="716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/>
              <a:t>Probability</a:t>
            </a:r>
            <a:r>
              <a:rPr lang="de-DE" sz="2400" b="1" dirty="0"/>
              <a:t> </a:t>
            </a:r>
            <a:r>
              <a:rPr lang="de-DE" sz="2400" b="1" dirty="0" err="1"/>
              <a:t>of</a:t>
            </a:r>
            <a:r>
              <a:rPr lang="de-DE" sz="2400" b="1" dirty="0"/>
              <a:t> </a:t>
            </a:r>
            <a:r>
              <a:rPr lang="de-DE" sz="2400" b="1" dirty="0" err="1"/>
              <a:t>what</a:t>
            </a:r>
            <a:r>
              <a:rPr lang="de-DE" sz="2400" b="1" dirty="0"/>
              <a:t> </a:t>
            </a:r>
            <a:r>
              <a:rPr lang="de-DE" sz="2400" b="1" dirty="0" err="1"/>
              <a:t>is</a:t>
            </a:r>
            <a:r>
              <a:rPr lang="de-DE" sz="2400" b="1" dirty="0"/>
              <a:t> </a:t>
            </a:r>
            <a:r>
              <a:rPr lang="de-DE" sz="2400" b="1" dirty="0" err="1"/>
              <a:t>seen</a:t>
            </a:r>
            <a:endParaRPr lang="de-DE" sz="2400" b="1" dirty="0"/>
          </a:p>
          <a:p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9842D9-F9D2-4A8F-80AD-C066ACC1A4B8}"/>
              </a:ext>
            </a:extLst>
          </p:cNvPr>
          <p:cNvSpPr txBox="1"/>
          <p:nvPr/>
        </p:nvSpPr>
        <p:spPr>
          <a:xfrm>
            <a:off x="9468109" y="1908402"/>
            <a:ext cx="1934217" cy="687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0070C0"/>
                </a:solidFill>
              </a:rPr>
              <a:t>Top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42D01-EDF3-4F9E-B8DE-E92DD75C1C60}"/>
              </a:ext>
            </a:extLst>
          </p:cNvPr>
          <p:cNvSpPr txBox="1"/>
          <p:nvPr/>
        </p:nvSpPr>
        <p:spPr>
          <a:xfrm>
            <a:off x="9470472" y="2560856"/>
            <a:ext cx="1320170" cy="687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>
                <a:solidFill>
                  <a:srgbClr val="00B050"/>
                </a:solidFill>
              </a:rPr>
              <a:t>Top 5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CE9C12A0-863A-45BF-BAE7-51A435CB6048}"/>
              </a:ext>
            </a:extLst>
          </p:cNvPr>
          <p:cNvSpPr/>
          <p:nvPr/>
        </p:nvSpPr>
        <p:spPr>
          <a:xfrm>
            <a:off x="8063488" y="2055078"/>
            <a:ext cx="914399" cy="1101601"/>
          </a:xfrm>
          <a:prstGeom prst="rightBrace">
            <a:avLst>
              <a:gd name="adj1" fmla="val 0"/>
              <a:gd name="adj2" fmla="val 72614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E0E6F6-5A2E-49F1-939D-033D2F26068D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7903069" y="2232792"/>
            <a:ext cx="1565040" cy="1914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E3FD4ED3-E8D3-481E-B69C-AFA25F33F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7607" y="530649"/>
            <a:ext cx="887508" cy="887508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4A4524C2-1465-4BC8-99C5-57839BE24B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7607" y="3542414"/>
            <a:ext cx="887508" cy="887508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2EA0CF88-4B81-4571-A280-1ACE9B8611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06" y="3542414"/>
            <a:ext cx="887508" cy="887508"/>
          </a:xfrm>
          <a:prstGeom prst="rect">
            <a:avLst/>
          </a:prstGeom>
        </p:spPr>
      </p:pic>
      <p:pic>
        <p:nvPicPr>
          <p:cNvPr id="20" name="Graphic 19" descr="Close">
            <a:extLst>
              <a:ext uri="{FF2B5EF4-FFF2-40B4-BE49-F238E27FC236}">
                <a16:creationId xmlns:a16="http://schemas.microsoft.com/office/drawing/2014/main" id="{DEB1CD13-4BD0-4B99-88A8-D510CF55CE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79087" y="3542414"/>
            <a:ext cx="887508" cy="887508"/>
          </a:xfrm>
          <a:prstGeom prst="rect">
            <a:avLst/>
          </a:prstGeom>
        </p:spPr>
      </p:pic>
      <p:pic>
        <p:nvPicPr>
          <p:cNvPr id="21" name="Graphic 20" descr="Close">
            <a:extLst>
              <a:ext uri="{FF2B5EF4-FFF2-40B4-BE49-F238E27FC236}">
                <a16:creationId xmlns:a16="http://schemas.microsoft.com/office/drawing/2014/main" id="{F624C47A-E90F-46EF-AE6E-B4E15D9AD4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16778" y="3542414"/>
            <a:ext cx="887508" cy="887508"/>
          </a:xfrm>
          <a:prstGeom prst="rect">
            <a:avLst/>
          </a:prstGeom>
        </p:spPr>
      </p:pic>
      <p:pic>
        <p:nvPicPr>
          <p:cNvPr id="22" name="Graphic 21" descr="Checkmark">
            <a:extLst>
              <a:ext uri="{FF2B5EF4-FFF2-40B4-BE49-F238E27FC236}">
                <a16:creationId xmlns:a16="http://schemas.microsoft.com/office/drawing/2014/main" id="{84DA8B05-9268-461D-8DEF-C2758B523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54906" y="530649"/>
            <a:ext cx="887508" cy="887508"/>
          </a:xfrm>
          <a:prstGeom prst="rect">
            <a:avLst/>
          </a:prstGeom>
        </p:spPr>
      </p:pic>
      <p:pic>
        <p:nvPicPr>
          <p:cNvPr id="23" name="Graphic 22" descr="Checkmark">
            <a:extLst>
              <a:ext uri="{FF2B5EF4-FFF2-40B4-BE49-F238E27FC236}">
                <a16:creationId xmlns:a16="http://schemas.microsoft.com/office/drawing/2014/main" id="{D656BD83-7D06-45FE-AC27-DD40E7EB3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79087" y="530649"/>
            <a:ext cx="887508" cy="887508"/>
          </a:xfrm>
          <a:prstGeom prst="rect">
            <a:avLst/>
          </a:prstGeom>
        </p:spPr>
      </p:pic>
      <p:pic>
        <p:nvPicPr>
          <p:cNvPr id="24" name="Graphic 23" descr="Checkmark">
            <a:extLst>
              <a:ext uri="{FF2B5EF4-FFF2-40B4-BE49-F238E27FC236}">
                <a16:creationId xmlns:a16="http://schemas.microsoft.com/office/drawing/2014/main" id="{DF847F67-8EEA-4AD4-95BD-1E00CA9C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6778" y="530649"/>
            <a:ext cx="887508" cy="88750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5224725-3836-427D-81FD-D98F84102C38}"/>
              </a:ext>
            </a:extLst>
          </p:cNvPr>
          <p:cNvSpPr/>
          <p:nvPr/>
        </p:nvSpPr>
        <p:spPr>
          <a:xfrm>
            <a:off x="535795" y="4963840"/>
            <a:ext cx="1823947" cy="11402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90F1E5-DCE2-44C9-9D4C-D3C4CCFEE32E}"/>
              </a:ext>
            </a:extLst>
          </p:cNvPr>
          <p:cNvSpPr txBox="1"/>
          <p:nvPr/>
        </p:nvSpPr>
        <p:spPr>
          <a:xfrm>
            <a:off x="7925600" y="3716969"/>
            <a:ext cx="3751540" cy="18819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/>
              <a:t>Top–1–Error Rate = </a:t>
            </a:r>
            <a:br>
              <a:rPr lang="de-DE" sz="2400" b="1" dirty="0"/>
            </a:br>
            <a:r>
              <a:rPr lang="de-DE" sz="2400" b="1" dirty="0"/>
              <a:t>not </a:t>
            </a:r>
            <a:r>
              <a:rPr lang="de-DE" sz="2400" b="1" dirty="0" err="1"/>
              <a:t>first</a:t>
            </a:r>
            <a:r>
              <a:rPr lang="de-DE" sz="2400" b="1" dirty="0"/>
              <a:t> </a:t>
            </a:r>
            <a:r>
              <a:rPr lang="de-DE" sz="2400" b="1" dirty="0" err="1"/>
              <a:t>probability</a:t>
            </a:r>
            <a:endParaRPr lang="de-DE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/>
              <a:t>Top–5–Error Rate = </a:t>
            </a:r>
            <a:br>
              <a:rPr lang="de-DE" sz="2400" b="1" dirty="0"/>
            </a:br>
            <a:r>
              <a:rPr lang="de-DE" sz="2400" b="1" dirty="0"/>
              <a:t>not in </a:t>
            </a:r>
            <a:r>
              <a:rPr lang="de-DE" sz="2400" b="1" dirty="0" err="1"/>
              <a:t>first</a:t>
            </a:r>
            <a:r>
              <a:rPr lang="de-DE" sz="2400" b="1" dirty="0"/>
              <a:t> 5 </a:t>
            </a:r>
            <a:r>
              <a:rPr lang="de-DE" sz="2400" b="1" dirty="0" err="1"/>
              <a:t>probabilities</a:t>
            </a:r>
            <a:endParaRPr lang="de-DE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b="1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89A704-4B45-4DA4-9267-D283B9870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BB468-7677-4A8D-9894-0D1C0BF0E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85FD0-36A0-45F8-92E8-99BFB24CF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4</a:t>
            </a:fld>
            <a:endParaRPr lang="de-D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9D85C3F-8444-48FD-B3EC-CC81376AFDA1}"/>
              </a:ext>
            </a:extLst>
          </p:cNvPr>
          <p:cNvSpPr/>
          <p:nvPr/>
        </p:nvSpPr>
        <p:spPr>
          <a:xfrm>
            <a:off x="2337035" y="4968807"/>
            <a:ext cx="1823947" cy="11402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0754C44-47A8-4D5E-9E74-DA25464D0502}"/>
              </a:ext>
            </a:extLst>
          </p:cNvPr>
          <p:cNvSpPr/>
          <p:nvPr/>
        </p:nvSpPr>
        <p:spPr>
          <a:xfrm>
            <a:off x="4160982" y="4963840"/>
            <a:ext cx="1823947" cy="11402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43FEF9C-CCF2-42D1-A33B-D86820C53CD4}"/>
              </a:ext>
            </a:extLst>
          </p:cNvPr>
          <p:cNvSpPr/>
          <p:nvPr/>
        </p:nvSpPr>
        <p:spPr>
          <a:xfrm>
            <a:off x="5962222" y="4963840"/>
            <a:ext cx="1823947" cy="11402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67A9625-D0A0-4F24-83A4-31E2C8834B74}"/>
              </a:ext>
            </a:extLst>
          </p:cNvPr>
          <p:cNvSpPr/>
          <p:nvPr/>
        </p:nvSpPr>
        <p:spPr>
          <a:xfrm>
            <a:off x="517509" y="1985778"/>
            <a:ext cx="1823947" cy="11402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288CB4B-A29F-4D0D-92D8-CE1ADD74662C}"/>
              </a:ext>
            </a:extLst>
          </p:cNvPr>
          <p:cNvSpPr/>
          <p:nvPr/>
        </p:nvSpPr>
        <p:spPr>
          <a:xfrm>
            <a:off x="2318749" y="1990745"/>
            <a:ext cx="1823947" cy="11402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7D7519E-FEDE-4442-99D0-24C87EB02148}"/>
              </a:ext>
            </a:extLst>
          </p:cNvPr>
          <p:cNvSpPr/>
          <p:nvPr/>
        </p:nvSpPr>
        <p:spPr>
          <a:xfrm>
            <a:off x="4142696" y="1985778"/>
            <a:ext cx="1823947" cy="11402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780B8B3-2DAC-415A-929B-B9B8654DB7E4}"/>
              </a:ext>
            </a:extLst>
          </p:cNvPr>
          <p:cNvSpPr/>
          <p:nvPr/>
        </p:nvSpPr>
        <p:spPr>
          <a:xfrm>
            <a:off x="5943936" y="1985778"/>
            <a:ext cx="1823947" cy="11402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D322AF-F185-4628-8F44-CF44C0495C71}"/>
              </a:ext>
            </a:extLst>
          </p:cNvPr>
          <p:cNvSpPr txBox="1"/>
          <p:nvPr/>
        </p:nvSpPr>
        <p:spPr>
          <a:xfrm>
            <a:off x="7903069" y="5483130"/>
            <a:ext cx="4062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/>
              <a:t>Source: Olga </a:t>
            </a:r>
            <a:r>
              <a:rPr lang="de-DE" sz="1600" i="1" dirty="0" err="1"/>
              <a:t>Russakovsky</a:t>
            </a:r>
            <a:r>
              <a:rPr lang="de-DE" sz="1600" i="1" dirty="0"/>
              <a:t> et al 2015</a:t>
            </a:r>
          </a:p>
        </p:txBody>
      </p:sp>
    </p:spTree>
    <p:extLst>
      <p:ext uri="{BB962C8B-B14F-4D97-AF65-F5344CB8AC3E}">
        <p14:creationId xmlns:p14="http://schemas.microsoft.com/office/powerpoint/2010/main" val="399723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29" grpId="0" animBg="1"/>
      <p:bldP spid="34" grpId="0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D1DC32-D580-4DEA-AF8C-446F89C29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313ADB-4C09-4DD7-ADFD-6CF77EAB5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7E92E0-F69D-4650-97DA-9779D7A9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5</a:t>
            </a:fld>
            <a:endParaRPr lang="de-DE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61E92779-C341-4C97-AD39-DF1520FC5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794" y="181208"/>
            <a:ext cx="7257322" cy="5922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7F309C-3ED8-4B67-B8A0-2BAE9AF3A1F9}"/>
              </a:ext>
            </a:extLst>
          </p:cNvPr>
          <p:cNvSpPr txBox="1"/>
          <p:nvPr/>
        </p:nvSpPr>
        <p:spPr>
          <a:xfrm>
            <a:off x="7903069" y="5483130"/>
            <a:ext cx="4062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/>
              <a:t>Source: Olga </a:t>
            </a:r>
            <a:r>
              <a:rPr lang="de-DE" sz="1600" i="1" dirty="0" err="1"/>
              <a:t>Russakovsky</a:t>
            </a:r>
            <a:r>
              <a:rPr lang="de-DE" sz="1600" i="1" dirty="0"/>
              <a:t> et al 2015</a:t>
            </a:r>
          </a:p>
        </p:txBody>
      </p:sp>
    </p:spTree>
    <p:extLst>
      <p:ext uri="{BB962C8B-B14F-4D97-AF65-F5344CB8AC3E}">
        <p14:creationId xmlns:p14="http://schemas.microsoft.com/office/powerpoint/2010/main" val="929444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DF25-507E-43C2-B6F5-2600CA14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/>
              <a:t>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57C5E-CA87-4AD3-A305-F5FE3B4A9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79" y="1825625"/>
            <a:ext cx="10908321" cy="4351338"/>
          </a:xfrm>
        </p:spPr>
        <p:txBody>
          <a:bodyPr/>
          <a:lstStyle/>
          <a:p>
            <a:r>
              <a:rPr lang="de-DE" dirty="0" err="1"/>
              <a:t>roughly</a:t>
            </a:r>
            <a:r>
              <a:rPr lang="de-DE" dirty="0"/>
              <a:t> 1000 </a:t>
            </a:r>
            <a:r>
              <a:rPr lang="de-DE" dirty="0" err="1"/>
              <a:t>images</a:t>
            </a:r>
            <a:br>
              <a:rPr lang="de-DE" dirty="0"/>
            </a:br>
            <a:r>
              <a:rPr lang="de-DE" dirty="0"/>
              <a:t> per </a:t>
            </a:r>
            <a:r>
              <a:rPr lang="de-DE" dirty="0" err="1"/>
              <a:t>category</a:t>
            </a:r>
            <a:endParaRPr lang="de-DE" dirty="0"/>
          </a:p>
          <a:p>
            <a:r>
              <a:rPr lang="de-DE" dirty="0"/>
              <a:t>1000 </a:t>
            </a:r>
            <a:r>
              <a:rPr lang="de-DE" dirty="0" err="1"/>
              <a:t>categories</a:t>
            </a:r>
            <a:endParaRPr lang="de-DE" dirty="0"/>
          </a:p>
          <a:p>
            <a:r>
              <a:rPr lang="de-DE" dirty="0"/>
              <a:t>1 Million </a:t>
            </a:r>
            <a:r>
              <a:rPr lang="de-DE" dirty="0" err="1"/>
              <a:t>images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similar</a:t>
            </a:r>
            <a:endParaRPr lang="de-DE" dirty="0"/>
          </a:p>
          <a:p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exotic</a:t>
            </a:r>
            <a:r>
              <a:rPr lang="de-DE" dirty="0"/>
              <a:t> </a:t>
            </a:r>
            <a:r>
              <a:rPr lang="de-DE" dirty="0" err="1"/>
              <a:t>categories</a:t>
            </a:r>
            <a:endParaRPr lang="de-DE" dirty="0"/>
          </a:p>
          <a:p>
            <a:r>
              <a:rPr lang="de-DE" dirty="0" err="1"/>
              <a:t>close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and </a:t>
            </a:r>
            <a:r>
              <a:rPr lang="de-DE" dirty="0" err="1"/>
              <a:t>zoomed</a:t>
            </a:r>
            <a:r>
              <a:rPr lang="de-DE" dirty="0"/>
              <a:t> 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998FA-0968-4F1F-BF41-1418C1E4C4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7" t="12329" r="3159" b="6143"/>
          <a:stretch/>
        </p:blipFill>
        <p:spPr>
          <a:xfrm>
            <a:off x="5257800" y="84244"/>
            <a:ext cx="6589303" cy="609271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CD6CA53-0567-408F-8FFB-CF9FC1E97F53}"/>
              </a:ext>
            </a:extLst>
          </p:cNvPr>
          <p:cNvSpPr/>
          <p:nvPr/>
        </p:nvSpPr>
        <p:spPr>
          <a:xfrm>
            <a:off x="4714578" y="182562"/>
            <a:ext cx="2382810" cy="132556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746584-CFE1-4C2D-9A3D-D0E58E4FD3FB}"/>
              </a:ext>
            </a:extLst>
          </p:cNvPr>
          <p:cNvSpPr/>
          <p:nvPr/>
        </p:nvSpPr>
        <p:spPr>
          <a:xfrm>
            <a:off x="7315200" y="182562"/>
            <a:ext cx="4314091" cy="1508126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072CFB7-9BDF-4D1D-8F87-F420AE167364}"/>
              </a:ext>
            </a:extLst>
          </p:cNvPr>
          <p:cNvSpPr/>
          <p:nvPr/>
        </p:nvSpPr>
        <p:spPr>
          <a:xfrm>
            <a:off x="8253046" y="2039815"/>
            <a:ext cx="3493475" cy="1184030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6122FD-8EC4-4111-B8B4-07CE237475E6}"/>
              </a:ext>
            </a:extLst>
          </p:cNvPr>
          <p:cNvSpPr/>
          <p:nvPr/>
        </p:nvSpPr>
        <p:spPr>
          <a:xfrm>
            <a:off x="4813386" y="3838878"/>
            <a:ext cx="3245762" cy="1951894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A27BE8-C562-4451-A4F1-E150F968C3DF}"/>
              </a:ext>
            </a:extLst>
          </p:cNvPr>
          <p:cNvSpPr/>
          <p:nvPr/>
        </p:nvSpPr>
        <p:spPr>
          <a:xfrm>
            <a:off x="8552451" y="3804137"/>
            <a:ext cx="3343541" cy="1951894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DADE8-26E9-449D-A763-7A08CFA19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5A7EA-04F7-4E8F-8D59-097BF616F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ImageNet Classification with Deep NN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60E50-4239-44E1-A0D6-6B743D6F7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6</a:t>
            </a:fld>
            <a:endParaRPr lang="de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FDCA1-B6D9-49BB-9EDC-68C33456905F}"/>
              </a:ext>
            </a:extLst>
          </p:cNvPr>
          <p:cNvSpPr txBox="1"/>
          <p:nvPr/>
        </p:nvSpPr>
        <p:spPr>
          <a:xfrm>
            <a:off x="1904621" y="5836559"/>
            <a:ext cx="4062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/>
              <a:t>Source: http://www.image-net.org/</a:t>
            </a:r>
          </a:p>
        </p:txBody>
      </p:sp>
    </p:spTree>
    <p:extLst>
      <p:ext uri="{BB962C8B-B14F-4D97-AF65-F5344CB8AC3E}">
        <p14:creationId xmlns:p14="http://schemas.microsoft.com/office/powerpoint/2010/main" val="419904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7AA74-59A4-4AE6-AB13-F6DBA31F0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Convolution</a:t>
            </a:r>
            <a:r>
              <a:rPr lang="de-DE" dirty="0"/>
              <a:t> </a:t>
            </a:r>
            <a:r>
              <a:rPr lang="de-DE" dirty="0" err="1"/>
              <a:t>Neural</a:t>
            </a:r>
            <a:r>
              <a:rPr lang="de-DE" dirty="0"/>
              <a:t> Networks (CNN)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FE84D-C4D8-4D78-B735-D370251FC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Great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random</a:t>
            </a:r>
            <a:r>
              <a:rPr lang="de-DE" dirty="0"/>
              <a:t> </a:t>
            </a:r>
            <a:r>
              <a:rPr lang="de-DE" dirty="0" err="1"/>
              <a:t>localization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object</a:t>
            </a:r>
            <a:endParaRPr lang="de-DE" dirty="0"/>
          </a:p>
          <a:p>
            <a:r>
              <a:rPr lang="de-DE" dirty="0" err="1"/>
              <a:t>Generalizes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in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layers</a:t>
            </a:r>
            <a:r>
              <a:rPr lang="de-DE" dirty="0"/>
              <a:t> </a:t>
            </a:r>
          </a:p>
          <a:p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shown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great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computer</a:t>
            </a:r>
            <a:r>
              <a:rPr lang="de-DE" dirty="0"/>
              <a:t> </a:t>
            </a:r>
            <a:r>
              <a:rPr lang="de-DE" dirty="0" err="1"/>
              <a:t>vision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233EE-45E9-4AC3-BAA1-63DD42D1B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461B0-9D05-40B4-83D1-94F702EDD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488FB-D714-49AF-B669-67258FD56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8794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 descr="A picture containing map, text&#10;&#10;Description generated with very high confidence">
            <a:extLst>
              <a:ext uri="{FF2B5EF4-FFF2-40B4-BE49-F238E27FC236}">
                <a16:creationId xmlns:a16="http://schemas.microsoft.com/office/drawing/2014/main" id="{FEFD0F39-16A4-407A-8CC9-686E1BF07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032097"/>
            <a:ext cx="10905066" cy="3680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CCE1B7-1DCE-4DE2-A695-19A15742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Architecture</a:t>
            </a:r>
          </a:p>
        </p:txBody>
      </p:sp>
      <p:pic>
        <p:nvPicPr>
          <p:cNvPr id="9" name="Picture 8" descr="A picture containing photo&#10;&#10;Description generated with high confidence">
            <a:extLst>
              <a:ext uri="{FF2B5EF4-FFF2-40B4-BE49-F238E27FC236}">
                <a16:creationId xmlns:a16="http://schemas.microsoft.com/office/drawing/2014/main" id="{B968CD32-9E9C-4BE4-AB60-5924977F5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400" y="230431"/>
            <a:ext cx="8295200" cy="231574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2BF55B2-BDF4-4A5A-A5DF-DF6FA4218D43}"/>
              </a:ext>
            </a:extLst>
          </p:cNvPr>
          <p:cNvCxnSpPr>
            <a:cxnSpLocks/>
          </p:cNvCxnSpPr>
          <p:nvPr/>
        </p:nvCxnSpPr>
        <p:spPr>
          <a:xfrm flipV="1">
            <a:off x="3195483" y="2554460"/>
            <a:ext cx="0" cy="93179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EBDDEB6-1841-415E-9E4F-BA4C9ED2BD98}"/>
              </a:ext>
            </a:extLst>
          </p:cNvPr>
          <p:cNvCxnSpPr>
            <a:cxnSpLocks/>
          </p:cNvCxnSpPr>
          <p:nvPr/>
        </p:nvCxnSpPr>
        <p:spPr>
          <a:xfrm flipV="1">
            <a:off x="5919019" y="2498731"/>
            <a:ext cx="0" cy="93026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0F8BBB7-B31C-4C97-8F73-D5895E4ACEBF}"/>
              </a:ext>
            </a:extLst>
          </p:cNvPr>
          <p:cNvCxnSpPr>
            <a:cxnSpLocks/>
          </p:cNvCxnSpPr>
          <p:nvPr/>
        </p:nvCxnSpPr>
        <p:spPr>
          <a:xfrm flipV="1">
            <a:off x="8510365" y="2554460"/>
            <a:ext cx="0" cy="92198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103D058A-4C41-4762-B62C-FB26085817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81" t="36783" r="40673" b="18374"/>
          <a:stretch/>
        </p:blipFill>
        <p:spPr>
          <a:xfrm>
            <a:off x="0" y="-112771"/>
            <a:ext cx="12496799" cy="64691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1F74D5-864E-4791-8FD0-9D7A8305A751}"/>
              </a:ext>
            </a:extLst>
          </p:cNvPr>
          <p:cNvSpPr/>
          <p:nvPr/>
        </p:nvSpPr>
        <p:spPr>
          <a:xfrm>
            <a:off x="914400" y="937846"/>
            <a:ext cx="10374918" cy="2021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47302-765F-4589-8CF4-275050AAB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C12E3-F115-4850-A380-A457E23CB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A3C0D-92DA-4640-B268-B4B6E418A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8</a:t>
            </a:fld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BB3982-72CD-4239-8BCE-CDCEDD2915D1}"/>
              </a:ext>
            </a:extLst>
          </p:cNvPr>
          <p:cNvSpPr/>
          <p:nvPr/>
        </p:nvSpPr>
        <p:spPr>
          <a:xfrm>
            <a:off x="6053194" y="6045256"/>
            <a:ext cx="29336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Source: www.mathworks.com/</a:t>
            </a:r>
          </a:p>
        </p:txBody>
      </p:sp>
    </p:spTree>
    <p:extLst>
      <p:ext uri="{BB962C8B-B14F-4D97-AF65-F5344CB8AC3E}">
        <p14:creationId xmlns:p14="http://schemas.microsoft.com/office/powerpoint/2010/main" val="161636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DD134-30F7-40FA-BD1C-E8DA57DC1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Architecture –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BF067-FCC7-47B5-A52F-5386E9BC9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03" y="1825625"/>
            <a:ext cx="11228439" cy="4351338"/>
          </a:xfrm>
        </p:spPr>
        <p:txBody>
          <a:bodyPr/>
          <a:lstStyle/>
          <a:p>
            <a:r>
              <a:rPr lang="de-DE" dirty="0"/>
              <a:t>650.000 </a:t>
            </a:r>
            <a:r>
              <a:rPr lang="de-DE" dirty="0" err="1"/>
              <a:t>neurons</a:t>
            </a:r>
            <a:r>
              <a:rPr lang="de-DE" dirty="0"/>
              <a:t>, 60.000.000 </a:t>
            </a:r>
            <a:r>
              <a:rPr lang="de-DE" dirty="0" err="1"/>
              <a:t>parameters</a:t>
            </a:r>
            <a:r>
              <a:rPr lang="de-DE" dirty="0"/>
              <a:t>, 630.000.000 </a:t>
            </a:r>
            <a:r>
              <a:rPr lang="de-DE" dirty="0" err="1"/>
              <a:t>connections</a:t>
            </a:r>
            <a:endParaRPr lang="de-DE" dirty="0"/>
          </a:p>
          <a:p>
            <a:r>
              <a:rPr lang="de-DE" dirty="0"/>
              <a:t>final Run : 2 GPUs </a:t>
            </a:r>
            <a:r>
              <a:rPr lang="de-DE" dirty="0" err="1"/>
              <a:t>trained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6 </a:t>
            </a:r>
            <a:r>
              <a:rPr lang="de-DE" dirty="0" err="1"/>
              <a:t>days</a:t>
            </a:r>
            <a:endParaRPr lang="de-DE" dirty="0"/>
          </a:p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74872-C3EF-493E-8804-7822CD424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Christian Stur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1212D-FB96-4389-BB11-E37920D44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ImageNet Classification with Deep NN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B0A31-49D1-49A6-BB4E-54F439F56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784B-C1E0-43D4-AA7E-5AE31AEFD517}" type="slidenum">
              <a:rPr lang="de-DE" smtClean="0"/>
              <a:t>9</a:t>
            </a:fld>
            <a:endParaRPr lang="de-DE"/>
          </a:p>
        </p:txBody>
      </p:sp>
      <p:pic>
        <p:nvPicPr>
          <p:cNvPr id="8" name="Picture 7" descr="4824-imagenet-classification-with-deep-convolutional-neural-networks.pdf - Adobe Acrobat Reader DC">
            <a:extLst>
              <a:ext uri="{FF2B5EF4-FFF2-40B4-BE49-F238E27FC236}">
                <a16:creationId xmlns:a16="http://schemas.microsoft.com/office/drawing/2014/main" id="{4753232F-35E5-4CFB-A709-62AA0D282D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t="41190" r="28790" b="26372"/>
          <a:stretch/>
        </p:blipFill>
        <p:spPr>
          <a:xfrm>
            <a:off x="1060766" y="3077497"/>
            <a:ext cx="10070468" cy="285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67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1199</Words>
  <Application>Microsoft Office PowerPoint</Application>
  <PresentationFormat>Widescreen</PresentationFormat>
  <Paragraphs>254</Paragraphs>
  <Slides>25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Wingdings</vt:lpstr>
      <vt:lpstr>Office Theme</vt:lpstr>
      <vt:lpstr>ImageNet Classification with Deep Convolutional Neural Networks</vt:lpstr>
      <vt:lpstr>Index</vt:lpstr>
      <vt:lpstr>Image Recognition</vt:lpstr>
      <vt:lpstr>PowerPoint Presentation</vt:lpstr>
      <vt:lpstr>PowerPoint Presentation</vt:lpstr>
      <vt:lpstr>The Data</vt:lpstr>
      <vt:lpstr>Convolution Neural Networks (CNN)</vt:lpstr>
      <vt:lpstr>The Architecture</vt:lpstr>
      <vt:lpstr>The Architecture – Overview</vt:lpstr>
      <vt:lpstr>Avoiding Overfitting</vt:lpstr>
      <vt:lpstr>The Transformations</vt:lpstr>
      <vt:lpstr>The Architecture – Local Response Normalization</vt:lpstr>
      <vt:lpstr>The Architecture – ReLu and Pooling</vt:lpstr>
      <vt:lpstr>The Architecture – Dropout</vt:lpstr>
      <vt:lpstr>The Architecture – Dropout</vt:lpstr>
      <vt:lpstr>The Architecture – Split Network</vt:lpstr>
      <vt:lpstr>The Architecture – Multiple GPUs</vt:lpstr>
      <vt:lpstr>Results</vt:lpstr>
      <vt:lpstr>Progress since 2010 – Top 5 Error Rate</vt:lpstr>
      <vt:lpstr>Progress since 2010</vt:lpstr>
      <vt:lpstr>Vision of the Future</vt:lpstr>
      <vt:lpstr>Vision of the Future</vt:lpstr>
      <vt:lpstr>Discussion</vt:lpstr>
      <vt:lpstr>Discussion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ms392728</dc:creator>
  <cp:lastModifiedBy>ms392728</cp:lastModifiedBy>
  <cp:revision>73</cp:revision>
  <cp:lastPrinted>2018-01-16T19:13:55Z</cp:lastPrinted>
  <dcterms:created xsi:type="dcterms:W3CDTF">2017-11-15T11:32:04Z</dcterms:created>
  <dcterms:modified xsi:type="dcterms:W3CDTF">2018-01-16T20:58:16Z</dcterms:modified>
</cp:coreProperties>
</file>