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60" r:id="rId1"/>
  </p:sldMasterIdLst>
  <p:notesMasterIdLst>
    <p:notesMasterId r:id="rId12"/>
  </p:notesMasterIdLst>
  <p:sldIdLst>
    <p:sldId id="266" r:id="rId2"/>
    <p:sldId id="307" r:id="rId3"/>
    <p:sldId id="322" r:id="rId4"/>
    <p:sldId id="311" r:id="rId5"/>
    <p:sldId id="312" r:id="rId6"/>
    <p:sldId id="320" r:id="rId7"/>
    <p:sldId id="314" r:id="rId8"/>
    <p:sldId id="315" r:id="rId9"/>
    <p:sldId id="316" r:id="rId10"/>
    <p:sldId id="317" r:id="rId11"/>
  </p:sldIdLst>
  <p:sldSz cx="9144000" cy="6858000" type="screen4x3"/>
  <p:notesSz cx="7099300" cy="10234613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mbria Math" pitchFamily="18" charset="0"/>
      <p:regular r:id="rId17"/>
    </p:embeddedFont>
    <p:embeddedFont>
      <p:font typeface="Futura Book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7AEEA69-E331-4B70-8F10-27F59C64FCB9}">
          <p14:sldIdLst>
            <p14:sldId id="266"/>
            <p14:sldId id="307"/>
            <p14:sldId id="322"/>
            <p14:sldId id="311"/>
            <p14:sldId id="312"/>
            <p14:sldId id="320"/>
            <p14:sldId id="314"/>
            <p14:sldId id="315"/>
            <p14:sldId id="316"/>
            <p14:sldId id="317"/>
          </p14:sldIdLst>
        </p14:section>
        <p14:section name="Abschnitt ohne Titel" id="{712C1B60-BE21-4C57-9C3A-CB2F96BB080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06"/>
    <a:srgbClr val="0341BD"/>
    <a:srgbClr val="CB0101"/>
    <a:srgbClr val="FAA906"/>
    <a:srgbClr val="F3E0D1"/>
    <a:srgbClr val="570000"/>
    <a:srgbClr val="AD0101"/>
    <a:srgbClr val="4F6228"/>
    <a:srgbClr val="000000"/>
    <a:srgbClr val="F2B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4" autoAdjust="0"/>
    <p:restoredTop sz="85052" autoAdjust="0"/>
  </p:normalViewPr>
  <p:slideViewPr>
    <p:cSldViewPr>
      <p:cViewPr varScale="1">
        <p:scale>
          <a:sx n="59" d="100"/>
          <a:sy n="59" d="100"/>
        </p:scale>
        <p:origin x="-960" y="-84"/>
      </p:cViewPr>
      <p:guideLst>
        <p:guide orient="horz" pos="1026"/>
        <p:guide orient="horz" pos="1888"/>
        <p:guide orient="horz" pos="2538"/>
        <p:guide orient="horz" pos="754"/>
        <p:guide orient="horz" pos="4110"/>
        <p:guide pos="385"/>
        <p:guide pos="930"/>
        <p:guide pos="2245"/>
        <p:guide pos="4694"/>
        <p:guide pos="2880"/>
        <p:guide pos="473"/>
        <p:guide pos="264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7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BE34D58F-32AB-40D0-95EA-964A0C8CC2C4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1B47981E-5550-4865-B30D-61F059FE90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6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0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3600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6832" r="-5" b="27061"/>
          <a:stretch/>
        </p:blipFill>
        <p:spPr bwMode="auto">
          <a:xfrm>
            <a:off x="0" y="0"/>
            <a:ext cx="2633662" cy="3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>
            <a:lvl1pPr>
              <a:defRPr sz="3000" cap="small" baseline="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/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1187450" marR="0" lvl="4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44624"/>
            <a:ext cx="5112568" cy="3028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/>
              <a:t>Don't Match Twice: Redundancy-free Similarity Computation with MapReduce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6832" r="-5" b="27061"/>
          <a:stretch/>
        </p:blipFill>
        <p:spPr bwMode="auto">
          <a:xfrm>
            <a:off x="0" y="0"/>
            <a:ext cx="2633662" cy="3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552176" y="16914"/>
            <a:ext cx="148432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72C493A-7720-4904-BEFE-10BFD1F401B0}" type="slidenum">
              <a:rPr lang="en-US" smtClean="0"/>
              <a:pPr algn="r"/>
              <a:t>‹Nr.›</a:t>
            </a:fld>
            <a:r>
              <a:rPr lang="en-US" dirty="0" smtClean="0"/>
              <a:t> /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>
            <a:lvl1pPr>
              <a:defRPr sz="3000" cap="small" baseline="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/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1187450" marR="0" lvl="4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44624"/>
            <a:ext cx="5112568" cy="30284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/>
              <a:t>Don't Match Twice: Redundancy-free Similarity Computation with MapReduce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6832" r="-5" b="27061"/>
          <a:stretch/>
        </p:blipFill>
        <p:spPr bwMode="auto">
          <a:xfrm>
            <a:off x="0" y="0"/>
            <a:ext cx="2633662" cy="3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5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5200"/>
            <a:ext cx="8229600" cy="5281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 </a:t>
            </a:r>
            <a:r>
              <a:rPr lang="de-DE" dirty="0" err="1" smtClean="0"/>
              <a:t>ddddddddddddddddddd</a:t>
            </a:r>
            <a:r>
              <a:rPr lang="de-DE" dirty="0" smtClean="0"/>
              <a:t> </a:t>
            </a:r>
            <a:r>
              <a:rPr lang="de-DE" dirty="0" err="1" smtClean="0"/>
              <a:t>dddddddddddddd</a:t>
            </a:r>
            <a:r>
              <a:rPr lang="de-DE" dirty="0" smtClean="0"/>
              <a:t> </a:t>
            </a:r>
            <a:r>
              <a:rPr lang="de-DE" dirty="0" err="1" smtClean="0"/>
              <a:t>dddddddddddd</a:t>
            </a:r>
            <a:r>
              <a:rPr lang="de-DE" dirty="0" smtClean="0"/>
              <a:t> </a:t>
            </a:r>
            <a:r>
              <a:rPr lang="de-DE" dirty="0" err="1" smtClean="0"/>
              <a:t>ddddddddd</a:t>
            </a:r>
            <a:r>
              <a:rPr lang="de-DE" dirty="0" smtClean="0"/>
              <a:t> </a:t>
            </a:r>
            <a:r>
              <a:rPr lang="de-DE" dirty="0" err="1" smtClean="0"/>
              <a:t>ddddddd</a:t>
            </a:r>
            <a:endParaRPr lang="de-DE" dirty="0" smtClean="0"/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de-DE" dirty="0" smtClean="0"/>
              <a:t>Dritte Ebene </a:t>
            </a:r>
            <a:r>
              <a:rPr lang="de-DE" dirty="0" err="1" smtClean="0"/>
              <a:t>ddddddddddddddddddd</a:t>
            </a:r>
            <a:r>
              <a:rPr lang="de-DE" dirty="0" smtClean="0"/>
              <a:t> </a:t>
            </a:r>
            <a:r>
              <a:rPr lang="de-DE" dirty="0" err="1" smtClean="0"/>
              <a:t>dddddddddddddd</a:t>
            </a:r>
            <a:r>
              <a:rPr lang="de-DE" dirty="0" smtClean="0"/>
              <a:t> </a:t>
            </a:r>
            <a:r>
              <a:rPr lang="de-DE" dirty="0" err="1" smtClean="0"/>
              <a:t>dddddddddddd</a:t>
            </a:r>
            <a:r>
              <a:rPr lang="de-DE" dirty="0" smtClean="0"/>
              <a:t> </a:t>
            </a:r>
            <a:r>
              <a:rPr lang="de-DE" dirty="0" err="1" smtClean="0"/>
              <a:t>ddddddddd</a:t>
            </a:r>
            <a:r>
              <a:rPr lang="de-DE" dirty="0" smtClean="0"/>
              <a:t> </a:t>
            </a:r>
            <a:r>
              <a:rPr lang="de-DE" dirty="0" err="1" smtClean="0"/>
              <a:t>ddddddd</a:t>
            </a:r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 </a:t>
            </a:r>
            <a:r>
              <a:rPr lang="de-DE" dirty="0" err="1" smtClean="0"/>
              <a:t>ddddddddddddddddddd</a:t>
            </a:r>
            <a:r>
              <a:rPr lang="de-DE" dirty="0" smtClean="0"/>
              <a:t> </a:t>
            </a:r>
            <a:r>
              <a:rPr lang="de-DE" dirty="0" err="1" smtClean="0"/>
              <a:t>dddddddddddddd</a:t>
            </a:r>
            <a:r>
              <a:rPr lang="de-DE" dirty="0" smtClean="0"/>
              <a:t> </a:t>
            </a:r>
            <a:r>
              <a:rPr lang="de-DE" dirty="0" err="1" smtClean="0"/>
              <a:t>dddddddddddd</a:t>
            </a:r>
            <a:r>
              <a:rPr lang="de-DE" dirty="0" smtClean="0"/>
              <a:t> </a:t>
            </a:r>
            <a:r>
              <a:rPr lang="de-DE" dirty="0" err="1" smtClean="0"/>
              <a:t>ddddddddd</a:t>
            </a:r>
            <a:r>
              <a:rPr lang="de-DE" dirty="0" smtClean="0"/>
              <a:t> </a:t>
            </a:r>
            <a:r>
              <a:rPr lang="de-DE" dirty="0" err="1" smtClean="0"/>
              <a:t>ddddddd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 cap="small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>
            <a:lumMod val="50000"/>
          </a:schemeClr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cap="small" noProof="0" dirty="0" smtClean="0"/>
              <a:t>Don't Match Twice: Redundancy-free Similarity Computation with </a:t>
            </a:r>
            <a:r>
              <a:rPr lang="en-US" sz="4000" cap="small" noProof="0" dirty="0" err="1" smtClean="0"/>
              <a:t>MapReduce</a:t>
            </a:r>
            <a:endParaRPr lang="en-US" sz="4000" cap="small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548608"/>
            <a:ext cx="8134672" cy="2904728"/>
          </a:xfrm>
        </p:spPr>
        <p:txBody>
          <a:bodyPr>
            <a:normAutofit/>
          </a:bodyPr>
          <a:lstStyle/>
          <a:p>
            <a:r>
              <a:rPr lang="en-US" sz="2200" u="sng" noProof="0" dirty="0" smtClean="0"/>
              <a:t>Lars Kolb</a:t>
            </a:r>
            <a:r>
              <a:rPr lang="en-US" sz="2200" noProof="0" dirty="0" smtClean="0"/>
              <a:t>, Andreas Thor, Erhard Rahm</a:t>
            </a:r>
          </a:p>
          <a:p>
            <a:endParaRPr lang="en-US" sz="1800" noProof="0" dirty="0" smtClean="0"/>
          </a:p>
          <a:p>
            <a:endParaRPr lang="en-US" sz="1800" noProof="0" dirty="0" smtClean="0"/>
          </a:p>
          <a:p>
            <a:r>
              <a:rPr lang="en-US" sz="1800" noProof="0" dirty="0" smtClean="0"/>
              <a:t>Database Group Leipzig</a:t>
            </a:r>
          </a:p>
          <a:p>
            <a:r>
              <a:rPr lang="en-US" sz="1800" noProof="0" dirty="0" smtClean="0"/>
              <a:t>University of Leipzig</a:t>
            </a:r>
          </a:p>
          <a:p>
            <a:endParaRPr lang="en-US" sz="1800" noProof="0" dirty="0" smtClean="0"/>
          </a:p>
          <a:p>
            <a:endParaRPr lang="en-US" sz="2200" noProof="0" dirty="0" smtClean="0"/>
          </a:p>
          <a:p>
            <a:endParaRPr lang="en-US" sz="2200" noProof="0" dirty="0" smtClean="0"/>
          </a:p>
          <a:p>
            <a:endParaRPr lang="en-US" sz="2200" noProof="0" dirty="0" smtClean="0"/>
          </a:p>
          <a:p>
            <a:endParaRPr lang="en-US" sz="2200" noProof="0" dirty="0" smtClean="0"/>
          </a:p>
          <a:p>
            <a:endParaRPr lang="en-US" sz="2200" noProof="0" dirty="0"/>
          </a:p>
        </p:txBody>
      </p:sp>
      <p:sp>
        <p:nvSpPr>
          <p:cNvPr id="8" name="Rectangle 1055"/>
          <p:cNvSpPr>
            <a:spLocks noChangeArrowheads="1"/>
          </p:cNvSpPr>
          <p:nvPr/>
        </p:nvSpPr>
        <p:spPr bwMode="auto">
          <a:xfrm>
            <a:off x="6948264" y="27856"/>
            <a:ext cx="2520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75000"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+mj-lt"/>
              </a:rPr>
              <a:t>New York, </a:t>
            </a:r>
            <a:r>
              <a:rPr lang="en-US" sz="1200" dirty="0" err="1" smtClean="0">
                <a:solidFill>
                  <a:schemeClr val="bg1"/>
                </a:solidFill>
                <a:effectLst/>
                <a:latin typeface="+mj-lt"/>
              </a:rPr>
              <a:t>DanaC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+mj-lt"/>
              </a:rPr>
              <a:t> 2013</a:t>
            </a:r>
            <a:endParaRPr lang="en-US" sz="120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8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Don't Match Twice: Redundancy-free Similarity Computation with MapReduce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endParaRPr lang="en-US" sz="3600" noProof="0" dirty="0">
              <a:latin typeface="Futura Book" pitchFamily="2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600" cap="small" noProof="0" dirty="0" smtClean="0">
                <a:latin typeface="Calibri" pitchFamily="34" charset="0"/>
                <a:cs typeface="Calibri" pitchFamily="34" charset="0"/>
              </a:rPr>
              <a:t>Thank you for your attention</a:t>
            </a:r>
            <a:endParaRPr lang="en-US" sz="3600" noProof="0" dirty="0">
              <a:latin typeface="Calibri" pitchFamily="34" charset="0"/>
              <a:cs typeface="Calibri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600" noProof="0" dirty="0">
              <a:latin typeface="Futura Book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56" y="2723788"/>
            <a:ext cx="1193800" cy="171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Fragezei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36" y="2784583"/>
            <a:ext cx="906404" cy="15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Pairwise Similarity Computation (PSC)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013" y="1211250"/>
            <a:ext cx="8229600" cy="5280248"/>
          </a:xfrm>
        </p:spPr>
        <p:txBody>
          <a:bodyPr/>
          <a:lstStyle/>
          <a:p>
            <a:r>
              <a:rPr lang="en-US" noProof="0" dirty="0" smtClean="0"/>
              <a:t>Example applications</a:t>
            </a:r>
          </a:p>
          <a:p>
            <a:pPr lvl="1"/>
            <a:r>
              <a:rPr lang="en-US" noProof="0" dirty="0" smtClean="0"/>
              <a:t>Document clustering</a:t>
            </a:r>
          </a:p>
          <a:p>
            <a:pPr lvl="1"/>
            <a:r>
              <a:rPr lang="en-US" noProof="0" dirty="0" smtClean="0"/>
              <a:t>Set-similarity joins in databases</a:t>
            </a:r>
          </a:p>
          <a:p>
            <a:pPr lvl="1"/>
            <a:r>
              <a:rPr lang="en-US" noProof="0" dirty="0" smtClean="0"/>
              <a:t>Entity Resolution</a:t>
            </a:r>
          </a:p>
          <a:p>
            <a:pPr lvl="1"/>
            <a:endParaRPr lang="en-US" dirty="0"/>
          </a:p>
          <a:p>
            <a:r>
              <a:rPr lang="en-US" dirty="0" smtClean="0"/>
              <a:t>Characteristics</a:t>
            </a:r>
          </a:p>
          <a:p>
            <a:pPr lvl="1"/>
            <a:r>
              <a:rPr lang="en-US" dirty="0"/>
              <a:t>O(n²)</a:t>
            </a:r>
          </a:p>
          <a:p>
            <a:pPr lvl="1"/>
            <a:r>
              <a:rPr lang="en-US" dirty="0"/>
              <a:t>Complex </a:t>
            </a:r>
            <a:r>
              <a:rPr lang="en-US" dirty="0" smtClean="0"/>
              <a:t>similarity functions</a:t>
            </a:r>
          </a:p>
          <a:p>
            <a:pPr lvl="1"/>
            <a:endParaRPr lang="en-US" dirty="0"/>
          </a:p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Parallelization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Don't Match Twice: Redundancy-free Similarity Computation with 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/>
          <p:nvPr/>
        </p:nvCxnSpPr>
        <p:spPr>
          <a:xfrm flipH="1">
            <a:off x="2300964" y="3822953"/>
            <a:ext cx="69515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Clustering-based PSC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Don't Match Twice: Redundancy-free Similarity Computation with MapReduce</a:t>
            </a:r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4227333" y="3131676"/>
            <a:ext cx="1670586" cy="1382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1" y="3693597"/>
            <a:ext cx="312341" cy="5265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38" y="3305981"/>
            <a:ext cx="392658" cy="5086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88" y="3819675"/>
            <a:ext cx="443498" cy="5300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43" y="3156278"/>
            <a:ext cx="421863" cy="61657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68253"/>
            <a:ext cx="290707" cy="507048"/>
          </a:xfrm>
          <a:prstGeom prst="rect">
            <a:avLst/>
          </a:prstGeom>
        </p:spPr>
      </p:pic>
      <p:cxnSp>
        <p:nvCxnSpPr>
          <p:cNvPr id="14" name="Gerade Verbindung mit Pfeil 13"/>
          <p:cNvCxnSpPr>
            <a:stCxn id="5" idx="3"/>
            <a:endCxn id="19" idx="0"/>
          </p:cNvCxnSpPr>
          <p:nvPr/>
        </p:nvCxnSpPr>
        <p:spPr>
          <a:xfrm flipH="1">
            <a:off x="3725378" y="4311760"/>
            <a:ext cx="746607" cy="5481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5" idx="5"/>
            <a:endCxn id="29" idx="0"/>
          </p:cNvCxnSpPr>
          <p:nvPr/>
        </p:nvCxnSpPr>
        <p:spPr>
          <a:xfrm>
            <a:off x="5653267" y="4311760"/>
            <a:ext cx="711004" cy="47250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/>
          <p:cNvGrpSpPr/>
          <p:nvPr/>
        </p:nvGrpSpPr>
        <p:grpSpPr>
          <a:xfrm>
            <a:off x="3172616" y="4859868"/>
            <a:ext cx="1105523" cy="720080"/>
            <a:chOff x="2555776" y="4725144"/>
            <a:chExt cx="1105523" cy="720080"/>
          </a:xfrm>
        </p:grpSpPr>
        <p:sp>
          <p:nvSpPr>
            <p:cNvPr id="19" name="Ellipse 18"/>
            <p:cNvSpPr/>
            <p:nvPr/>
          </p:nvSpPr>
          <p:spPr>
            <a:xfrm>
              <a:off x="2555776" y="4725144"/>
              <a:ext cx="1105523" cy="7200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458" y="4827347"/>
              <a:ext cx="403180" cy="481848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42" y="4734436"/>
              <a:ext cx="421863" cy="616570"/>
            </a:xfrm>
            <a:prstGeom prst="rect">
              <a:avLst/>
            </a:prstGeom>
          </p:spPr>
        </p:pic>
      </p:grpSp>
      <p:grpSp>
        <p:nvGrpSpPr>
          <p:cNvPr id="52" name="Gruppieren 51"/>
          <p:cNvGrpSpPr/>
          <p:nvPr/>
        </p:nvGrpSpPr>
        <p:grpSpPr>
          <a:xfrm>
            <a:off x="5695429" y="4784260"/>
            <a:ext cx="1337683" cy="871297"/>
            <a:chOff x="5078589" y="4649536"/>
            <a:chExt cx="1337683" cy="871297"/>
          </a:xfrm>
        </p:grpSpPr>
        <p:sp>
          <p:nvSpPr>
            <p:cNvPr id="29" name="Ellipse 28"/>
            <p:cNvSpPr/>
            <p:nvPr/>
          </p:nvSpPr>
          <p:spPr>
            <a:xfrm>
              <a:off x="5078589" y="4649536"/>
              <a:ext cx="1337683" cy="8712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806">
              <a:off x="5265900" y="4771565"/>
              <a:ext cx="356962" cy="462427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806">
              <a:off x="5960908" y="4832235"/>
              <a:ext cx="290707" cy="507048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806">
              <a:off x="5568659" y="4891677"/>
              <a:ext cx="283946" cy="478653"/>
            </a:xfrm>
            <a:prstGeom prst="rect">
              <a:avLst/>
            </a:prstGeom>
          </p:spPr>
        </p:pic>
      </p:grpSp>
      <p:sp>
        <p:nvSpPr>
          <p:cNvPr id="31" name="Textfeld 30"/>
          <p:cNvSpPr txBox="1"/>
          <p:nvPr/>
        </p:nvSpPr>
        <p:spPr>
          <a:xfrm>
            <a:off x="3351767" y="5618048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“mp3”</a:t>
            </a:r>
            <a:endParaRPr lang="en-US" sz="1600" dirty="0"/>
          </a:p>
        </p:txBody>
      </p:sp>
      <p:sp>
        <p:nvSpPr>
          <p:cNvPr id="32" name="Textfeld 31"/>
          <p:cNvSpPr txBox="1"/>
          <p:nvPr/>
        </p:nvSpPr>
        <p:spPr>
          <a:xfrm>
            <a:off x="5625116" y="5647665"/>
            <a:ext cx="1513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“mobile phone”</a:t>
            </a:r>
            <a:endParaRPr lang="en-US" sz="1600" dirty="0"/>
          </a:p>
        </p:txBody>
      </p:sp>
      <p:grpSp>
        <p:nvGrpSpPr>
          <p:cNvPr id="46" name="Gruppieren 45"/>
          <p:cNvGrpSpPr/>
          <p:nvPr/>
        </p:nvGrpSpPr>
        <p:grpSpPr>
          <a:xfrm>
            <a:off x="3056536" y="1935130"/>
            <a:ext cx="1337683" cy="871297"/>
            <a:chOff x="2486301" y="1553192"/>
            <a:chExt cx="1337683" cy="871297"/>
          </a:xfrm>
        </p:grpSpPr>
        <p:sp>
          <p:nvSpPr>
            <p:cNvPr id="36" name="Ellipse 35"/>
            <p:cNvSpPr/>
            <p:nvPr/>
          </p:nvSpPr>
          <p:spPr>
            <a:xfrm>
              <a:off x="2486301" y="1553192"/>
              <a:ext cx="1337683" cy="8712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70" y="1638404"/>
              <a:ext cx="421863" cy="616570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806">
              <a:off x="2618699" y="1705462"/>
              <a:ext cx="392658" cy="50867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806">
              <a:off x="2964839" y="1838891"/>
              <a:ext cx="283946" cy="478653"/>
            </a:xfrm>
            <a:prstGeom prst="rect">
              <a:avLst/>
            </a:prstGeom>
          </p:spPr>
        </p:pic>
      </p:grpSp>
      <p:grpSp>
        <p:nvGrpSpPr>
          <p:cNvPr id="47" name="Gruppieren 46"/>
          <p:cNvGrpSpPr/>
          <p:nvPr/>
        </p:nvGrpSpPr>
        <p:grpSpPr>
          <a:xfrm>
            <a:off x="5811509" y="2010738"/>
            <a:ext cx="1105523" cy="720080"/>
            <a:chOff x="5194669" y="1700808"/>
            <a:chExt cx="1105523" cy="720080"/>
          </a:xfrm>
        </p:grpSpPr>
        <p:sp>
          <p:nvSpPr>
            <p:cNvPr id="37" name="Ellipse 36"/>
            <p:cNvSpPr/>
            <p:nvPr/>
          </p:nvSpPr>
          <p:spPr>
            <a:xfrm>
              <a:off x="5194669" y="1700808"/>
              <a:ext cx="1105523" cy="7200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03" y="1763324"/>
              <a:ext cx="443498" cy="530033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5806">
              <a:off x="5810201" y="1807323"/>
              <a:ext cx="290707" cy="507048"/>
            </a:xfrm>
            <a:prstGeom prst="rect">
              <a:avLst/>
            </a:prstGeom>
          </p:spPr>
        </p:pic>
      </p:grpSp>
      <p:cxnSp>
        <p:nvCxnSpPr>
          <p:cNvPr id="40" name="Gerade Verbindung mit Pfeil 39"/>
          <p:cNvCxnSpPr>
            <a:stCxn id="5" idx="7"/>
            <a:endCxn id="37" idx="4"/>
          </p:cNvCxnSpPr>
          <p:nvPr/>
        </p:nvCxnSpPr>
        <p:spPr>
          <a:xfrm flipV="1">
            <a:off x="5653267" y="2730818"/>
            <a:ext cx="711004" cy="60332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5" idx="1"/>
            <a:endCxn id="36" idx="4"/>
          </p:cNvCxnSpPr>
          <p:nvPr/>
        </p:nvCxnSpPr>
        <p:spPr>
          <a:xfrm flipH="1" flipV="1">
            <a:off x="3725378" y="2806427"/>
            <a:ext cx="746607" cy="52771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620888" y="1619508"/>
            <a:ext cx="1491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“Sony”</a:t>
            </a:r>
            <a:endParaRPr lang="en-US" sz="1600" dirty="0"/>
          </a:p>
        </p:txBody>
      </p:sp>
      <p:sp>
        <p:nvSpPr>
          <p:cNvPr id="50" name="Textfeld 49"/>
          <p:cNvSpPr txBox="1"/>
          <p:nvPr/>
        </p:nvSpPr>
        <p:spPr>
          <a:xfrm>
            <a:off x="2771800" y="1640994"/>
            <a:ext cx="1830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“Samsung”</a:t>
            </a:r>
            <a:endParaRPr lang="en-US" sz="1600" dirty="0"/>
          </a:p>
        </p:txBody>
      </p:sp>
      <p:sp>
        <p:nvSpPr>
          <p:cNvPr id="53" name="Ellipse 52"/>
          <p:cNvSpPr/>
          <p:nvPr/>
        </p:nvSpPr>
        <p:spPr>
          <a:xfrm>
            <a:off x="5869638" y="4854847"/>
            <a:ext cx="679414" cy="700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llipse 53"/>
          <p:cNvSpPr/>
          <p:nvPr/>
        </p:nvSpPr>
        <p:spPr>
          <a:xfrm>
            <a:off x="3176573" y="2060848"/>
            <a:ext cx="747355" cy="700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bgerundete rechteckige Legende 54"/>
          <p:cNvSpPr/>
          <p:nvPr/>
        </p:nvSpPr>
        <p:spPr>
          <a:xfrm>
            <a:off x="179512" y="2276872"/>
            <a:ext cx="2736304" cy="1152128"/>
          </a:xfrm>
          <a:prstGeom prst="wedgeRoundRectCallout">
            <a:avLst>
              <a:gd name="adj1" fmla="val 84641"/>
              <a:gd name="adj2" fmla="val 23780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Appropriate signature creation crucial for data quality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Efficiency vs. quality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Noisy, missing, inconsistent attribute values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Abgerundete rechteckige Legende 55"/>
          <p:cNvSpPr/>
          <p:nvPr/>
        </p:nvSpPr>
        <p:spPr>
          <a:xfrm>
            <a:off x="179512" y="4221088"/>
            <a:ext cx="2859223" cy="1320760"/>
          </a:xfrm>
          <a:prstGeom prst="wedgeRoundRectCallout">
            <a:avLst>
              <a:gd name="adj1" fmla="val 79230"/>
              <a:gd name="adj2" fmla="val -34761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Multiple signatures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Improve pairs completeness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Redundant evaluation of the same objects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Duplicates in result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6629000" y="3933056"/>
            <a:ext cx="2325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Partition by product type</a:t>
            </a:r>
            <a:endParaRPr lang="en-US" sz="1600" dirty="0"/>
          </a:p>
        </p:txBody>
      </p:sp>
      <p:sp>
        <p:nvSpPr>
          <p:cNvPr id="59" name="Textfeld 58"/>
          <p:cNvSpPr txBox="1"/>
          <p:nvPr/>
        </p:nvSpPr>
        <p:spPr>
          <a:xfrm>
            <a:off x="6629553" y="3356992"/>
            <a:ext cx="2334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Partition by manufacturer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05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9" grpId="0"/>
      <p:bldP spid="50" grpId="0"/>
      <p:bldP spid="53" grpId="0" animBg="1"/>
      <p:bldP spid="54" grpId="0" animBg="1"/>
      <p:bldP spid="55" grpId="0" animBg="1"/>
      <p:bldP spid="56" grpId="0" animBg="1"/>
      <p:bldP spid="57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Avoidance of Redundant Pairs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52802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Objects o</a:t>
                </a:r>
                <a:r>
                  <a:rPr lang="en-US" baseline="-25000" dirty="0" smtClean="0"/>
                  <a:t>1, </a:t>
                </a:r>
                <a:r>
                  <a:rPr lang="en-US" dirty="0" smtClean="0"/>
                  <a:t>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with signatures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/>
                  <a:t>(o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) = {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4</a:t>
                </a:r>
                <a:r>
                  <a:rPr lang="en-US" dirty="0" smtClean="0"/>
                  <a:t>, 7}</a:t>
                </a:r>
                <a:endParaRPr lang="de-DE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/>
                  <a:t>(o</a:t>
                </a:r>
                <a:r>
                  <a:rPr lang="en-US" baseline="-25000" dirty="0" smtClean="0"/>
                  <a:t>2</a:t>
                </a:r>
                <a:r>
                  <a:rPr lang="en-US" dirty="0"/>
                  <a:t>) = </a:t>
                </a:r>
                <a:r>
                  <a:rPr lang="en-US" dirty="0" smtClean="0"/>
                  <a:t>{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, 3, </a:t>
                </a:r>
                <a:r>
                  <a:rPr lang="en-US" b="1" dirty="0" smtClean="0"/>
                  <a:t>4</a:t>
                </a:r>
                <a:r>
                  <a:rPr lang="en-US" dirty="0" smtClean="0"/>
                  <a:t>, 7}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Requirement</a:t>
                </a:r>
              </a:p>
              <a:p>
                <a:pPr lvl="1"/>
                <a:r>
                  <a:rPr lang="en-US" dirty="0" smtClean="0"/>
                  <a:t>Compare o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for a single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/>
                  <a:t>(o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smtClean="0"/>
                  <a:t>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only</a:t>
                </a:r>
              </a:p>
              <a:p>
                <a:pPr lvl="1"/>
                <a:r>
                  <a:rPr lang="en-US" dirty="0" smtClean="0"/>
                  <a:t>Either for 2 or for 4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Distributed environment</a:t>
                </a:r>
              </a:p>
              <a:p>
                <a:pPr lvl="1"/>
                <a:r>
                  <a:rPr lang="en-US" dirty="0" smtClean="0"/>
                  <a:t>Object pairs are independently processed on different nodes</a:t>
                </a:r>
              </a:p>
              <a:p>
                <a:pPr lvl="1"/>
                <a:r>
                  <a:rPr lang="en-US" dirty="0" smtClean="0"/>
                  <a:t>Each node must determine the same signature </a:t>
                </a:r>
              </a:p>
              <a:p>
                <a:pPr lvl="1"/>
                <a:r>
                  <a:rPr lang="en-US" dirty="0" smtClean="0"/>
                  <a:t>Without any communication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“</a:t>
                </a:r>
                <a:r>
                  <a:rPr lang="en-US" b="1" dirty="0"/>
                  <a:t>Least common signature</a:t>
                </a:r>
                <a:r>
                  <a:rPr lang="en-US" b="1" dirty="0" smtClean="0"/>
                  <a:t>”</a:t>
                </a:r>
                <a:r>
                  <a:rPr lang="en-US" dirty="0" smtClean="0"/>
                  <a:t>:</a:t>
                </a:r>
                <a:r>
                  <a:rPr lang="en-US" b="1" dirty="0" smtClean="0"/>
                  <a:t>   </a:t>
                </a:r>
                <a:r>
                  <a:rPr lang="en-US" dirty="0" smtClean="0"/>
                  <a:t>s </a:t>
                </a:r>
                <a:r>
                  <a:rPr lang="en-US" dirty="0"/>
                  <a:t>= min(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/>
                  <a:t>(o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/>
                  <a:t>(o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Compare </a:t>
                </a:r>
                <a:r>
                  <a:rPr lang="en-US" dirty="0"/>
                  <a:t>o</a:t>
                </a:r>
                <a:r>
                  <a:rPr lang="en-US" baseline="-25000" dirty="0"/>
                  <a:t>1, </a:t>
                </a:r>
                <a:r>
                  <a:rPr lang="en-US" dirty="0" smtClean="0"/>
                  <a:t>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for signature 2 (and skip comparison for signature 4)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5280248"/>
              </a:xfrm>
              <a:blipFill rotWithShape="1">
                <a:blip r:embed="rId2"/>
                <a:stretch>
                  <a:fillRect l="-437" t="-1384" b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Don't Match Twice: Redundancy-free Similarity Computation with 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MapReduce-based Avoidance of Redundant </a:t>
            </a:r>
            <a:r>
              <a:rPr lang="en-US" dirty="0" smtClean="0"/>
              <a:t>Pairs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Don't Match Twice: Redundancy-free Similarity Computation with MapReduce</a:t>
            </a:r>
            <a:endParaRPr lang="en-US" dirty="0"/>
          </a:p>
        </p:txBody>
      </p:sp>
      <p:graphicFrame>
        <p:nvGraphicFramePr>
          <p:cNvPr id="5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93420"/>
              </p:ext>
            </p:extLst>
          </p:nvPr>
        </p:nvGraphicFramePr>
        <p:xfrm>
          <a:off x="395536" y="3580636"/>
          <a:ext cx="165618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93610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Signature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50"/>
          <p:cNvSpPr/>
          <p:nvPr/>
        </p:nvSpPr>
        <p:spPr>
          <a:xfrm>
            <a:off x="5498013" y="1869976"/>
            <a:ext cx="346710" cy="3935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Partitioning by hash(Key) modulo r</a:t>
            </a:r>
            <a:endParaRPr lang="en-US" sz="1600" dirty="0"/>
          </a:p>
        </p:txBody>
      </p:sp>
      <p:graphicFrame>
        <p:nvGraphicFramePr>
          <p:cNvPr id="8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73826"/>
              </p:ext>
            </p:extLst>
          </p:nvPr>
        </p:nvGraphicFramePr>
        <p:xfrm>
          <a:off x="3992912" y="1881406"/>
          <a:ext cx="1151869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67"/>
                <a:gridCol w="719002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smtClean="0"/>
                        <a:t>Value</a:t>
                      </a:r>
                      <a:endParaRPr lang="en-US" sz="1600" baseline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{1,3}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{1,3}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{1,3}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{1,3}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{3}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graphicFrame>
        <p:nvGraphicFramePr>
          <p:cNvPr id="9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01853"/>
              </p:ext>
            </p:extLst>
          </p:nvPr>
        </p:nvGraphicFramePr>
        <p:xfrm>
          <a:off x="3995935" y="4005064"/>
          <a:ext cx="115972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82"/>
                <a:gridCol w="727638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 </a:t>
                      </a:r>
                      <a:r>
                        <a:rPr lang="en-US" sz="1600" dirty="0" smtClean="0">
                          <a:sym typeface="Symbol"/>
                        </a:rPr>
                        <a:t>{2,4}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 </a:t>
                      </a:r>
                      <a:r>
                        <a:rPr lang="en-US" sz="1600" dirty="0" smtClean="0"/>
                        <a:t>{2,4}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{2,4}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{2,4}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graphicFrame>
        <p:nvGraphicFramePr>
          <p:cNvPr id="11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32372"/>
              </p:ext>
            </p:extLst>
          </p:nvPr>
        </p:nvGraphicFramePr>
        <p:xfrm>
          <a:off x="3119714" y="2334022"/>
          <a:ext cx="55924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45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+mn-lt"/>
                          <a:cs typeface="Times New Roman"/>
                        </a:rPr>
                        <a:t>Obj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B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C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D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6622"/>
              </p:ext>
            </p:extLst>
          </p:nvPr>
        </p:nvGraphicFramePr>
        <p:xfrm>
          <a:off x="3110189" y="4397856"/>
          <a:ext cx="55924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45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+mn-lt"/>
                          <a:cs typeface="Times New Roman"/>
                        </a:rPr>
                        <a:t>Obj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E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F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G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Right Arrow 45"/>
          <p:cNvSpPr/>
          <p:nvPr/>
        </p:nvSpPr>
        <p:spPr>
          <a:xfrm>
            <a:off x="3669977" y="2840360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49"/>
          <p:cNvSpPr/>
          <p:nvPr/>
        </p:nvSpPr>
        <p:spPr>
          <a:xfrm>
            <a:off x="3678143" y="4784576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57"/>
          <p:cNvSpPr/>
          <p:nvPr/>
        </p:nvSpPr>
        <p:spPr>
          <a:xfrm>
            <a:off x="2987824" y="1793776"/>
            <a:ext cx="2320254" cy="3988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58"/>
          <p:cNvSpPr/>
          <p:nvPr/>
        </p:nvSpPr>
        <p:spPr>
          <a:xfrm>
            <a:off x="6009108" y="1717575"/>
            <a:ext cx="2667348" cy="4041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1"/>
          <p:cNvSpPr/>
          <p:nvPr/>
        </p:nvSpPr>
        <p:spPr>
          <a:xfrm>
            <a:off x="2987824" y="1412776"/>
            <a:ext cx="232025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Map: Signatures</a:t>
            </a:r>
            <a:endParaRPr lang="en-US" sz="1600" dirty="0"/>
          </a:p>
        </p:txBody>
      </p:sp>
      <p:sp>
        <p:nvSpPr>
          <p:cNvPr id="19" name="Rectangle 62"/>
          <p:cNvSpPr/>
          <p:nvPr/>
        </p:nvSpPr>
        <p:spPr>
          <a:xfrm>
            <a:off x="6009108" y="1412776"/>
            <a:ext cx="266734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Reduce: Pair Comparisons</a:t>
            </a:r>
            <a:endParaRPr lang="en-US" sz="1600" dirty="0"/>
          </a:p>
        </p:txBody>
      </p:sp>
      <p:sp>
        <p:nvSpPr>
          <p:cNvPr id="22" name="Right Arrow 73"/>
          <p:cNvSpPr/>
          <p:nvPr/>
        </p:nvSpPr>
        <p:spPr>
          <a:xfrm>
            <a:off x="5858618" y="4797152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74"/>
          <p:cNvSpPr/>
          <p:nvPr/>
        </p:nvSpPr>
        <p:spPr>
          <a:xfrm>
            <a:off x="5856708" y="2852936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89508"/>
              </p:ext>
            </p:extLst>
          </p:nvPr>
        </p:nvGraphicFramePr>
        <p:xfrm>
          <a:off x="6183811" y="1881406"/>
          <a:ext cx="119650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03"/>
                <a:gridCol w="751898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{1,3}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{1,3}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,</a:t>
                      </a:r>
                      <a:r>
                        <a:rPr lang="en-US" sz="1600" baseline="0" dirty="0" smtClean="0">
                          <a:sym typeface="Symbol"/>
                        </a:rPr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{1,4}</a:t>
                      </a:r>
                      <a:endParaRPr lang="en-US" sz="1600" dirty="0"/>
                    </a:p>
                  </a:txBody>
                  <a:tcPr marL="7200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{1,3}</a:t>
                      </a:r>
                      <a:endParaRPr lang="en-US" sz="1600" dirty="0"/>
                    </a:p>
                  </a:txBody>
                  <a:tcPr marL="7200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{1,3}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{3}</a:t>
                      </a:r>
                      <a:endParaRPr lang="en-US" sz="1600" dirty="0"/>
                    </a:p>
                  </a:txBody>
                  <a:tcPr marL="7200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90940"/>
              </p:ext>
            </p:extLst>
          </p:nvPr>
        </p:nvGraphicFramePr>
        <p:xfrm>
          <a:off x="6190083" y="3998560"/>
          <a:ext cx="119022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47"/>
                <a:gridCol w="747982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 </a:t>
                      </a:r>
                      <a:r>
                        <a:rPr lang="en-US" sz="1600" dirty="0" smtClean="0">
                          <a:sym typeface="Symbol"/>
                        </a:rPr>
                        <a:t>{2,4}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{2,4}</a:t>
                      </a:r>
                      <a:endParaRPr lang="en-US" sz="1600" dirty="0"/>
                    </a:p>
                  </a:txBody>
                  <a:tcPr marL="7200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{1,4}</a:t>
                      </a:r>
                      <a:endParaRPr lang="en-US" sz="1600" dirty="0"/>
                    </a:p>
                  </a:txBody>
                  <a:tcPr marL="7200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 </a:t>
                      </a:r>
                      <a:r>
                        <a:rPr lang="en-US" sz="1600" dirty="0" smtClean="0"/>
                        <a:t>{2,4}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{2,4}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sp>
        <p:nvSpPr>
          <p:cNvPr id="28" name="Right Arrow 51"/>
          <p:cNvSpPr/>
          <p:nvPr/>
        </p:nvSpPr>
        <p:spPr>
          <a:xfrm>
            <a:off x="5162921" y="2852936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52"/>
          <p:cNvSpPr/>
          <p:nvPr/>
        </p:nvSpPr>
        <p:spPr>
          <a:xfrm>
            <a:off x="5155678" y="4797152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78663"/>
              </p:ext>
            </p:extLst>
          </p:nvPr>
        </p:nvGraphicFramePr>
        <p:xfrm>
          <a:off x="7682060" y="2204864"/>
          <a:ext cx="86943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430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A-B, A-D, </a:t>
                      </a:r>
                    </a:p>
                    <a:p>
                      <a:pPr algn="l"/>
                      <a:r>
                        <a:rPr lang="en-US" sz="1600" dirty="0" smtClean="0"/>
                        <a:t>A-E, B-D,</a:t>
                      </a:r>
                    </a:p>
                    <a:p>
                      <a:pPr algn="l"/>
                      <a:r>
                        <a:rPr lang="en-US" sz="1600" dirty="0" smtClean="0"/>
                        <a:t>B-E, D-E</a:t>
                      </a:r>
                      <a:endParaRPr lang="en-US" sz="160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A-B, A-C,</a:t>
                      </a:r>
                    </a:p>
                    <a:p>
                      <a:pPr algn="l"/>
                      <a:r>
                        <a:rPr lang="en-US" sz="1600" dirty="0" smtClean="0"/>
                        <a:t>B-C</a:t>
                      </a: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15" name="Right Arrow 55"/>
          <p:cNvSpPr/>
          <p:nvPr/>
        </p:nvSpPr>
        <p:spPr>
          <a:xfrm>
            <a:off x="7361261" y="2867794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49115"/>
              </p:ext>
            </p:extLst>
          </p:nvPr>
        </p:nvGraphicFramePr>
        <p:xfrm>
          <a:off x="7709097" y="4226024"/>
          <a:ext cx="8363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59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baseline="0" dirty="0" smtClean="0"/>
                        <a:t>Pairs</a:t>
                      </a:r>
                      <a:endParaRPr lang="en-US" sz="1600" u="none" baseline="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/>
                        <a:t>F-G</a:t>
                      </a:r>
                      <a:endParaRPr lang="en-US" sz="1600" u="none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/>
                        <a:t>D-E,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dirty="0" smtClean="0"/>
                        <a:t>D-F,</a:t>
                      </a:r>
                    </a:p>
                    <a:p>
                      <a:pPr algn="l"/>
                      <a:r>
                        <a:rPr lang="en-US" sz="1600" u="none" dirty="0" smtClean="0"/>
                        <a:t>D-G, E-F,</a:t>
                      </a:r>
                    </a:p>
                    <a:p>
                      <a:pPr algn="l"/>
                      <a:r>
                        <a:rPr lang="en-US" sz="1600" u="none" dirty="0" smtClean="0"/>
                        <a:t>E-G, F-G</a:t>
                      </a:r>
                      <a:endParaRPr lang="en-US" sz="1600" u="sng" dirty="0"/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21" name="Right Arrow 68"/>
          <p:cNvSpPr/>
          <p:nvPr/>
        </p:nvSpPr>
        <p:spPr>
          <a:xfrm>
            <a:off x="7382593" y="4797152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225601" cy="17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Gerade Verbindung 26"/>
          <p:cNvCxnSpPr/>
          <p:nvPr/>
        </p:nvCxnSpPr>
        <p:spPr>
          <a:xfrm>
            <a:off x="7746686" y="3266951"/>
            <a:ext cx="273236" cy="7292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Abgerundete rechteckige Legende 104"/>
              <p:cNvSpPr/>
              <p:nvPr/>
            </p:nvSpPr>
            <p:spPr>
              <a:xfrm>
                <a:off x="7366921" y="3819525"/>
                <a:ext cx="1741583" cy="401563"/>
              </a:xfrm>
              <a:prstGeom prst="wedgeRoundRectCallout">
                <a:avLst>
                  <a:gd name="adj1" fmla="val -19382"/>
                  <a:gd name="adj2" fmla="val -142259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min({1,3}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{1,3})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Abgerundete rechteckige Legend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921" y="3819525"/>
                <a:ext cx="1741583" cy="401563"/>
              </a:xfrm>
              <a:prstGeom prst="wedgeRoundRectCallout">
                <a:avLst>
                  <a:gd name="adj1" fmla="val -19382"/>
                  <a:gd name="adj2" fmla="val -142259"/>
                  <a:gd name="adj3" fmla="val 16667"/>
                </a:avLst>
              </a:prstGeom>
              <a:blipFill rotWithShape="1">
                <a:blip r:embed="rId3"/>
                <a:stretch>
                  <a:fillRect b="-787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Ellipse 100"/>
          <p:cNvSpPr/>
          <p:nvPr/>
        </p:nvSpPr>
        <p:spPr>
          <a:xfrm>
            <a:off x="6084168" y="3052346"/>
            <a:ext cx="1415094" cy="575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/>
          <p:cNvSpPr/>
          <p:nvPr/>
        </p:nvSpPr>
        <p:spPr>
          <a:xfrm>
            <a:off x="6112743" y="4688052"/>
            <a:ext cx="1415094" cy="575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Abgerundete rechteckige Legende 108"/>
              <p:cNvSpPr/>
              <p:nvPr/>
            </p:nvSpPr>
            <p:spPr>
              <a:xfrm>
                <a:off x="7366921" y="5316066"/>
                <a:ext cx="1741583" cy="401563"/>
              </a:xfrm>
              <a:prstGeom prst="wedgeRoundRectCallout">
                <a:avLst>
                  <a:gd name="adj1" fmla="val -19382"/>
                  <a:gd name="adj2" fmla="val -142259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min({1,4}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{1,4})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Abgerundete rechteckige Legend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921" y="5316066"/>
                <a:ext cx="1741583" cy="401563"/>
              </a:xfrm>
              <a:prstGeom prst="wedgeRoundRectCallout">
                <a:avLst>
                  <a:gd name="adj1" fmla="val -19382"/>
                  <a:gd name="adj2" fmla="val -142259"/>
                  <a:gd name="adj3" fmla="val 16667"/>
                </a:avLst>
              </a:prstGeom>
              <a:blipFill rotWithShape="1">
                <a:blip r:embed="rId4"/>
                <a:stretch>
                  <a:fillRect b="-775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Ellipse 109"/>
          <p:cNvSpPr/>
          <p:nvPr/>
        </p:nvSpPr>
        <p:spPr>
          <a:xfrm>
            <a:off x="6122268" y="5182583"/>
            <a:ext cx="1415094" cy="575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Abgerundete rechteckige Legende 110"/>
              <p:cNvSpPr/>
              <p:nvPr/>
            </p:nvSpPr>
            <p:spPr>
              <a:xfrm>
                <a:off x="7380312" y="5733256"/>
                <a:ext cx="1741583" cy="401563"/>
              </a:xfrm>
              <a:prstGeom prst="wedgeRoundRectCallout">
                <a:avLst>
                  <a:gd name="adj1" fmla="val 1620"/>
                  <a:gd name="adj2" fmla="val -132771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min({2,4}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{2,4})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Abgerundete rechteckige Legend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733256"/>
                <a:ext cx="1741583" cy="401563"/>
              </a:xfrm>
              <a:prstGeom prst="wedgeRoundRectCallout">
                <a:avLst>
                  <a:gd name="adj1" fmla="val 1620"/>
                  <a:gd name="adj2" fmla="val -132771"/>
                  <a:gd name="adj3" fmla="val 16667"/>
                </a:avLst>
              </a:prstGeom>
              <a:blipFill rotWithShape="1">
                <a:blip r:embed="rId5"/>
                <a:stretch>
                  <a:fillRect b="-813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hteck 101"/>
          <p:cNvSpPr/>
          <p:nvPr/>
        </p:nvSpPr>
        <p:spPr>
          <a:xfrm>
            <a:off x="403156" y="3826022"/>
            <a:ext cx="16272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hteck 112"/>
          <p:cNvSpPr/>
          <p:nvPr/>
        </p:nvSpPr>
        <p:spPr>
          <a:xfrm>
            <a:off x="3140279" y="2580144"/>
            <a:ext cx="518477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hteck 113"/>
          <p:cNvSpPr/>
          <p:nvPr/>
        </p:nvSpPr>
        <p:spPr>
          <a:xfrm>
            <a:off x="4007552" y="2121766"/>
            <a:ext cx="1119600" cy="4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hteck 114"/>
          <p:cNvSpPr/>
          <p:nvPr/>
        </p:nvSpPr>
        <p:spPr>
          <a:xfrm>
            <a:off x="6196902" y="2125236"/>
            <a:ext cx="11664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hteck 115"/>
          <p:cNvSpPr/>
          <p:nvPr/>
        </p:nvSpPr>
        <p:spPr>
          <a:xfrm>
            <a:off x="6194276" y="3115700"/>
            <a:ext cx="1166400" cy="222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Gerade Verbindung 120"/>
          <p:cNvCxnSpPr/>
          <p:nvPr/>
        </p:nvCxnSpPr>
        <p:spPr>
          <a:xfrm flipV="1">
            <a:off x="7753982" y="3266951"/>
            <a:ext cx="258599" cy="788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>
            <a:off x="7749877" y="4803502"/>
            <a:ext cx="273236" cy="7292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 flipV="1">
            <a:off x="7750593" y="4784576"/>
            <a:ext cx="269329" cy="9775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>
            <a:off x="8139059" y="5291682"/>
            <a:ext cx="273236" cy="7292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 flipV="1">
            <a:off x="8146355" y="5291682"/>
            <a:ext cx="258599" cy="788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feld 1028"/>
          <p:cNvSpPr txBox="1"/>
          <p:nvPr/>
        </p:nvSpPr>
        <p:spPr>
          <a:xfrm>
            <a:off x="1059682" y="6237312"/>
            <a:ext cx="704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costly operations for each pair: Set intersection + min + key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8" grpId="0" animBg="1"/>
      <p:bldP spid="29" grpId="0" animBg="1"/>
      <p:bldP spid="15" grpId="0" animBg="1"/>
      <p:bldP spid="21" grpId="0" animBg="1"/>
      <p:bldP spid="105" grpId="0" animBg="1"/>
      <p:bldP spid="105" grpId="1" animBg="1"/>
      <p:bldP spid="101" grpId="0" animBg="1"/>
      <p:bldP spid="101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1" grpId="0" animBg="1"/>
      <p:bldP spid="102" grpId="0" animBg="1"/>
      <p:bldP spid="10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MapReduce-based Avoidance of Redundant </a:t>
            </a:r>
            <a:r>
              <a:rPr lang="en-US" dirty="0" smtClean="0"/>
              <a:t>Pairs (2)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Don't Match Twice: Redundancy-free Similarity Computation with MapReduce</a:t>
            </a:r>
            <a:endParaRPr lang="en-US" dirty="0"/>
          </a:p>
        </p:txBody>
      </p:sp>
      <p:graphicFrame>
        <p:nvGraphicFramePr>
          <p:cNvPr id="5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30897"/>
              </p:ext>
            </p:extLst>
          </p:nvPr>
        </p:nvGraphicFramePr>
        <p:xfrm>
          <a:off x="395536" y="3284984"/>
          <a:ext cx="165618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93610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Signature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50"/>
          <p:cNvSpPr/>
          <p:nvPr/>
        </p:nvSpPr>
        <p:spPr>
          <a:xfrm>
            <a:off x="5498013" y="1725960"/>
            <a:ext cx="346710" cy="3935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Partitioning by hash(Key) modulo r</a:t>
            </a:r>
            <a:endParaRPr lang="en-US" sz="1600" dirty="0"/>
          </a:p>
        </p:txBody>
      </p:sp>
      <p:graphicFrame>
        <p:nvGraphicFramePr>
          <p:cNvPr id="8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3433"/>
              </p:ext>
            </p:extLst>
          </p:nvPr>
        </p:nvGraphicFramePr>
        <p:xfrm>
          <a:off x="3992912" y="1737390"/>
          <a:ext cx="99788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67"/>
                <a:gridCol w="56501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smtClean="0"/>
                        <a:t>Value</a:t>
                      </a:r>
                      <a:endParaRPr lang="en-US" sz="1600" baseline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graphicFrame>
        <p:nvGraphicFramePr>
          <p:cNvPr id="9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35508"/>
              </p:ext>
            </p:extLst>
          </p:nvPr>
        </p:nvGraphicFramePr>
        <p:xfrm>
          <a:off x="3995935" y="3861048"/>
          <a:ext cx="100573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82"/>
                <a:gridCol w="573650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{2}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{2}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graphicFrame>
        <p:nvGraphicFramePr>
          <p:cNvPr id="11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15640"/>
              </p:ext>
            </p:extLst>
          </p:nvPr>
        </p:nvGraphicFramePr>
        <p:xfrm>
          <a:off x="3119714" y="2190006"/>
          <a:ext cx="55924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45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+mn-lt"/>
                          <a:cs typeface="Times New Roman"/>
                        </a:rPr>
                        <a:t>Obj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B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C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D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97278"/>
              </p:ext>
            </p:extLst>
          </p:nvPr>
        </p:nvGraphicFramePr>
        <p:xfrm>
          <a:off x="3110189" y="4253840"/>
          <a:ext cx="55924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45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+mn-lt"/>
                          <a:cs typeface="Times New Roman"/>
                        </a:rPr>
                        <a:t>Obj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E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F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G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Right Arrow 45"/>
          <p:cNvSpPr/>
          <p:nvPr/>
        </p:nvSpPr>
        <p:spPr>
          <a:xfrm>
            <a:off x="3669977" y="2696344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49"/>
          <p:cNvSpPr/>
          <p:nvPr/>
        </p:nvSpPr>
        <p:spPr>
          <a:xfrm>
            <a:off x="3678143" y="4640560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57"/>
          <p:cNvSpPr/>
          <p:nvPr/>
        </p:nvSpPr>
        <p:spPr>
          <a:xfrm>
            <a:off x="2987824" y="1649760"/>
            <a:ext cx="2320254" cy="3988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58"/>
          <p:cNvSpPr/>
          <p:nvPr/>
        </p:nvSpPr>
        <p:spPr>
          <a:xfrm>
            <a:off x="6009108" y="1573559"/>
            <a:ext cx="2667348" cy="4041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61"/>
          <p:cNvSpPr/>
          <p:nvPr/>
        </p:nvSpPr>
        <p:spPr>
          <a:xfrm>
            <a:off x="2987824" y="1268760"/>
            <a:ext cx="232025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Map: Signatures</a:t>
            </a:r>
            <a:endParaRPr lang="en-US" sz="1600" dirty="0"/>
          </a:p>
        </p:txBody>
      </p:sp>
      <p:sp>
        <p:nvSpPr>
          <p:cNvPr id="19" name="Rectangle 62"/>
          <p:cNvSpPr/>
          <p:nvPr/>
        </p:nvSpPr>
        <p:spPr>
          <a:xfrm>
            <a:off x="6009108" y="1268760"/>
            <a:ext cx="266734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Reduce: Pair Comparisons</a:t>
            </a:r>
            <a:endParaRPr lang="en-US" sz="1600" dirty="0"/>
          </a:p>
        </p:txBody>
      </p:sp>
      <p:sp>
        <p:nvSpPr>
          <p:cNvPr id="22" name="Right Arrow 73"/>
          <p:cNvSpPr/>
          <p:nvPr/>
        </p:nvSpPr>
        <p:spPr>
          <a:xfrm>
            <a:off x="5858618" y="4653136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74"/>
          <p:cNvSpPr/>
          <p:nvPr/>
        </p:nvSpPr>
        <p:spPr>
          <a:xfrm>
            <a:off x="5856708" y="2708920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31191"/>
              </p:ext>
            </p:extLst>
          </p:nvPr>
        </p:nvGraphicFramePr>
        <p:xfrm>
          <a:off x="6183811" y="1737390"/>
          <a:ext cx="119650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03"/>
                <a:gridCol w="751898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,</a:t>
                      </a:r>
                      <a:r>
                        <a:rPr lang="en-US" sz="1600" baseline="0" dirty="0" smtClean="0">
                          <a:sym typeface="Symbol"/>
                        </a:rPr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{1}</a:t>
                      </a:r>
                      <a:endParaRPr lang="en-US" sz="1600" dirty="0"/>
                    </a:p>
                  </a:txBody>
                  <a:tcPr marL="7200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47581"/>
              </p:ext>
            </p:extLst>
          </p:nvPr>
        </p:nvGraphicFramePr>
        <p:xfrm>
          <a:off x="6190083" y="3854544"/>
          <a:ext cx="119022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47"/>
                <a:gridCol w="747982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{2}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{2}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sp>
        <p:nvSpPr>
          <p:cNvPr id="28" name="Right Arrow 51"/>
          <p:cNvSpPr/>
          <p:nvPr/>
        </p:nvSpPr>
        <p:spPr>
          <a:xfrm>
            <a:off x="5162921" y="2708920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52"/>
          <p:cNvSpPr/>
          <p:nvPr/>
        </p:nvSpPr>
        <p:spPr>
          <a:xfrm>
            <a:off x="5155678" y="4653136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01451"/>
              </p:ext>
            </p:extLst>
          </p:nvPr>
        </p:nvGraphicFramePr>
        <p:xfrm>
          <a:off x="7682060" y="2060848"/>
          <a:ext cx="86943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430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A-B, A-D, </a:t>
                      </a:r>
                    </a:p>
                    <a:p>
                      <a:pPr algn="l"/>
                      <a:r>
                        <a:rPr lang="en-US" sz="1600" dirty="0" smtClean="0"/>
                        <a:t>A-E, B-D,</a:t>
                      </a:r>
                    </a:p>
                    <a:p>
                      <a:pPr algn="l"/>
                      <a:r>
                        <a:rPr lang="en-US" sz="1600" dirty="0" smtClean="0"/>
                        <a:t>B-E, D-E</a:t>
                      </a:r>
                      <a:endParaRPr lang="en-US" sz="160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A-B, A-C,</a:t>
                      </a:r>
                    </a:p>
                    <a:p>
                      <a:pPr algn="l"/>
                      <a:r>
                        <a:rPr lang="en-US" sz="1600" dirty="0" smtClean="0"/>
                        <a:t>B-C</a:t>
                      </a: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15" name="Right Arrow 55"/>
          <p:cNvSpPr/>
          <p:nvPr/>
        </p:nvSpPr>
        <p:spPr>
          <a:xfrm>
            <a:off x="7361261" y="2723778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02571"/>
              </p:ext>
            </p:extLst>
          </p:nvPr>
        </p:nvGraphicFramePr>
        <p:xfrm>
          <a:off x="7709097" y="4082008"/>
          <a:ext cx="8363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59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baseline="0" dirty="0" smtClean="0"/>
                        <a:t>Pairs</a:t>
                      </a:r>
                      <a:endParaRPr lang="en-US" sz="1600" u="none" baseline="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/>
                        <a:t>F-G</a:t>
                      </a:r>
                      <a:endParaRPr lang="en-US" sz="1600" u="none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/>
                        <a:t>D-E,</a:t>
                      </a:r>
                      <a:r>
                        <a:rPr lang="en-US" sz="1600" u="none" baseline="0" dirty="0" smtClean="0"/>
                        <a:t> </a:t>
                      </a:r>
                      <a:r>
                        <a:rPr lang="en-US" sz="1600" u="none" dirty="0" smtClean="0"/>
                        <a:t>D-F,</a:t>
                      </a:r>
                    </a:p>
                    <a:p>
                      <a:pPr algn="l"/>
                      <a:r>
                        <a:rPr lang="en-US" sz="1600" u="none" dirty="0" smtClean="0"/>
                        <a:t>D-G, E-F,</a:t>
                      </a:r>
                    </a:p>
                    <a:p>
                      <a:pPr algn="l"/>
                      <a:r>
                        <a:rPr lang="en-US" sz="1600" u="none" dirty="0" smtClean="0"/>
                        <a:t>E-G, F-G</a:t>
                      </a:r>
                      <a:endParaRPr lang="en-US" sz="1600" u="sng" dirty="0"/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21" name="Right Arrow 68"/>
          <p:cNvSpPr/>
          <p:nvPr/>
        </p:nvSpPr>
        <p:spPr>
          <a:xfrm>
            <a:off x="7382593" y="4653136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225601" cy="17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Abgerundete rechteckige Legende 104"/>
              <p:cNvSpPr/>
              <p:nvPr/>
            </p:nvSpPr>
            <p:spPr>
              <a:xfrm>
                <a:off x="7063705" y="3675509"/>
                <a:ext cx="2032669" cy="617587"/>
              </a:xfrm>
              <a:prstGeom prst="wedgeRoundRectCallout">
                <a:avLst>
                  <a:gd name="adj1" fmla="val -12514"/>
                  <a:gd name="adj2" fmla="val -108328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 {1}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{1}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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they have a common </a:t>
                </a:r>
                <a:b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</a:b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     signature &lt;3)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Abgerundete rechteckige Legend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705" y="3675509"/>
                <a:ext cx="2032669" cy="617587"/>
              </a:xfrm>
              <a:prstGeom prst="wedgeRoundRectCallout">
                <a:avLst>
                  <a:gd name="adj1" fmla="val -12514"/>
                  <a:gd name="adj2" fmla="val -108328"/>
                  <a:gd name="adj3" fmla="val 16667"/>
                </a:avLst>
              </a:prstGeom>
              <a:blipFill rotWithShape="1">
                <a:blip r:embed="rId3"/>
                <a:stretch>
                  <a:fillRect b="-11728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Ellipse 100"/>
          <p:cNvSpPr/>
          <p:nvPr/>
        </p:nvSpPr>
        <p:spPr>
          <a:xfrm>
            <a:off x="6084168" y="2908330"/>
            <a:ext cx="1415094" cy="575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Ellipse 107"/>
          <p:cNvSpPr/>
          <p:nvPr/>
        </p:nvSpPr>
        <p:spPr>
          <a:xfrm>
            <a:off x="6112743" y="4544036"/>
            <a:ext cx="1415094" cy="575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Abgerundete rechteckige Legende 108"/>
              <p:cNvSpPr/>
              <p:nvPr/>
            </p:nvSpPr>
            <p:spPr>
              <a:xfrm>
                <a:off x="7524328" y="5172050"/>
                <a:ext cx="1179397" cy="401563"/>
              </a:xfrm>
              <a:prstGeom prst="wedgeRoundRectCallout">
                <a:avLst>
                  <a:gd name="adj1" fmla="val -19382"/>
                  <a:gd name="adj2" fmla="val -142259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 {1}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{1}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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Abgerundete rechteckige Legend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172050"/>
                <a:ext cx="1179397" cy="401563"/>
              </a:xfrm>
              <a:prstGeom prst="wedgeRoundRectCallout">
                <a:avLst>
                  <a:gd name="adj1" fmla="val -19382"/>
                  <a:gd name="adj2" fmla="val -142259"/>
                  <a:gd name="adj3" fmla="val 16667"/>
                </a:avLst>
              </a:prstGeom>
              <a:blipFill rotWithShape="1">
                <a:blip r:embed="rId4"/>
                <a:stretch>
                  <a:fillRect b="-1550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Ellipse 109"/>
          <p:cNvSpPr/>
          <p:nvPr/>
        </p:nvSpPr>
        <p:spPr>
          <a:xfrm>
            <a:off x="6122268" y="5038567"/>
            <a:ext cx="1415094" cy="575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Abgerundete rechteckige Legende 110"/>
              <p:cNvSpPr/>
              <p:nvPr/>
            </p:nvSpPr>
            <p:spPr>
              <a:xfrm>
                <a:off x="7656341" y="5589240"/>
                <a:ext cx="1189525" cy="401563"/>
              </a:xfrm>
              <a:prstGeom prst="wedgeRoundRectCallout">
                <a:avLst>
                  <a:gd name="adj1" fmla="val 1620"/>
                  <a:gd name="adj2" fmla="val -132771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{2}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{2}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sym typeface="Symbol"/>
                  </a:rPr>
                  <a:t>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Abgerundete rechteckige Legend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341" y="5589240"/>
                <a:ext cx="1189525" cy="401563"/>
              </a:xfrm>
              <a:prstGeom prst="wedgeRoundRectCallout">
                <a:avLst>
                  <a:gd name="adj1" fmla="val 1620"/>
                  <a:gd name="adj2" fmla="val -132771"/>
                  <a:gd name="adj3" fmla="val 16667"/>
                </a:avLst>
              </a:prstGeom>
              <a:blipFill rotWithShape="1">
                <a:blip r:embed="rId5"/>
                <a:stretch>
                  <a:fillRect b="-1626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hteck 40"/>
          <p:cNvSpPr/>
          <p:nvPr/>
        </p:nvSpPr>
        <p:spPr>
          <a:xfrm>
            <a:off x="403156" y="3518938"/>
            <a:ext cx="16272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3993684" y="1979114"/>
            <a:ext cx="9972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3140279" y="2436128"/>
            <a:ext cx="518477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bgerundete rechteckige Legende 43"/>
          <p:cNvSpPr/>
          <p:nvPr/>
        </p:nvSpPr>
        <p:spPr>
          <a:xfrm>
            <a:off x="5364088" y="1484784"/>
            <a:ext cx="1728192" cy="616730"/>
          </a:xfrm>
          <a:prstGeom prst="wedgeRoundRectCallout">
            <a:avLst>
              <a:gd name="adj1" fmla="val -67519"/>
              <a:gd name="adj2" fmla="val 53350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Annotate A with all of its signatures &lt;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3995935" y="1977750"/>
            <a:ext cx="997200" cy="4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bgerundete rechteckige Legende 45"/>
          <p:cNvSpPr/>
          <p:nvPr/>
        </p:nvSpPr>
        <p:spPr>
          <a:xfrm>
            <a:off x="5364088" y="1675284"/>
            <a:ext cx="1728192" cy="616730"/>
          </a:xfrm>
          <a:prstGeom prst="wedgeRoundRectCallout">
            <a:avLst>
              <a:gd name="adj1" fmla="val -67519"/>
              <a:gd name="adj2" fmla="val 53350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Annotate A with all of its signatures &lt;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6194276" y="2971684"/>
            <a:ext cx="1166400" cy="222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6196902" y="1981220"/>
            <a:ext cx="11664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Gerade Verbindung 48"/>
          <p:cNvCxnSpPr/>
          <p:nvPr/>
        </p:nvCxnSpPr>
        <p:spPr>
          <a:xfrm>
            <a:off x="8139059" y="5147666"/>
            <a:ext cx="273236" cy="7292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V="1">
            <a:off x="8146355" y="5147666"/>
            <a:ext cx="258599" cy="788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7735589" y="3121916"/>
            <a:ext cx="273236" cy="7292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flipV="1">
            <a:off x="7742885" y="3121916"/>
            <a:ext cx="258599" cy="788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7740352" y="4646313"/>
            <a:ext cx="273236" cy="7292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V="1">
            <a:off x="7747648" y="4646313"/>
            <a:ext cx="258599" cy="7883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467544" y="5674022"/>
            <a:ext cx="7089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Reduction of intermediate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Set intersection + min + key </a:t>
            </a:r>
            <a:r>
              <a:rPr lang="en-US" dirty="0" smtClean="0"/>
              <a:t>comparison </a:t>
            </a:r>
            <a:r>
              <a:rPr lang="en-US" dirty="0" smtClean="0">
                <a:sym typeface="Wingdings" pitchFamily="2" charset="2"/>
              </a:rPr>
              <a:t> Overlap check </a:t>
            </a:r>
            <a:r>
              <a:rPr lang="en-US" dirty="0">
                <a:sym typeface="Wingdings" pitchFamily="2" charset="2"/>
              </a:rPr>
              <a:t>of </a:t>
            </a:r>
            <a:r>
              <a:rPr lang="en-US">
                <a:sym typeface="Wingdings" pitchFamily="2" charset="2"/>
              </a:rPr>
              <a:t>sorted </a:t>
            </a:r>
            <a:r>
              <a:rPr lang="en-US" smtClean="0">
                <a:sym typeface="Wingdings" pitchFamily="2" charset="2"/>
              </a:rPr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7" grpId="0" animBg="1"/>
      <p:bldP spid="19" grpId="0" animBg="1"/>
      <p:bldP spid="22" grpId="0" animBg="1"/>
      <p:bldP spid="23" grpId="0" animBg="1"/>
      <p:bldP spid="28" grpId="0" animBg="1"/>
      <p:bldP spid="29" grpId="0" animBg="1"/>
      <p:bldP spid="15" grpId="0" animBg="1"/>
      <p:bldP spid="21" grpId="0" animBg="1"/>
      <p:bldP spid="105" grpId="0" animBg="1"/>
      <p:bldP spid="105" grpId="1" animBg="1"/>
      <p:bldP spid="101" grpId="0" animBg="1"/>
      <p:bldP spid="101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1" grpId="0" animBg="1"/>
      <p:bldP spid="41" grpId="1" animBg="1"/>
      <p:bldP spid="42" grpId="0" animBg="1"/>
      <p:bldP spid="42" grpId="1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Dedoop prototype for MR-based entity resolution (VLDB 2012)</a:t>
            </a:r>
          </a:p>
          <a:p>
            <a:pPr lvl="1"/>
            <a:r>
              <a:rPr lang="en-US" dirty="0" smtClean="0"/>
              <a:t>114,000 (noisy) electronic product offers</a:t>
            </a:r>
          </a:p>
          <a:p>
            <a:pPr lvl="1"/>
            <a:r>
              <a:rPr lang="en-US" dirty="0" smtClean="0"/>
              <a:t>Hadoop 0.20.2@EC2 (20 worker VMs of type c1.medium)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Don't Match Twice: Redundancy-free Similarity Computation with MapReduce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2" y="2708920"/>
            <a:ext cx="1911593" cy="133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" y="4171879"/>
            <a:ext cx="3343249" cy="1328196"/>
          </a:xfrm>
          <a:prstGeom prst="rect">
            <a:avLst/>
          </a:prstGeom>
        </p:spPr>
      </p:pic>
      <p:sp>
        <p:nvSpPr>
          <p:cNvPr id="15" name="Abgerundete rechteckige Legende 14"/>
          <p:cNvSpPr/>
          <p:nvPr/>
        </p:nvSpPr>
        <p:spPr>
          <a:xfrm>
            <a:off x="890339" y="5733256"/>
            <a:ext cx="2088232" cy="936104"/>
          </a:xfrm>
          <a:prstGeom prst="wedgeRoundRectCallout">
            <a:avLst>
              <a:gd name="adj1" fmla="val 5092"/>
              <a:gd name="adj2" fmla="val -89371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Multiple signatures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crucial </a:t>
            </a:r>
            <a:r>
              <a:rPr lang="en-US" sz="1400" dirty="0">
                <a:solidFill>
                  <a:prstClr val="black"/>
                </a:solidFill>
              </a:rPr>
              <a:t>for data </a:t>
            </a:r>
            <a:r>
              <a:rPr lang="en-US" sz="1400" dirty="0" smtClean="0">
                <a:solidFill>
                  <a:prstClr val="black"/>
                </a:solidFill>
              </a:rPr>
              <a:t>quality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Substantial degree of redundant pairs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03" y="2486630"/>
            <a:ext cx="5510331" cy="3306199"/>
          </a:xfrm>
          <a:prstGeom prst="rect">
            <a:avLst/>
          </a:prstGeom>
        </p:spPr>
      </p:pic>
      <p:sp>
        <p:nvSpPr>
          <p:cNvPr id="16" name="Abgerundete rechteckige Legende 15"/>
          <p:cNvSpPr/>
          <p:nvPr/>
        </p:nvSpPr>
        <p:spPr>
          <a:xfrm>
            <a:off x="7092280" y="5949280"/>
            <a:ext cx="1728192" cy="792088"/>
          </a:xfrm>
          <a:prstGeom prst="wedgeRoundRectCallout">
            <a:avLst>
              <a:gd name="adj1" fmla="val -36627"/>
              <a:gd name="adj2" fmla="val -87967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prstClr val="black"/>
                </a:solidFill>
              </a:rPr>
              <a:t>Run-time </a:t>
            </a:r>
            <a:r>
              <a:rPr lang="en-US" sz="1400" dirty="0">
                <a:solidFill>
                  <a:prstClr val="black"/>
                </a:solidFill>
              </a:rPr>
              <a:t>savings </a:t>
            </a:r>
            <a:r>
              <a:rPr lang="en-US" sz="1400" dirty="0" smtClean="0">
                <a:solidFill>
                  <a:prstClr val="black"/>
                </a:solidFill>
              </a:rPr>
              <a:t>proportional to the cluster overlap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of n=100,000 offers, same environment</a:t>
            </a:r>
          </a:p>
          <a:p>
            <a:r>
              <a:rPr lang="en-US" dirty="0" smtClean="0"/>
              <a:t>Systematical variation of the degree of redundancy</a:t>
            </a:r>
          </a:p>
          <a:p>
            <a:pPr lvl="1"/>
            <a:r>
              <a:rPr lang="en-US" dirty="0" smtClean="0"/>
              <a:t>Fix number of offers and clusters but increase cluster 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 (2)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Don't Match Twice: Redundancy-free Similarity Computation with MapReduce</a:t>
            </a:r>
            <a:endParaRPr lang="en-US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5741"/>
            <a:ext cx="5510331" cy="3306198"/>
          </a:xfrm>
          <a:prstGeom prst="rect">
            <a:avLst/>
          </a:prstGeom>
        </p:spPr>
      </p:pic>
      <p:sp>
        <p:nvSpPr>
          <p:cNvPr id="53" name="Abgerundete rechteckige Legende 52"/>
          <p:cNvSpPr/>
          <p:nvPr/>
        </p:nvSpPr>
        <p:spPr>
          <a:xfrm>
            <a:off x="179512" y="5949280"/>
            <a:ext cx="3316731" cy="726582"/>
          </a:xfrm>
          <a:prstGeom prst="wedgeRoundRectCallout">
            <a:avLst>
              <a:gd name="adj1" fmla="val 54100"/>
              <a:gd name="adj2" fmla="val -8588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prstClr val="black"/>
                </a:solidFill>
              </a:rPr>
              <a:t>Naïve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Execution time grows proportional to the number of comparisons</a:t>
            </a:r>
          </a:p>
        </p:txBody>
      </p:sp>
      <p:sp>
        <p:nvSpPr>
          <p:cNvPr id="55" name="Abgerundete rechteckige Legende 54"/>
          <p:cNvSpPr/>
          <p:nvPr/>
        </p:nvSpPr>
        <p:spPr>
          <a:xfrm>
            <a:off x="5535824" y="5973663"/>
            <a:ext cx="3500672" cy="726582"/>
          </a:xfrm>
          <a:prstGeom prst="wedgeRoundRectCallout">
            <a:avLst>
              <a:gd name="adj1" fmla="val -53593"/>
              <a:gd name="adj2" fmla="val -92437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err="1" smtClean="0">
                <a:solidFill>
                  <a:prstClr val="black"/>
                </a:solidFill>
              </a:rPr>
              <a:t>Reduncancy</a:t>
            </a:r>
            <a:r>
              <a:rPr lang="en-US" sz="1400" dirty="0" smtClean="0">
                <a:solidFill>
                  <a:prstClr val="black"/>
                </a:solidFill>
              </a:rPr>
              <a:t>-free PSC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Completes much faster (with same recall)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4 x faster for s=10,000</a:t>
            </a:r>
          </a:p>
        </p:txBody>
      </p:sp>
    </p:spTree>
    <p:extLst>
      <p:ext uri="{BB962C8B-B14F-4D97-AF65-F5344CB8AC3E}">
        <p14:creationId xmlns:p14="http://schemas.microsoft.com/office/powerpoint/2010/main" val="41407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Summary</a:t>
                </a:r>
              </a:p>
              <a:p>
                <a:pPr lvl="1"/>
                <a:r>
                  <a:rPr lang="en-US" dirty="0" smtClean="0"/>
                  <a:t>PSC becomes </a:t>
                </a:r>
                <a:r>
                  <a:rPr lang="en-US" dirty="0"/>
                  <a:t>feasible </a:t>
                </a:r>
                <a:r>
                  <a:rPr lang="en-US" dirty="0" smtClean="0"/>
                  <a:t>by</a:t>
                </a:r>
              </a:p>
              <a:p>
                <a:pPr lvl="2"/>
                <a:r>
                  <a:rPr lang="en-US" dirty="0" smtClean="0"/>
                  <a:t>Clustering to reduce the search space</a:t>
                </a:r>
              </a:p>
              <a:p>
                <a:pPr lvl="2"/>
                <a:r>
                  <a:rPr lang="en-US" dirty="0" smtClean="0"/>
                  <a:t>Parallelization with MapReduce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Multiple clustering passes</a:t>
                </a:r>
              </a:p>
              <a:p>
                <a:pPr lvl="2"/>
                <a:r>
                  <a:rPr lang="en-US" dirty="0" smtClean="0"/>
                  <a:t>Improve robustness</a:t>
                </a:r>
              </a:p>
              <a:p>
                <a:pPr lvl="2"/>
                <a:r>
                  <a:rPr lang="en-US" dirty="0" smtClean="0"/>
                  <a:t>Lead to redundant processing of object pairs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Simple but effective approach to skip redundant pairs</a:t>
                </a:r>
              </a:p>
              <a:p>
                <a:pPr lvl="2"/>
                <a:r>
                  <a:rPr lang="en-US" dirty="0" smtClean="0"/>
                  <a:t>Compare o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smtClean="0"/>
                  <a:t>for</a:t>
                </a:r>
                <a:r>
                  <a:rPr lang="en-US" i="1" smtClean="0"/>
                  <a:t> s = min</a:t>
                </a:r>
                <a:r>
                  <a:rPr lang="en-US" i="1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i="1" dirty="0"/>
                  <a:t>(o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i="1" dirty="0"/>
                  <a:t>(o</a:t>
                </a:r>
                <a:r>
                  <a:rPr lang="en-US" i="1" baseline="-25000" dirty="0"/>
                  <a:t>2</a:t>
                </a:r>
                <a:r>
                  <a:rPr lang="en-US" i="1" dirty="0"/>
                  <a:t>))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Future work</a:t>
                </a:r>
              </a:p>
              <a:p>
                <a:pPr lvl="1"/>
                <a:r>
                  <a:rPr lang="en-US" dirty="0" smtClean="0"/>
                  <a:t>Least common signature approach introduces </a:t>
                </a:r>
                <a:r>
                  <a:rPr lang="en-US" dirty="0"/>
                  <a:t>computational </a:t>
                </a:r>
                <a:r>
                  <a:rPr lang="en-US" dirty="0" smtClean="0"/>
                  <a:t>skew</a:t>
                </a:r>
              </a:p>
              <a:p>
                <a:pPr lvl="1"/>
                <a:r>
                  <a:rPr lang="en-US" dirty="0" smtClean="0"/>
                  <a:t>Determine the single s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i="1" dirty="0"/>
                  <a:t>(o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i="1" dirty="0"/>
                  <a:t>(o</a:t>
                </a:r>
                <a:r>
                  <a:rPr lang="en-US" i="1" baseline="-25000" dirty="0"/>
                  <a:t>2</a:t>
                </a:r>
                <a:r>
                  <a:rPr lang="en-US" i="1" dirty="0" smtClean="0"/>
                  <a:t>)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pseudorandomly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2"/>
                <a:stretch>
                  <a:fillRect l="-444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Don't Match Twice: Redundancy-free Similarity Computation with </a:t>
            </a:r>
            <a:r>
              <a:rPr lang="en-US" dirty="0" err="1" smtClean="0"/>
              <a:t>MapReduce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1083</Words>
  <Application>Microsoft Office PowerPoint</Application>
  <PresentationFormat>Bildschirmpräsentation (4:3)</PresentationFormat>
  <Paragraphs>316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Wingdings</vt:lpstr>
      <vt:lpstr>Cambria Math</vt:lpstr>
      <vt:lpstr>Times New Roman</vt:lpstr>
      <vt:lpstr>Symbol</vt:lpstr>
      <vt:lpstr>Futura Book</vt:lpstr>
      <vt:lpstr>Klarheit</vt:lpstr>
      <vt:lpstr>Don't Match Twice: Redundancy-free Similarity Computation with MapReduce</vt:lpstr>
      <vt:lpstr>Pairwise Similarity Computation (PSC)</vt:lpstr>
      <vt:lpstr>Clustering-based PSC</vt:lpstr>
      <vt:lpstr>Avoidance of Redundant Pairs</vt:lpstr>
      <vt:lpstr>MapReduce-based Avoidance of Redundant Pairs</vt:lpstr>
      <vt:lpstr>MapReduce-based Avoidance of Redundant Pairs (2)</vt:lpstr>
      <vt:lpstr>Experimental Evaluation</vt:lpstr>
      <vt:lpstr>Experimental Evaluation (2)</vt:lpstr>
      <vt:lpstr>Conclusions</vt:lpstr>
      <vt:lpstr>PowerPoint-Präsentation</vt:lpstr>
    </vt:vector>
  </TitlesOfParts>
  <Company>Universität Leipzig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Sorted Neighborhood Blocking with MapReduce</dc:title>
  <dc:subject>MapReduce, Hadoop, Entity Resolution, Object Matching, Parallelism, Cloud Computing</dc:subject>
  <dc:creator>Lars Kolb</dc:creator>
  <cp:lastModifiedBy>Database Group</cp:lastModifiedBy>
  <cp:revision>1737</cp:revision>
  <cp:lastPrinted>2011-02-27T14:17:37Z</cp:lastPrinted>
  <dcterms:created xsi:type="dcterms:W3CDTF">2010-08-03T09:03:18Z</dcterms:created>
  <dcterms:modified xsi:type="dcterms:W3CDTF">2013-06-22T22:47:19Z</dcterms:modified>
</cp:coreProperties>
</file>