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960" r:id="rId1"/>
  </p:sldMasterIdLst>
  <p:notesMasterIdLst>
    <p:notesMasterId r:id="rId25"/>
  </p:notesMasterIdLst>
  <p:sldIdLst>
    <p:sldId id="326" r:id="rId2"/>
    <p:sldId id="337" r:id="rId3"/>
    <p:sldId id="374" r:id="rId4"/>
    <p:sldId id="340" r:id="rId5"/>
    <p:sldId id="342" r:id="rId6"/>
    <p:sldId id="345" r:id="rId7"/>
    <p:sldId id="344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60" r:id="rId18"/>
    <p:sldId id="359" r:id="rId19"/>
    <p:sldId id="361" r:id="rId20"/>
    <p:sldId id="363" r:id="rId21"/>
    <p:sldId id="364" r:id="rId22"/>
    <p:sldId id="365" r:id="rId23"/>
    <p:sldId id="343" r:id="rId24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7AEEA69-E331-4B70-8F10-27F59C64FCB9}">
          <p14:sldIdLst>
            <p14:sldId id="326"/>
            <p14:sldId id="337"/>
            <p14:sldId id="374"/>
            <p14:sldId id="340"/>
            <p14:sldId id="342"/>
            <p14:sldId id="345"/>
            <p14:sldId id="344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60"/>
            <p14:sldId id="359"/>
            <p14:sldId id="361"/>
            <p14:sldId id="363"/>
            <p14:sldId id="364"/>
            <p14:sldId id="365"/>
            <p14:sldId id="34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2B739"/>
    <a:srgbClr val="F89006"/>
    <a:srgbClr val="0341BD"/>
    <a:srgbClr val="CB0101"/>
    <a:srgbClr val="FAA906"/>
    <a:srgbClr val="F3E0D1"/>
    <a:srgbClr val="570000"/>
    <a:srgbClr val="AD0101"/>
    <a:srgbClr val="4F6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76" autoAdjust="0"/>
    <p:restoredTop sz="89520" autoAdjust="0"/>
  </p:normalViewPr>
  <p:slideViewPr>
    <p:cSldViewPr>
      <p:cViewPr varScale="1">
        <p:scale>
          <a:sx n="112" d="100"/>
          <a:sy n="112" d="100"/>
        </p:scale>
        <p:origin x="-1020" y="-90"/>
      </p:cViewPr>
      <p:guideLst>
        <p:guide orient="horz" pos="1026"/>
        <p:guide orient="horz" pos="1888"/>
        <p:guide orient="horz" pos="2538"/>
        <p:guide orient="horz" pos="754"/>
        <p:guide orient="horz" pos="4110"/>
        <p:guide pos="385"/>
        <p:guide pos="930"/>
        <p:guide pos="2245"/>
        <p:guide pos="4694"/>
        <p:guide pos="2880"/>
        <p:guide pos="473"/>
        <p:guide pos="2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18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BE34D58F-32AB-40D0-95EA-964A0C8CC2C4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070" tIns="47535" rIns="95070" bIns="4753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1B47981E-5550-4865-B30D-61F059FE903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6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1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1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6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5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9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38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6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4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0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9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1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66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1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7981E-5550-4865-B30D-61F059FE90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0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645791"/>
            <a:ext cx="7848600" cy="1927225"/>
          </a:xfrm>
        </p:spPr>
        <p:txBody>
          <a:bodyPr anchor="b">
            <a:noAutofit/>
          </a:bodyPr>
          <a:lstStyle>
            <a:lvl1pPr algn="ctr">
              <a:defRPr sz="4000" cap="all" baseline="0"/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60776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 smtClean="0"/>
              <a:t>Formatvorlage des Untertitelmasters durch Klicken bearbeiten</a:t>
            </a:r>
            <a:endParaRPr lang="de-DE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4954096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6832" r="-5" b="27061"/>
          <a:stretch/>
        </p:blipFill>
        <p:spPr bwMode="auto">
          <a:xfrm>
            <a:off x="0" y="0"/>
            <a:ext cx="2633662" cy="3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ntertitel 4"/>
          <p:cNvSpPr txBox="1">
            <a:spLocks/>
          </p:cNvSpPr>
          <p:nvPr userDrawn="1"/>
        </p:nvSpPr>
        <p:spPr>
          <a:xfrm>
            <a:off x="2628342" y="4006619"/>
            <a:ext cx="3887316" cy="5025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5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noProof="0" dirty="0" smtClean="0"/>
              <a:t>– Vorlage bearbeiten – </a:t>
            </a:r>
            <a:endParaRPr lang="de-DE" sz="22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9336"/>
          </a:xfrm>
        </p:spPr>
        <p:txBody>
          <a:bodyPr>
            <a:noAutofit/>
          </a:bodyPr>
          <a:lstStyle>
            <a:lvl1pPr>
              <a:defRPr sz="3000" cap="small" baseline="0"/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/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lvl5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 bearbeiten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Zweite Ebene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Dritte Ebene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Vierte Ebene</a:t>
            </a:r>
          </a:p>
          <a:p>
            <a:pPr marL="1187450" marR="0" lvl="4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Fünfte Ebene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ddddddddd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ddddddd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44624"/>
            <a:ext cx="5112568" cy="30284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noProof="0" dirty="0" smtClean="0"/>
              <a:t>Effiziente MapReduce-Parallelisierung von Entity Resolution-Workflows</a:t>
            </a:r>
            <a:endParaRPr lang="de-DE" noProof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26832" r="-5" b="27061"/>
          <a:stretch/>
        </p:blipFill>
        <p:spPr bwMode="auto">
          <a:xfrm>
            <a:off x="0" y="0"/>
            <a:ext cx="2633662" cy="36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552176" y="16914"/>
            <a:ext cx="148432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72C493A-7720-4904-BEFE-10BFD1F401B0}" type="slidenum">
              <a:rPr lang="de-DE" noProof="0" smtClean="0"/>
              <a:pPr algn="r"/>
              <a:t>‹Nr.›</a:t>
            </a:fld>
            <a:r>
              <a:rPr lang="de-DE" noProof="0" dirty="0" smtClean="0"/>
              <a:t> / 21</a:t>
            </a:r>
            <a:endParaRPr lang="de-DE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1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5200"/>
            <a:ext cx="8229600" cy="52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 </a:t>
            </a:r>
            <a:r>
              <a:rPr lang="de-DE" noProof="0" dirty="0" err="1" smtClean="0"/>
              <a:t>ddddddddddddddddddd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</a:t>
            </a:r>
            <a:endParaRPr lang="de-DE" noProof="0" dirty="0" smtClean="0"/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lang="de-DE" noProof="0" dirty="0" smtClean="0"/>
              <a:t>Dritte Ebene </a:t>
            </a:r>
            <a:r>
              <a:rPr lang="de-DE" noProof="0" dirty="0" err="1" smtClean="0"/>
              <a:t>ddddddddddddddddddd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</a:t>
            </a:r>
            <a:endParaRPr lang="de-DE" noProof="0" dirty="0" smtClean="0"/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 </a:t>
            </a:r>
            <a:r>
              <a:rPr lang="de-DE" noProof="0" dirty="0" err="1" smtClean="0"/>
              <a:t>ddddddddddddddddddd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ddddddddd</a:t>
            </a:r>
            <a:r>
              <a:rPr lang="de-DE" noProof="0" dirty="0" smtClean="0"/>
              <a:t> </a:t>
            </a:r>
            <a:r>
              <a:rPr lang="de-DE" noProof="0" dirty="0" err="1" smtClean="0"/>
              <a:t>ddddddd</a:t>
            </a:r>
            <a:endParaRPr lang="de-DE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800" kern="1200" cap="small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Tx/>
        <a:buSzPct val="85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1">
            <a:lumMod val="50000"/>
          </a:schemeClr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5.png"/><Relationship Id="rId9" Type="http://schemas.openxmlformats.org/officeDocument/2006/relationships/image" Target="../media/image26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38.png"/><Relationship Id="rId5" Type="http://schemas.openxmlformats.org/officeDocument/2006/relationships/image" Target="../media/image7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7700" y="1645791"/>
            <a:ext cx="7848600" cy="1927225"/>
          </a:xfrm>
        </p:spPr>
        <p:txBody>
          <a:bodyPr/>
          <a:lstStyle/>
          <a:p>
            <a:pPr algn="ctr"/>
            <a:r>
              <a:rPr lang="de-DE" sz="4000" cap="small" noProof="0" dirty="0" smtClean="0"/>
              <a:t>Effiziente MapReduce-Parallelisierung von Entity Resolution Workflows</a:t>
            </a:r>
            <a:endParaRPr lang="de-DE" sz="4000" cap="small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Lars Kolb</a:t>
            </a:r>
          </a:p>
          <a:p>
            <a:r>
              <a:rPr lang="de-DE" noProof="0" dirty="0" smtClean="0"/>
              <a:t>Abteilung Datenbanken</a:t>
            </a:r>
          </a:p>
          <a:p>
            <a:r>
              <a:rPr lang="de-DE" noProof="0" dirty="0" smtClean="0"/>
              <a:t>Universität Leipzig</a:t>
            </a:r>
            <a:endParaRPr lang="de-DE" noProof="0" dirty="0"/>
          </a:p>
        </p:txBody>
      </p:sp>
      <p:sp>
        <p:nvSpPr>
          <p:cNvPr id="8" name="Rectangle 1055"/>
          <p:cNvSpPr>
            <a:spLocks noChangeArrowheads="1"/>
          </p:cNvSpPr>
          <p:nvPr/>
        </p:nvSpPr>
        <p:spPr bwMode="auto">
          <a:xfrm>
            <a:off x="6948264" y="27856"/>
            <a:ext cx="252028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/>
          <a:p>
            <a:pPr algn="r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SzPct val="75000"/>
            </a:pPr>
            <a:r>
              <a:rPr lang="en-US" sz="1200" dirty="0" smtClean="0">
                <a:solidFill>
                  <a:schemeClr val="bg1"/>
                </a:solidFill>
                <a:effectLst/>
                <a:latin typeface="+mj-lt"/>
              </a:rPr>
              <a:t>Leipzig, 08.12.2014</a:t>
            </a:r>
            <a:endParaRPr lang="en-US" sz="120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Untertitel 4"/>
          <p:cNvSpPr txBox="1">
            <a:spLocks/>
          </p:cNvSpPr>
          <p:nvPr/>
        </p:nvSpPr>
        <p:spPr>
          <a:xfrm>
            <a:off x="2433976" y="3864157"/>
            <a:ext cx="4276048" cy="50250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5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Pct val="90000"/>
              <a:buFont typeface="Arial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dirty="0"/>
              <a:t>– </a:t>
            </a:r>
            <a:r>
              <a:rPr lang="de-DE" sz="2200" dirty="0" smtClean="0"/>
              <a:t>Verteidigung der Dissertation –</a:t>
            </a:r>
          </a:p>
          <a:p>
            <a:pPr algn="ctr"/>
            <a:endParaRPr 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2836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756592" y="1168286"/>
            <a:ext cx="10297144" cy="21222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Textfeld 234"/>
          <p:cNvSpPr txBox="1"/>
          <p:nvPr/>
        </p:nvSpPr>
        <p:spPr>
          <a:xfrm>
            <a:off x="1196529" y="3291319"/>
            <a:ext cx="686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600" dirty="0" smtClean="0"/>
              <a:t>Generierung von Match-Tasks</a:t>
            </a:r>
          </a:p>
        </p:txBody>
      </p:sp>
      <p:graphicFrame>
        <p:nvGraphicFramePr>
          <p:cNvPr id="88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79205"/>
              </p:ext>
            </p:extLst>
          </p:nvPr>
        </p:nvGraphicFramePr>
        <p:xfrm>
          <a:off x="4533141" y="6060524"/>
          <a:ext cx="35564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21"/>
                <a:gridCol w="2426379"/>
                <a:gridCol w="589444"/>
              </a:tblGrid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Match tasks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0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Lastbalancierung</a:t>
            </a:r>
            <a:r>
              <a:rPr lang="en-US" dirty="0" smtClean="0"/>
              <a:t> </a:t>
            </a:r>
            <a:r>
              <a:rPr lang="de-DE" dirty="0" smtClean="0"/>
              <a:t>– </a:t>
            </a:r>
            <a:r>
              <a:rPr lang="en-US" dirty="0" err="1" smtClean="0"/>
              <a:t>BlockSplit-Algorithmus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57756"/>
                  </p:ext>
                </p:extLst>
              </p:nvPr>
            </p:nvGraphicFramePr>
            <p:xfrm>
              <a:off x="4163071" y="1484784"/>
              <a:ext cx="2522568" cy="1502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262"/>
                    <a:gridCol w="501650"/>
                    <a:gridCol w="485775"/>
                    <a:gridCol w="381158"/>
                    <a:gridCol w="450723"/>
                  </a:tblGrid>
                  <a:tr h="220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Block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Map</a:t>
                          </a:r>
                          <a:r>
                            <a:rPr lang="en-US" sz="1600" baseline="-25000" dirty="0" smtClean="0"/>
                            <a:t>1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Map</a:t>
                          </a:r>
                          <a:r>
                            <a:rPr lang="en-US" sz="1600" baseline="-25000" dirty="0" smtClean="0"/>
                            <a:t>2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Size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Pairs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</a:tr>
                  <a:tr h="283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Mp3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Phone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Console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Tablet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3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2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5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10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401">
                    <a:tc gridSpan="4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l-GR" sz="1600" b="1" i="0" smtClean="0">
                                    <a:latin typeface="Cambria Math"/>
                                    <a:ea typeface="Cambria Math" pitchFamily="18" charset="0"/>
                                  </a:rPr>
                                  <m:t>𝚺</m:t>
                                </m:r>
                                <m:r>
                                  <a:rPr lang="de-DE" sz="1600" b="1" i="0" smtClean="0">
                                    <a:latin typeface="Cambria Math"/>
                                    <a:ea typeface="Cambria Math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b="1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19</a:t>
                          </a:r>
                          <a:endParaRPr lang="en-US" sz="1600" b="1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457756"/>
                  </p:ext>
                </p:extLst>
              </p:nvPr>
            </p:nvGraphicFramePr>
            <p:xfrm>
              <a:off x="4163071" y="1484784"/>
              <a:ext cx="2522568" cy="15022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3262"/>
                    <a:gridCol w="501650"/>
                    <a:gridCol w="485775"/>
                    <a:gridCol w="381158"/>
                    <a:gridCol w="450723"/>
                  </a:tblGrid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Block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Map</a:t>
                          </a:r>
                          <a:r>
                            <a:rPr lang="en-US" sz="1600" baseline="-25000" dirty="0" smtClean="0"/>
                            <a:t>1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Map</a:t>
                          </a:r>
                          <a:r>
                            <a:rPr lang="en-US" sz="1600" baseline="-25000" dirty="0" smtClean="0"/>
                            <a:t>2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Size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Pairs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</a:tr>
                  <a:tr h="2830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Mp3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0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Phone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4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Console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1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2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Tablet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3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2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5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1" dirty="0" smtClean="0"/>
                            <a:t>10</a:t>
                          </a:r>
                          <a:endParaRPr lang="en-US" sz="1600" i="1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 gridSpan="4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4" t="-542500" r="-21765" b="-525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D0D8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b="1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19</a:t>
                          </a:r>
                          <a:endParaRPr lang="en-US" sz="1600" b="1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48" name="Textfeld 2047"/>
          <p:cNvSpPr txBox="1"/>
          <p:nvPr/>
        </p:nvSpPr>
        <p:spPr>
          <a:xfrm>
            <a:off x="5144044" y="117163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BDM</a:t>
            </a:r>
            <a:endParaRPr lang="en-US" sz="1600" dirty="0"/>
          </a:p>
        </p:txBody>
      </p:sp>
      <p:sp>
        <p:nvSpPr>
          <p:cNvPr id="77" name="Textfeld 76"/>
          <p:cNvSpPr txBox="1"/>
          <p:nvPr/>
        </p:nvSpPr>
        <p:spPr>
          <a:xfrm>
            <a:off x="7726776" y="112474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(m=2, r=2)</a:t>
            </a:r>
            <a:endParaRPr lang="en-US" dirty="0"/>
          </a:p>
        </p:txBody>
      </p:sp>
      <p:sp>
        <p:nvSpPr>
          <p:cNvPr id="81" name="Abgerundete rechteckige Legende 80"/>
          <p:cNvSpPr/>
          <p:nvPr/>
        </p:nvSpPr>
        <p:spPr>
          <a:xfrm>
            <a:off x="7205972" y="1916832"/>
            <a:ext cx="1902532" cy="840707"/>
          </a:xfrm>
          <a:prstGeom prst="wedgeRoundRectCallout">
            <a:avLst>
              <a:gd name="adj1" fmla="val -72786"/>
              <a:gd name="adj2" fmla="val 25563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ct val="20000"/>
              </a:spcBef>
              <a:buSzPct val="85000"/>
            </a:pPr>
            <a:r>
              <a:rPr lang="pt-BR" sz="1600" dirty="0" smtClean="0">
                <a:solidFill>
                  <a:prstClr val="black"/>
                </a:solidFill>
                <a:sym typeface="Wingdings" pitchFamily="2" charset="2"/>
              </a:rPr>
              <a:t> “</a:t>
            </a:r>
            <a:r>
              <a:rPr lang="pt-BR" sz="1600" dirty="0">
                <a:solidFill>
                  <a:prstClr val="black"/>
                </a:solidFill>
                <a:sym typeface="Wingdings" pitchFamily="2" charset="2"/>
              </a:rPr>
              <a:t>Großer” </a:t>
            </a:r>
            <a:r>
              <a:rPr lang="pt-BR" sz="1600" dirty="0" smtClean="0">
                <a:solidFill>
                  <a:prstClr val="black"/>
                </a:solidFill>
                <a:sym typeface="Wingdings" pitchFamily="2" charset="2"/>
              </a:rPr>
              <a:t>Block da</a:t>
            </a:r>
            <a:br>
              <a:rPr lang="pt-BR" sz="1600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pt-BR" sz="16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  <a:t>#</a:t>
            </a:r>
            <a:r>
              <a:rPr lang="de-DE" sz="1600" dirty="0" err="1" smtClean="0">
                <a:solidFill>
                  <a:prstClr val="black"/>
                </a:solidFill>
                <a:sym typeface="Wingdings" pitchFamily="2" charset="2"/>
              </a:rPr>
              <a:t>P</a:t>
            </a:r>
            <a:r>
              <a:rPr lang="de-DE" sz="1600" baseline="-25000" dirty="0" err="1" smtClean="0">
                <a:solidFill>
                  <a:prstClr val="black"/>
                </a:solidFill>
                <a:sym typeface="Wingdings" pitchFamily="2" charset="2"/>
              </a:rPr>
              <a:t>Block</a:t>
            </a:r>
            <a: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1600" dirty="0">
                <a:solidFill>
                  <a:prstClr val="black"/>
                </a:solidFill>
                <a:sym typeface="Wingdings" pitchFamily="2" charset="2"/>
              </a:rPr>
              <a:t>&gt; #</a:t>
            </a:r>
            <a:r>
              <a:rPr lang="de-DE" sz="1600" dirty="0" err="1" smtClean="0">
                <a:solidFill>
                  <a:prstClr val="black"/>
                </a:solidFill>
                <a:sym typeface="Wingdings" pitchFamily="2" charset="2"/>
              </a:rPr>
              <a:t>P</a:t>
            </a:r>
            <a:r>
              <a:rPr lang="de-DE" sz="1600" baseline="-25000" dirty="0" err="1" smtClean="0">
                <a:solidFill>
                  <a:prstClr val="black"/>
                </a:solidFill>
                <a:sym typeface="Wingdings" pitchFamily="2" charset="2"/>
              </a:rPr>
              <a:t>Overall</a:t>
            </a:r>
            <a: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1600" dirty="0">
                <a:solidFill>
                  <a:prstClr val="black"/>
                </a:solidFill>
                <a:sym typeface="Wingdings" pitchFamily="2" charset="2"/>
              </a:rPr>
              <a:t>/ </a:t>
            </a:r>
            <a: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  <a:t>r</a:t>
            </a:r>
          </a:p>
          <a:p>
            <a:pPr marL="0" lvl="1">
              <a:spcBef>
                <a:spcPct val="20000"/>
              </a:spcBef>
              <a:buSzPct val="85000"/>
            </a:pPr>
            <a:r>
              <a:rPr lang="de-DE" sz="800" dirty="0" smtClean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  <a:t>      (10 &gt; 19/2)</a:t>
            </a:r>
            <a:endParaRPr lang="en-US" sz="1600" dirty="0"/>
          </a:p>
        </p:txBody>
      </p:sp>
      <p:sp>
        <p:nvSpPr>
          <p:cNvPr id="82" name="Ellipse 81"/>
          <p:cNvSpPr/>
          <p:nvPr/>
        </p:nvSpPr>
        <p:spPr>
          <a:xfrm>
            <a:off x="4084363" y="2467372"/>
            <a:ext cx="2717604" cy="338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feld 82"/>
          <p:cNvSpPr txBox="1"/>
          <p:nvPr/>
        </p:nvSpPr>
        <p:spPr>
          <a:xfrm>
            <a:off x="1196529" y="3291319"/>
            <a:ext cx="686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de-DE" sz="1600" dirty="0" smtClean="0"/>
              <a:t>Teilung großer Blöcke in m Subblöcke</a:t>
            </a:r>
          </a:p>
        </p:txBody>
      </p:sp>
      <p:sp>
        <p:nvSpPr>
          <p:cNvPr id="84" name="Right Arrow 22"/>
          <p:cNvSpPr/>
          <p:nvPr/>
        </p:nvSpPr>
        <p:spPr>
          <a:xfrm rot="5400000">
            <a:off x="791718" y="3449577"/>
            <a:ext cx="368808" cy="276606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1" y="1257159"/>
            <a:ext cx="2600351" cy="183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Rechteck 2052"/>
          <p:cNvSpPr/>
          <p:nvPr/>
        </p:nvSpPr>
        <p:spPr>
          <a:xfrm>
            <a:off x="4013338" y="2730128"/>
            <a:ext cx="2790910" cy="332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hteck 108"/>
          <p:cNvSpPr/>
          <p:nvPr/>
        </p:nvSpPr>
        <p:spPr>
          <a:xfrm rot="16200000">
            <a:off x="5515048" y="2072513"/>
            <a:ext cx="1906229" cy="4427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uppieren 178"/>
          <p:cNvGrpSpPr/>
          <p:nvPr/>
        </p:nvGrpSpPr>
        <p:grpSpPr>
          <a:xfrm>
            <a:off x="1590131" y="4049886"/>
            <a:ext cx="419100" cy="1156511"/>
            <a:chOff x="6375845" y="914400"/>
            <a:chExt cx="507111" cy="1399378"/>
          </a:xfrm>
        </p:grpSpPr>
        <p:sp>
          <p:nvSpPr>
            <p:cNvPr id="180" name="Rectangle 26"/>
            <p:cNvSpPr/>
            <p:nvPr/>
          </p:nvSpPr>
          <p:spPr>
            <a:xfrm>
              <a:off x="6375845" y="933860"/>
              <a:ext cx="507111" cy="137991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1" name="Grafik 18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914400"/>
              <a:ext cx="457945" cy="362540"/>
            </a:xfrm>
            <a:prstGeom prst="rect">
              <a:avLst/>
            </a:prstGeom>
          </p:spPr>
        </p:pic>
        <p:pic>
          <p:nvPicPr>
            <p:cNvPr id="182" name="Grafik 18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686" y="1336286"/>
              <a:ext cx="416314" cy="416314"/>
            </a:xfrm>
            <a:prstGeom prst="rect">
              <a:avLst/>
            </a:prstGeom>
          </p:spPr>
        </p:pic>
        <p:pic>
          <p:nvPicPr>
            <p:cNvPr id="183" name="Grafik 1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686" y="1828800"/>
              <a:ext cx="416314" cy="416314"/>
            </a:xfrm>
            <a:prstGeom prst="rect">
              <a:avLst/>
            </a:prstGeom>
          </p:spPr>
        </p:pic>
      </p:grpSp>
      <p:cxnSp>
        <p:nvCxnSpPr>
          <p:cNvPr id="184" name="Gewinkelte Verbindung 183"/>
          <p:cNvCxnSpPr/>
          <p:nvPr/>
        </p:nvCxnSpPr>
        <p:spPr>
          <a:xfrm>
            <a:off x="1681505" y="5210640"/>
            <a:ext cx="209550" cy="8674"/>
          </a:xfrm>
          <a:prstGeom prst="bentConnector4">
            <a:avLst>
              <a:gd name="adj1" fmla="val 1652"/>
              <a:gd name="adj2" fmla="val 1920000"/>
            </a:avLst>
          </a:prstGeom>
          <a:ln w="22225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Gruppieren 184"/>
          <p:cNvGrpSpPr/>
          <p:nvPr/>
        </p:nvGrpSpPr>
        <p:grpSpPr>
          <a:xfrm>
            <a:off x="1043608" y="4049886"/>
            <a:ext cx="419100" cy="1616363"/>
            <a:chOff x="6375400" y="2438400"/>
            <a:chExt cx="507111" cy="1955800"/>
          </a:xfrm>
        </p:grpSpPr>
        <p:sp>
          <p:nvSpPr>
            <p:cNvPr id="186" name="Rectangle 26"/>
            <p:cNvSpPr/>
            <p:nvPr/>
          </p:nvSpPr>
          <p:spPr>
            <a:xfrm>
              <a:off x="6375400" y="2438400"/>
              <a:ext cx="507111" cy="1955800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Grafik 18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036" y="2495350"/>
              <a:ext cx="262364" cy="440771"/>
            </a:xfrm>
            <a:prstGeom prst="rect">
              <a:avLst/>
            </a:prstGeom>
          </p:spPr>
        </p:pic>
        <p:pic>
          <p:nvPicPr>
            <p:cNvPr id="188" name="Grafik 18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320" y="2971800"/>
              <a:ext cx="268080" cy="394235"/>
            </a:xfrm>
            <a:prstGeom prst="rect">
              <a:avLst/>
            </a:prstGeom>
          </p:spPr>
        </p:pic>
        <p:pic>
          <p:nvPicPr>
            <p:cNvPr id="189" name="Grafik 18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205" y="3429000"/>
              <a:ext cx="260195" cy="433659"/>
            </a:xfrm>
            <a:prstGeom prst="rect">
              <a:avLst/>
            </a:prstGeom>
          </p:spPr>
        </p:pic>
        <p:pic>
          <p:nvPicPr>
            <p:cNvPr id="190" name="Grafik 18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036" y="3884177"/>
              <a:ext cx="262364" cy="440771"/>
            </a:xfrm>
            <a:prstGeom prst="rect">
              <a:avLst/>
            </a:prstGeom>
          </p:spPr>
        </p:pic>
      </p:grpSp>
      <p:grpSp>
        <p:nvGrpSpPr>
          <p:cNvPr id="191" name="Gruppieren 190"/>
          <p:cNvGrpSpPr/>
          <p:nvPr/>
        </p:nvGrpSpPr>
        <p:grpSpPr>
          <a:xfrm>
            <a:off x="2742514" y="4049886"/>
            <a:ext cx="419100" cy="1023759"/>
            <a:chOff x="6413500" y="5130800"/>
            <a:chExt cx="507111" cy="1238748"/>
          </a:xfrm>
        </p:grpSpPr>
        <p:sp>
          <p:nvSpPr>
            <p:cNvPr id="192" name="Rectangle 26"/>
            <p:cNvSpPr/>
            <p:nvPr/>
          </p:nvSpPr>
          <p:spPr>
            <a:xfrm>
              <a:off x="6413500" y="5130800"/>
              <a:ext cx="507111" cy="123874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3" name="Grafik 19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18" y="5207000"/>
              <a:ext cx="433659" cy="312235"/>
            </a:xfrm>
            <a:prstGeom prst="rect">
              <a:avLst/>
            </a:prstGeom>
          </p:spPr>
        </p:pic>
        <p:pic>
          <p:nvPicPr>
            <p:cNvPr id="194" name="Grafik 19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1091">
              <a:off x="6442799" y="5594678"/>
              <a:ext cx="451579" cy="344061"/>
            </a:xfrm>
            <a:prstGeom prst="rect">
              <a:avLst/>
            </a:prstGeom>
          </p:spPr>
        </p:pic>
        <p:pic>
          <p:nvPicPr>
            <p:cNvPr id="195" name="Grafik 19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458" y="5997074"/>
              <a:ext cx="433659" cy="320907"/>
            </a:xfrm>
            <a:prstGeom prst="rect">
              <a:avLst/>
            </a:prstGeom>
          </p:spPr>
        </p:pic>
      </p:grpSp>
      <p:grpSp>
        <p:nvGrpSpPr>
          <p:cNvPr id="196" name="Gruppieren 195"/>
          <p:cNvGrpSpPr/>
          <p:nvPr/>
        </p:nvGrpSpPr>
        <p:grpSpPr>
          <a:xfrm>
            <a:off x="3259015" y="4045687"/>
            <a:ext cx="419100" cy="628789"/>
            <a:chOff x="6413500" y="5130800"/>
            <a:chExt cx="507111" cy="760835"/>
          </a:xfrm>
        </p:grpSpPr>
        <p:sp>
          <p:nvSpPr>
            <p:cNvPr id="197" name="Rectangle 26"/>
            <p:cNvSpPr/>
            <p:nvPr/>
          </p:nvSpPr>
          <p:spPr>
            <a:xfrm>
              <a:off x="6413500" y="5130800"/>
              <a:ext cx="507111" cy="76083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8" name="Grafik 19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18" y="5557520"/>
              <a:ext cx="433659" cy="312235"/>
            </a:xfrm>
            <a:prstGeom prst="rect">
              <a:avLst/>
            </a:prstGeom>
          </p:spPr>
        </p:pic>
        <p:pic>
          <p:nvPicPr>
            <p:cNvPr id="199" name="Grafik 19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458" y="5207000"/>
              <a:ext cx="433659" cy="320907"/>
            </a:xfrm>
            <a:prstGeom prst="rect">
              <a:avLst/>
            </a:prstGeom>
          </p:spPr>
        </p:pic>
      </p:grpSp>
      <p:grpSp>
        <p:nvGrpSpPr>
          <p:cNvPr id="200" name="Gruppieren 199"/>
          <p:cNvGrpSpPr/>
          <p:nvPr/>
        </p:nvGrpSpPr>
        <p:grpSpPr>
          <a:xfrm>
            <a:off x="2166195" y="4045162"/>
            <a:ext cx="419100" cy="1023759"/>
            <a:chOff x="6413500" y="5130800"/>
            <a:chExt cx="507111" cy="1238748"/>
          </a:xfrm>
        </p:grpSpPr>
        <p:sp>
          <p:nvSpPr>
            <p:cNvPr id="201" name="Rectangle 26"/>
            <p:cNvSpPr/>
            <p:nvPr/>
          </p:nvSpPr>
          <p:spPr>
            <a:xfrm>
              <a:off x="6413500" y="5130800"/>
              <a:ext cx="507111" cy="123874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2" name="Grafik 20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18" y="5207000"/>
              <a:ext cx="433659" cy="312235"/>
            </a:xfrm>
            <a:prstGeom prst="rect">
              <a:avLst/>
            </a:prstGeom>
          </p:spPr>
        </p:pic>
        <p:pic>
          <p:nvPicPr>
            <p:cNvPr id="203" name="Grafik 20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1091">
              <a:off x="6442799" y="5594678"/>
              <a:ext cx="451579" cy="344061"/>
            </a:xfrm>
            <a:prstGeom prst="rect">
              <a:avLst/>
            </a:prstGeom>
          </p:spPr>
        </p:pic>
        <p:pic>
          <p:nvPicPr>
            <p:cNvPr id="204" name="Grafik 20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458" y="5997074"/>
              <a:ext cx="433659" cy="320907"/>
            </a:xfrm>
            <a:prstGeom prst="rect">
              <a:avLst/>
            </a:prstGeom>
          </p:spPr>
        </p:pic>
      </p:grpSp>
      <p:grpSp>
        <p:nvGrpSpPr>
          <p:cNvPr id="205" name="Gruppieren 204"/>
          <p:cNvGrpSpPr/>
          <p:nvPr/>
        </p:nvGrpSpPr>
        <p:grpSpPr>
          <a:xfrm>
            <a:off x="2166195" y="5179679"/>
            <a:ext cx="419100" cy="628789"/>
            <a:chOff x="6413500" y="5130800"/>
            <a:chExt cx="507111" cy="760835"/>
          </a:xfrm>
        </p:grpSpPr>
        <p:sp>
          <p:nvSpPr>
            <p:cNvPr id="206" name="Rectangle 26"/>
            <p:cNvSpPr/>
            <p:nvPr/>
          </p:nvSpPr>
          <p:spPr>
            <a:xfrm>
              <a:off x="6413500" y="5130800"/>
              <a:ext cx="507111" cy="76083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7" name="Grafik 20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18" y="5557520"/>
              <a:ext cx="433659" cy="312235"/>
            </a:xfrm>
            <a:prstGeom prst="rect">
              <a:avLst/>
            </a:prstGeom>
          </p:spPr>
        </p:pic>
        <p:pic>
          <p:nvPicPr>
            <p:cNvPr id="208" name="Grafik 20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458" y="5207000"/>
              <a:ext cx="433659" cy="320907"/>
            </a:xfrm>
            <a:prstGeom prst="rect">
              <a:avLst/>
            </a:prstGeom>
          </p:spPr>
        </p:pic>
      </p:grpSp>
      <p:cxnSp>
        <p:nvCxnSpPr>
          <p:cNvPr id="209" name="Gewinkelte Verbindung 208"/>
          <p:cNvCxnSpPr/>
          <p:nvPr/>
        </p:nvCxnSpPr>
        <p:spPr>
          <a:xfrm>
            <a:off x="1173757" y="5667685"/>
            <a:ext cx="209550" cy="8674"/>
          </a:xfrm>
          <a:prstGeom prst="bentConnector4">
            <a:avLst>
              <a:gd name="adj1" fmla="val 1652"/>
              <a:gd name="adj2" fmla="val 1920000"/>
            </a:avLst>
          </a:prstGeom>
          <a:ln w="22225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winkelte Verbindung 209"/>
          <p:cNvCxnSpPr/>
          <p:nvPr/>
        </p:nvCxnSpPr>
        <p:spPr>
          <a:xfrm>
            <a:off x="2833093" y="5072045"/>
            <a:ext cx="209550" cy="8674"/>
          </a:xfrm>
          <a:prstGeom prst="bentConnector4">
            <a:avLst>
              <a:gd name="adj1" fmla="val 1652"/>
              <a:gd name="adj2" fmla="val 1920000"/>
            </a:avLst>
          </a:prstGeom>
          <a:ln w="22225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Gewinkelte Verbindung 210"/>
          <p:cNvCxnSpPr/>
          <p:nvPr/>
        </p:nvCxnSpPr>
        <p:spPr>
          <a:xfrm>
            <a:off x="3348912" y="4673202"/>
            <a:ext cx="209550" cy="8674"/>
          </a:xfrm>
          <a:prstGeom prst="bentConnector4">
            <a:avLst>
              <a:gd name="adj1" fmla="val 1652"/>
              <a:gd name="adj2" fmla="val 1920000"/>
            </a:avLst>
          </a:prstGeom>
          <a:ln w="22225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Gewinkelte Verbindung 211"/>
          <p:cNvCxnSpPr>
            <a:stCxn id="201" idx="1"/>
            <a:endCxn id="206" idx="2"/>
          </p:cNvCxnSpPr>
          <p:nvPr/>
        </p:nvCxnSpPr>
        <p:spPr>
          <a:xfrm rot="10800000" flipH="1" flipV="1">
            <a:off x="2166195" y="4557042"/>
            <a:ext cx="209550" cy="1251426"/>
          </a:xfrm>
          <a:prstGeom prst="bentConnector4">
            <a:avLst>
              <a:gd name="adj1" fmla="val -37879"/>
              <a:gd name="adj2" fmla="val 118267"/>
            </a:avLst>
          </a:prstGeom>
          <a:ln w="22225"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6"/>
          <p:cNvSpPr/>
          <p:nvPr/>
        </p:nvSpPr>
        <p:spPr>
          <a:xfrm>
            <a:off x="1481613" y="1455192"/>
            <a:ext cx="314876" cy="1616363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6"/>
          <p:cNvSpPr/>
          <p:nvPr/>
        </p:nvSpPr>
        <p:spPr>
          <a:xfrm>
            <a:off x="1930849" y="1890995"/>
            <a:ext cx="419100" cy="122461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6"/>
          <p:cNvSpPr/>
          <p:nvPr/>
        </p:nvSpPr>
        <p:spPr>
          <a:xfrm>
            <a:off x="2454806" y="1206277"/>
            <a:ext cx="461010" cy="17906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6"/>
          <p:cNvSpPr/>
          <p:nvPr/>
        </p:nvSpPr>
        <p:spPr>
          <a:xfrm>
            <a:off x="994460" y="1797716"/>
            <a:ext cx="419100" cy="38694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15"/>
          <p:cNvSpPr/>
          <p:nvPr/>
        </p:nvSpPr>
        <p:spPr>
          <a:xfrm>
            <a:off x="467544" y="2682076"/>
            <a:ext cx="623455" cy="31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</a:t>
            </a:r>
            <a:r>
              <a:rPr lang="en-US" sz="1600" baseline="-25000" dirty="0"/>
              <a:t>2</a:t>
            </a:r>
          </a:p>
        </p:txBody>
      </p:sp>
      <p:sp>
        <p:nvSpPr>
          <p:cNvPr id="227" name="Rectangle 15"/>
          <p:cNvSpPr/>
          <p:nvPr/>
        </p:nvSpPr>
        <p:spPr>
          <a:xfrm>
            <a:off x="467544" y="1340768"/>
            <a:ext cx="623455" cy="314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</a:t>
            </a:r>
            <a:r>
              <a:rPr lang="en-US" sz="1600" baseline="-25000" dirty="0" smtClean="0"/>
              <a:t>1</a:t>
            </a:r>
            <a:endParaRPr lang="en-US" sz="16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8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26188"/>
                  </p:ext>
                </p:extLst>
              </p:nvPr>
            </p:nvGraphicFramePr>
            <p:xfrm>
              <a:off x="4548941" y="4028306"/>
              <a:ext cx="2111291" cy="1773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3139"/>
                    <a:gridCol w="588152"/>
                  </a:tblGrid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Match task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Pairs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Phone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Console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 </a:t>
                          </a:r>
                          <a:r>
                            <a:rPr lang="en-US" sz="1600" dirty="0" smtClean="0"/>
                            <a:t>- Tablet</a:t>
                          </a:r>
                          <a:r>
                            <a:rPr lang="en-US" sz="1600" baseline="-25000" dirty="0" smtClean="0"/>
                            <a:t>2</a:t>
                          </a:r>
                          <a:endParaRPr lang="en-US" sz="1600" dirty="0" smtClean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3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013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0" dirty="0" smtClean="0"/>
                            <a:t>Tablet</a:t>
                          </a:r>
                          <a:r>
                            <a:rPr lang="en-US" sz="1600" i="0" baseline="-25000" dirty="0" smtClean="0"/>
                            <a:t>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1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l-GR" sz="1600" b="1" i="0" smtClean="0">
                                    <a:latin typeface="Cambria Math"/>
                                    <a:ea typeface="Cambria Math" pitchFamily="18" charset="0"/>
                                  </a:rPr>
                                  <m:t>𝚺</m:t>
                                </m:r>
                                <m:r>
                                  <a:rPr lang="de-DE" sz="1600" b="1" i="0" smtClean="0">
                                    <a:latin typeface="Cambria Math"/>
                                    <a:ea typeface="Cambria Math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en-US" sz="1600" i="0" baseline="-25000" dirty="0" smtClean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19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8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4626188"/>
                  </p:ext>
                </p:extLst>
              </p:nvPr>
            </p:nvGraphicFramePr>
            <p:xfrm>
              <a:off x="4548941" y="4028306"/>
              <a:ext cx="2111291" cy="1773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3139"/>
                    <a:gridCol w="588152"/>
                  </a:tblGrid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Match task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Pairs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Phone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Console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 </a:t>
                          </a:r>
                          <a:r>
                            <a:rPr lang="en-US" sz="1600" dirty="0" smtClean="0"/>
                            <a:t>- Tablet</a:t>
                          </a:r>
                          <a:r>
                            <a:rPr lang="en-US" sz="1600" baseline="-25000" dirty="0" smtClean="0"/>
                            <a:t>2</a:t>
                          </a:r>
                          <a:endParaRPr lang="en-US" sz="1600" dirty="0" smtClean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3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013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0" dirty="0" smtClean="0"/>
                            <a:t>Tablet</a:t>
                          </a:r>
                          <a:r>
                            <a:rPr lang="en-US" sz="1600" i="0" baseline="-25000" dirty="0" smtClean="0"/>
                            <a:t>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1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3"/>
                          <a:stretch>
                            <a:fillRect t="-655000" r="-38800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19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56" name="Rechteck 2055"/>
          <p:cNvSpPr/>
          <p:nvPr/>
        </p:nvSpPr>
        <p:spPr>
          <a:xfrm>
            <a:off x="4360522" y="4525539"/>
            <a:ext cx="2414136" cy="125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hteck 230"/>
          <p:cNvSpPr/>
          <p:nvPr/>
        </p:nvSpPr>
        <p:spPr>
          <a:xfrm>
            <a:off x="4512922" y="4749829"/>
            <a:ext cx="2414136" cy="125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hteck 231"/>
          <p:cNvSpPr/>
          <p:nvPr/>
        </p:nvSpPr>
        <p:spPr>
          <a:xfrm>
            <a:off x="4499992" y="5011773"/>
            <a:ext cx="2414136" cy="125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hteck 232"/>
          <p:cNvSpPr/>
          <p:nvPr/>
        </p:nvSpPr>
        <p:spPr>
          <a:xfrm>
            <a:off x="4499992" y="5258640"/>
            <a:ext cx="2414136" cy="1258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5507329"/>
                  </p:ext>
                </p:extLst>
              </p:nvPr>
            </p:nvGraphicFramePr>
            <p:xfrm>
              <a:off x="4548941" y="4030311"/>
              <a:ext cx="2111291" cy="1773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3139"/>
                    <a:gridCol w="588152"/>
                  </a:tblGrid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Match task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Pairs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Phone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 </a:t>
                          </a:r>
                          <a:r>
                            <a:rPr lang="en-US" sz="1600" dirty="0" smtClean="0"/>
                            <a:t>- Tablet</a:t>
                          </a:r>
                          <a:r>
                            <a:rPr lang="en-US" sz="1600" baseline="-25000" dirty="0" smtClean="0"/>
                            <a:t>2</a:t>
                          </a:r>
                          <a:endParaRPr lang="en-US" sz="1600" dirty="0" smtClean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Console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3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013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0" dirty="0" smtClean="0"/>
                            <a:t>Tablet</a:t>
                          </a:r>
                          <a:r>
                            <a:rPr lang="en-US" sz="1600" i="0" baseline="-25000" dirty="0" smtClean="0"/>
                            <a:t>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1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1740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l-GR" sz="1600" b="1" i="0" smtClean="0">
                                    <a:latin typeface="Cambria Math"/>
                                    <a:ea typeface="Cambria Math" pitchFamily="18" charset="0"/>
                                  </a:rPr>
                                  <m:t>𝚺</m:t>
                                </m:r>
                                <m:r>
                                  <a:rPr lang="de-DE" sz="1600" b="1" i="0" smtClean="0">
                                    <a:latin typeface="Cambria Math"/>
                                    <a:ea typeface="Cambria Math" pitchFamily="18" charset="0"/>
                                  </a:rPr>
                                  <m:t>   </m:t>
                                </m:r>
                              </m:oMath>
                            </m:oMathPara>
                          </a14:m>
                          <a:endParaRPr lang="en-US" sz="1600" i="0" baseline="-25000" dirty="0" smtClean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19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5507329"/>
                  </p:ext>
                </p:extLst>
              </p:nvPr>
            </p:nvGraphicFramePr>
            <p:xfrm>
              <a:off x="4548941" y="4030311"/>
              <a:ext cx="2111291" cy="17731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3139"/>
                    <a:gridCol w="588152"/>
                  </a:tblGrid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Match task</a:t>
                          </a:r>
                          <a:endParaRPr lang="en-US" sz="1600" baseline="-250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Pairs</a:t>
                          </a:r>
                          <a:endParaRPr lang="en-US" sz="1600" baseline="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Phone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 </a:t>
                          </a:r>
                          <a:r>
                            <a:rPr lang="en-US" sz="1600" dirty="0" smtClean="0"/>
                            <a:t>- Tablet</a:t>
                          </a:r>
                          <a:r>
                            <a:rPr lang="en-US" sz="1600" baseline="-25000" dirty="0" smtClean="0"/>
                            <a:t>2</a:t>
                          </a:r>
                          <a:endParaRPr lang="en-US" sz="1600" dirty="0" smtClean="0"/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6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Console</a:t>
                          </a: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3</a:t>
                          </a:r>
                          <a:endParaRPr lang="en-US" sz="1600" dirty="0"/>
                        </a:p>
                      </a:txBody>
                      <a:tcPr marL="0" marR="0" marT="0" marB="0" anchor="ctr"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Tablet</a:t>
                          </a:r>
                          <a:r>
                            <a:rPr lang="en-US" sz="1600" baseline="-25000" dirty="0" smtClean="0"/>
                            <a:t>1</a:t>
                          </a:r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3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1013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i="0" dirty="0" smtClean="0"/>
                            <a:t>Tablet</a:t>
                          </a:r>
                          <a:r>
                            <a:rPr lang="en-US" sz="1600" i="0" baseline="-25000" dirty="0" smtClean="0"/>
                            <a:t>2</a:t>
                          </a:r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 smtClean="0"/>
                            <a:t>1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14"/>
                          <a:stretch>
                            <a:fillRect t="-652500" r="-38800" b="-5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 smtClean="0"/>
                            <a:t>19</a:t>
                          </a:r>
                          <a:endParaRPr lang="en-US" sz="1600" i="0" dirty="0"/>
                        </a:p>
                      </a:txBody>
                      <a:tcPr marL="0" marR="0" marT="0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6" name="Abgerundete rechteckige Legende 235"/>
          <p:cNvSpPr/>
          <p:nvPr/>
        </p:nvSpPr>
        <p:spPr>
          <a:xfrm>
            <a:off x="7171076" y="4073291"/>
            <a:ext cx="1289356" cy="840707"/>
          </a:xfrm>
          <a:prstGeom prst="wedgeRoundRectCallout">
            <a:avLst>
              <a:gd name="adj1" fmla="val -86695"/>
              <a:gd name="adj2" fmla="val 44554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  <a:buSzPct val="85000"/>
            </a:pPr>
            <a: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  <a:t>ORDER BY</a:t>
            </a:r>
            <a:b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</a:br>
            <a:r>
              <a:rPr lang="de-DE" sz="1600" dirty="0" smtClean="0">
                <a:solidFill>
                  <a:prstClr val="black"/>
                </a:solidFill>
                <a:sym typeface="Wingdings" pitchFamily="2" charset="2"/>
              </a:rPr>
              <a:t>Pairs DESC</a:t>
            </a:r>
            <a:endParaRPr lang="en-US" sz="1600" dirty="0"/>
          </a:p>
        </p:txBody>
      </p:sp>
      <p:grpSp>
        <p:nvGrpSpPr>
          <p:cNvPr id="237" name="Gruppieren 236"/>
          <p:cNvGrpSpPr/>
          <p:nvPr/>
        </p:nvGrpSpPr>
        <p:grpSpPr>
          <a:xfrm>
            <a:off x="1590131" y="4045162"/>
            <a:ext cx="419100" cy="1023759"/>
            <a:chOff x="6413500" y="5130800"/>
            <a:chExt cx="507111" cy="1238748"/>
          </a:xfrm>
        </p:grpSpPr>
        <p:sp>
          <p:nvSpPr>
            <p:cNvPr id="238" name="Rectangle 26"/>
            <p:cNvSpPr/>
            <p:nvPr/>
          </p:nvSpPr>
          <p:spPr>
            <a:xfrm>
              <a:off x="6413500" y="5130800"/>
              <a:ext cx="507111" cy="123874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Grafik 2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18" y="5207000"/>
              <a:ext cx="433659" cy="312235"/>
            </a:xfrm>
            <a:prstGeom prst="rect">
              <a:avLst/>
            </a:prstGeom>
          </p:spPr>
        </p:pic>
        <p:pic>
          <p:nvPicPr>
            <p:cNvPr id="240" name="Grafik 2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1091">
              <a:off x="6442799" y="5594678"/>
              <a:ext cx="451579" cy="344061"/>
            </a:xfrm>
            <a:prstGeom prst="rect">
              <a:avLst/>
            </a:prstGeom>
          </p:spPr>
        </p:pic>
        <p:pic>
          <p:nvPicPr>
            <p:cNvPr id="241" name="Grafik 2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458" y="5997074"/>
              <a:ext cx="433659" cy="320907"/>
            </a:xfrm>
            <a:prstGeom prst="rect">
              <a:avLst/>
            </a:prstGeom>
          </p:spPr>
        </p:pic>
      </p:grpSp>
      <p:grpSp>
        <p:nvGrpSpPr>
          <p:cNvPr id="242" name="Gruppieren 241"/>
          <p:cNvGrpSpPr/>
          <p:nvPr/>
        </p:nvGrpSpPr>
        <p:grpSpPr>
          <a:xfrm>
            <a:off x="1590131" y="5179679"/>
            <a:ext cx="419100" cy="628789"/>
            <a:chOff x="6413500" y="5130800"/>
            <a:chExt cx="507111" cy="760835"/>
          </a:xfrm>
        </p:grpSpPr>
        <p:sp>
          <p:nvSpPr>
            <p:cNvPr id="243" name="Rectangle 26"/>
            <p:cNvSpPr/>
            <p:nvPr/>
          </p:nvSpPr>
          <p:spPr>
            <a:xfrm>
              <a:off x="6413500" y="5130800"/>
              <a:ext cx="507111" cy="76083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4" name="Grafik 2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918" y="5557520"/>
              <a:ext cx="433659" cy="312235"/>
            </a:xfrm>
            <a:prstGeom prst="rect">
              <a:avLst/>
            </a:prstGeom>
          </p:spPr>
        </p:pic>
        <p:pic>
          <p:nvPicPr>
            <p:cNvPr id="245" name="Grafik 24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458" y="5207000"/>
              <a:ext cx="433659" cy="320907"/>
            </a:xfrm>
            <a:prstGeom prst="rect">
              <a:avLst/>
            </a:prstGeom>
          </p:spPr>
        </p:pic>
      </p:grpSp>
      <p:grpSp>
        <p:nvGrpSpPr>
          <p:cNvPr id="246" name="Gruppieren 245"/>
          <p:cNvGrpSpPr/>
          <p:nvPr/>
        </p:nvGrpSpPr>
        <p:grpSpPr>
          <a:xfrm>
            <a:off x="2166195" y="4030464"/>
            <a:ext cx="419100" cy="1156511"/>
            <a:chOff x="6375845" y="914400"/>
            <a:chExt cx="507111" cy="1399378"/>
          </a:xfrm>
        </p:grpSpPr>
        <p:sp>
          <p:nvSpPr>
            <p:cNvPr id="247" name="Rectangle 26"/>
            <p:cNvSpPr/>
            <p:nvPr/>
          </p:nvSpPr>
          <p:spPr>
            <a:xfrm>
              <a:off x="6375845" y="933860"/>
              <a:ext cx="507111" cy="1379918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8" name="Grafik 2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00" y="914400"/>
              <a:ext cx="457945" cy="362540"/>
            </a:xfrm>
            <a:prstGeom prst="rect">
              <a:avLst/>
            </a:prstGeom>
          </p:spPr>
        </p:pic>
        <p:pic>
          <p:nvPicPr>
            <p:cNvPr id="249" name="Grafik 2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686" y="1336286"/>
              <a:ext cx="416314" cy="416314"/>
            </a:xfrm>
            <a:prstGeom prst="rect">
              <a:avLst/>
            </a:prstGeom>
          </p:spPr>
        </p:pic>
        <p:pic>
          <p:nvPicPr>
            <p:cNvPr id="250" name="Grafik 2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686" y="1828800"/>
              <a:ext cx="416314" cy="416314"/>
            </a:xfrm>
            <a:prstGeom prst="rect">
              <a:avLst/>
            </a:prstGeom>
          </p:spPr>
        </p:pic>
      </p:grpSp>
      <p:graphicFrame>
        <p:nvGraphicFramePr>
          <p:cNvPr id="256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579183"/>
              </p:ext>
            </p:extLst>
          </p:nvPr>
        </p:nvGraphicFramePr>
        <p:xfrm>
          <a:off x="4533141" y="6060524"/>
          <a:ext cx="35564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21"/>
                <a:gridCol w="2426379"/>
                <a:gridCol w="589444"/>
              </a:tblGrid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Match tasks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Phone</a:t>
                      </a:r>
                      <a:endParaRPr lang="en-US" sz="1600" b="1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6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57" name="Textfeld 256"/>
          <p:cNvSpPr txBox="1"/>
          <p:nvPr/>
        </p:nvSpPr>
        <p:spPr>
          <a:xfrm>
            <a:off x="1229193" y="6163548"/>
            <a:ext cx="3548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Aufteilung von Match-Tasks auf r =2 Reduce-Tasks nach </a:t>
            </a:r>
            <a:r>
              <a:rPr lang="de-DE" sz="1600" dirty="0" err="1" smtClean="0"/>
              <a:t>Greedy</a:t>
            </a:r>
            <a:r>
              <a:rPr lang="de-DE" sz="1600" dirty="0" smtClean="0"/>
              <a:t>-Prinzip</a:t>
            </a:r>
            <a:endParaRPr lang="de-DE" sz="1600" dirty="0"/>
          </a:p>
        </p:txBody>
      </p:sp>
      <p:sp>
        <p:nvSpPr>
          <p:cNvPr id="258" name="Right Arrow 22"/>
          <p:cNvSpPr/>
          <p:nvPr/>
        </p:nvSpPr>
        <p:spPr>
          <a:xfrm>
            <a:off x="785793" y="6301696"/>
            <a:ext cx="368808" cy="27660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2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179346"/>
              </p:ext>
            </p:extLst>
          </p:nvPr>
        </p:nvGraphicFramePr>
        <p:xfrm>
          <a:off x="4533141" y="6060524"/>
          <a:ext cx="35564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21"/>
                <a:gridCol w="2426379"/>
                <a:gridCol w="5894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Match tasks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Phone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6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Tablet</a:t>
                      </a:r>
                      <a:r>
                        <a:rPr lang="en-US" sz="1600" b="1" baseline="-25000" dirty="0" smtClean="0"/>
                        <a:t>1 </a:t>
                      </a:r>
                      <a:r>
                        <a:rPr lang="en-US" sz="1600" b="1" dirty="0" smtClean="0"/>
                        <a:t>- Tablet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63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211005"/>
              </p:ext>
            </p:extLst>
          </p:nvPr>
        </p:nvGraphicFramePr>
        <p:xfrm>
          <a:off x="4533141" y="6060524"/>
          <a:ext cx="35564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21"/>
                <a:gridCol w="2426379"/>
                <a:gridCol w="589444"/>
              </a:tblGrid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Match tasks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Phone, </a:t>
                      </a:r>
                      <a:r>
                        <a:rPr lang="en-US" sz="1600" b="1" dirty="0" smtClean="0"/>
                        <a:t>Console</a:t>
                      </a:r>
                      <a:endParaRPr lang="en-US" sz="1600" b="1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9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Tablet</a:t>
                      </a:r>
                      <a:r>
                        <a:rPr lang="en-US" sz="1600" baseline="-25000" dirty="0" smtClean="0"/>
                        <a:t>1 </a:t>
                      </a:r>
                      <a:r>
                        <a:rPr lang="en-US" sz="1600" dirty="0" smtClean="0"/>
                        <a:t>- Tablet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6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24753"/>
              </p:ext>
            </p:extLst>
          </p:nvPr>
        </p:nvGraphicFramePr>
        <p:xfrm>
          <a:off x="4533141" y="6060524"/>
          <a:ext cx="35564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21"/>
                <a:gridCol w="2426379"/>
                <a:gridCol w="589444"/>
              </a:tblGrid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Match tasks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Phone, Console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9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Tablet</a:t>
                      </a:r>
                      <a:r>
                        <a:rPr lang="en-US" sz="1600" baseline="-25000" dirty="0" smtClean="0"/>
                        <a:t>1 </a:t>
                      </a:r>
                      <a:r>
                        <a:rPr lang="en-US" sz="1600" dirty="0" smtClean="0"/>
                        <a:t>- Tablet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b="1" dirty="0" smtClean="0"/>
                        <a:t>Tablet</a:t>
                      </a:r>
                      <a:r>
                        <a:rPr lang="en-US" sz="1600" b="1" baseline="-25000" dirty="0" smtClean="0"/>
                        <a:t>1</a:t>
                      </a:r>
                      <a:endParaRPr lang="en-US" sz="1600" b="1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6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173852"/>
              </p:ext>
            </p:extLst>
          </p:nvPr>
        </p:nvGraphicFramePr>
        <p:xfrm>
          <a:off x="4533141" y="6060524"/>
          <a:ext cx="35564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621"/>
                <a:gridCol w="2426379"/>
                <a:gridCol w="589444"/>
              </a:tblGrid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Match tasks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Phone, Console, </a:t>
                      </a:r>
                      <a:r>
                        <a:rPr lang="en-US" sz="1600" b="1" dirty="0" smtClean="0"/>
                        <a:t>Tablet</a:t>
                      </a:r>
                      <a:r>
                        <a:rPr lang="en-US" sz="1600" b="1" baseline="-25000" dirty="0" smtClean="0"/>
                        <a:t>2</a:t>
                      </a:r>
                      <a:endParaRPr lang="en-US" sz="1600" b="1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10</a:t>
                      </a:r>
                      <a:endParaRPr lang="en-US" sz="1600" baseline="0" dirty="0"/>
                    </a:p>
                  </a:txBody>
                  <a:tcPr marL="0" marR="0" marT="0" marB="0" anchor="ctr"/>
                </a:tc>
              </a:tr>
              <a:tr h="21740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Tablet</a:t>
                      </a:r>
                      <a:r>
                        <a:rPr lang="en-US" sz="1600" baseline="-25000" dirty="0" smtClean="0"/>
                        <a:t>1 </a:t>
                      </a:r>
                      <a:r>
                        <a:rPr lang="en-US" sz="1600" dirty="0" smtClean="0"/>
                        <a:t>- Tablet</a:t>
                      </a:r>
                      <a:r>
                        <a:rPr lang="en-US" sz="1600" baseline="-25000" dirty="0" smtClean="0"/>
                        <a:t>2</a:t>
                      </a:r>
                      <a:r>
                        <a:rPr lang="en-US" sz="1600" dirty="0" smtClean="0"/>
                        <a:t>, Tablet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4550503" y="4271764"/>
            <a:ext cx="2106553" cy="250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hteck 85"/>
          <p:cNvSpPr/>
          <p:nvPr/>
        </p:nvSpPr>
        <p:spPr>
          <a:xfrm>
            <a:off x="4550503" y="4527733"/>
            <a:ext cx="2106553" cy="250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hteck 86"/>
          <p:cNvSpPr/>
          <p:nvPr/>
        </p:nvSpPr>
        <p:spPr>
          <a:xfrm>
            <a:off x="4550503" y="4756333"/>
            <a:ext cx="2106553" cy="250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eck 88"/>
          <p:cNvSpPr/>
          <p:nvPr/>
        </p:nvSpPr>
        <p:spPr>
          <a:xfrm>
            <a:off x="4550503" y="5004231"/>
            <a:ext cx="2106553" cy="250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hteck 89"/>
          <p:cNvSpPr/>
          <p:nvPr/>
        </p:nvSpPr>
        <p:spPr>
          <a:xfrm>
            <a:off x="4550503" y="5271112"/>
            <a:ext cx="2106553" cy="275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ach unten gekrümmter Pfeil 11"/>
          <p:cNvSpPr/>
          <p:nvPr/>
        </p:nvSpPr>
        <p:spPr>
          <a:xfrm>
            <a:off x="3288456" y="2004687"/>
            <a:ext cx="635472" cy="27218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Textfeld 96"/>
          <p:cNvSpPr txBox="1"/>
          <p:nvPr/>
        </p:nvSpPr>
        <p:spPr>
          <a:xfrm>
            <a:off x="3207933" y="2234253"/>
            <a:ext cx="82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Analyse</a:t>
            </a:r>
            <a:endParaRPr lang="en-US" sz="1600" baseline="-25000" dirty="0"/>
          </a:p>
        </p:txBody>
      </p:sp>
      <p:sp>
        <p:nvSpPr>
          <p:cNvPr id="7" name="Textfeld 6"/>
          <p:cNvSpPr txBox="1"/>
          <p:nvPr/>
        </p:nvSpPr>
        <p:spPr>
          <a:xfrm>
            <a:off x="8510430" y="291565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Job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95" name="Textfeld 94"/>
          <p:cNvSpPr txBox="1"/>
          <p:nvPr/>
        </p:nvSpPr>
        <p:spPr>
          <a:xfrm>
            <a:off x="7253676" y="3284984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Job</a:t>
            </a:r>
            <a:r>
              <a:rPr lang="en-US" b="1" baseline="-25000" dirty="0" smtClean="0"/>
              <a:t>2 </a:t>
            </a:r>
            <a:r>
              <a:rPr lang="en-US" b="1" dirty="0" smtClean="0"/>
              <a:t>(Map-Phase)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8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5" grpId="0"/>
      <p:bldP spid="2048" grpId="0"/>
      <p:bldP spid="81" grpId="0" animBg="1"/>
      <p:bldP spid="82" grpId="0" animBg="1"/>
      <p:bldP spid="83" grpId="0"/>
      <p:bldP spid="84" grpId="0" animBg="1"/>
      <p:bldP spid="2053" grpId="0" animBg="1"/>
      <p:bldP spid="109" grpId="0" animBg="1"/>
      <p:bldP spid="215" grpId="0" animBg="1"/>
      <p:bldP spid="216" grpId="0" animBg="1"/>
      <p:bldP spid="217" grpId="0" animBg="1"/>
      <p:bldP spid="218" grpId="0" animBg="1"/>
      <p:bldP spid="224" grpId="0" animBg="1"/>
      <p:bldP spid="227" grpId="0" animBg="1"/>
      <p:bldP spid="2056" grpId="0" animBg="1"/>
      <p:bldP spid="231" grpId="0" animBg="1"/>
      <p:bldP spid="232" grpId="0" animBg="1"/>
      <p:bldP spid="233" grpId="0" animBg="1"/>
      <p:bldP spid="236" grpId="0" animBg="1"/>
      <p:bldP spid="257" grpId="0"/>
      <p:bldP spid="258" grpId="0" animBg="1"/>
      <p:bldP spid="3" grpId="0" animBg="1"/>
      <p:bldP spid="3" grpId="1" animBg="1"/>
      <p:bldP spid="86" grpId="0" animBg="1"/>
      <p:bldP spid="86" grpId="1" animBg="1"/>
      <p:bldP spid="87" grpId="0" animBg="1"/>
      <p:bldP spid="87" grpId="1" animBg="1"/>
      <p:bldP spid="89" grpId="0" animBg="1"/>
      <p:bldP spid="89" grpId="1" animBg="1"/>
      <p:bldP spid="90" grpId="0" animBg="1"/>
      <p:bldP spid="12" grpId="0" animBg="1"/>
      <p:bldP spid="97" grpId="0"/>
      <p:bldP spid="7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519336"/>
          </a:xfrm>
        </p:spPr>
        <p:txBody>
          <a:bodyPr/>
          <a:lstStyle/>
          <a:p>
            <a:r>
              <a:rPr lang="de-DE" noProof="0" dirty="0" err="1" smtClean="0"/>
              <a:t>Lastbalancierung</a:t>
            </a:r>
            <a:r>
              <a:rPr lang="de-DE" noProof="0" dirty="0" smtClean="0"/>
              <a:t> </a:t>
            </a:r>
            <a:r>
              <a:rPr lang="de-DE" dirty="0" smtClean="0"/>
              <a:t>–  Datenfluss </a:t>
            </a:r>
            <a:r>
              <a:rPr lang="de-DE" dirty="0" err="1" smtClean="0"/>
              <a:t>BlockSplit</a:t>
            </a:r>
            <a:r>
              <a:rPr lang="de-DE" dirty="0" smtClean="0"/>
              <a:t>-Algorithmus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Effiziente MapReduce-Parallelisierung von Entity Resolution-Workflows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7" y="3961362"/>
            <a:ext cx="2130185" cy="69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5750255" cy="560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Rechteck 117"/>
          <p:cNvSpPr/>
          <p:nvPr/>
        </p:nvSpPr>
        <p:spPr>
          <a:xfrm>
            <a:off x="2994290" y="2288283"/>
            <a:ext cx="355682" cy="2443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hteck 118"/>
          <p:cNvSpPr/>
          <p:nvPr/>
        </p:nvSpPr>
        <p:spPr>
          <a:xfrm>
            <a:off x="1536083" y="4357465"/>
            <a:ext cx="473413" cy="22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hteck 119"/>
          <p:cNvSpPr/>
          <p:nvPr/>
        </p:nvSpPr>
        <p:spPr>
          <a:xfrm>
            <a:off x="3934811" y="1995467"/>
            <a:ext cx="1116282" cy="22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hteck 120"/>
          <p:cNvSpPr/>
          <p:nvPr/>
        </p:nvSpPr>
        <p:spPr>
          <a:xfrm>
            <a:off x="209567" y="4357465"/>
            <a:ext cx="289990" cy="22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hteck 121"/>
          <p:cNvSpPr/>
          <p:nvPr/>
        </p:nvSpPr>
        <p:spPr>
          <a:xfrm>
            <a:off x="3934811" y="2245399"/>
            <a:ext cx="1116282" cy="22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hteck 122"/>
          <p:cNvSpPr/>
          <p:nvPr/>
        </p:nvSpPr>
        <p:spPr>
          <a:xfrm>
            <a:off x="509904" y="4357465"/>
            <a:ext cx="1014802" cy="22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hteck 128"/>
          <p:cNvSpPr/>
          <p:nvPr/>
        </p:nvSpPr>
        <p:spPr>
          <a:xfrm>
            <a:off x="209567" y="4357465"/>
            <a:ext cx="289990" cy="22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hteck 133"/>
          <p:cNvSpPr/>
          <p:nvPr/>
        </p:nvSpPr>
        <p:spPr>
          <a:xfrm>
            <a:off x="209567" y="4357465"/>
            <a:ext cx="289990" cy="222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uppieren 115"/>
          <p:cNvGrpSpPr/>
          <p:nvPr/>
        </p:nvGrpSpPr>
        <p:grpSpPr>
          <a:xfrm>
            <a:off x="7234945" y="3687873"/>
            <a:ext cx="1042963" cy="389199"/>
            <a:chOff x="7461354" y="3687873"/>
            <a:chExt cx="1042963" cy="389199"/>
          </a:xfrm>
        </p:grpSpPr>
        <p:sp>
          <p:nvSpPr>
            <p:cNvPr id="137" name="Rechteck 136"/>
            <p:cNvSpPr/>
            <p:nvPr/>
          </p:nvSpPr>
          <p:spPr>
            <a:xfrm>
              <a:off x="7461354" y="3687873"/>
              <a:ext cx="173649" cy="351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hteck 137"/>
            <p:cNvSpPr/>
            <p:nvPr/>
          </p:nvSpPr>
          <p:spPr>
            <a:xfrm>
              <a:off x="7538843" y="3697980"/>
              <a:ext cx="965474" cy="379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4" name="Gruppieren 1023"/>
          <p:cNvGrpSpPr/>
          <p:nvPr/>
        </p:nvGrpSpPr>
        <p:grpSpPr>
          <a:xfrm>
            <a:off x="7225636" y="3068960"/>
            <a:ext cx="1052272" cy="391884"/>
            <a:chOff x="7452045" y="3068960"/>
            <a:chExt cx="1052272" cy="391884"/>
          </a:xfrm>
        </p:grpSpPr>
        <p:sp>
          <p:nvSpPr>
            <p:cNvPr id="6" name="Rechteck 5"/>
            <p:cNvSpPr/>
            <p:nvPr/>
          </p:nvSpPr>
          <p:spPr>
            <a:xfrm>
              <a:off x="7452045" y="3068960"/>
              <a:ext cx="173649" cy="351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7865711" y="3074639"/>
              <a:ext cx="638606" cy="38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5" name="Gruppieren 1024"/>
          <p:cNvGrpSpPr/>
          <p:nvPr/>
        </p:nvGrpSpPr>
        <p:grpSpPr>
          <a:xfrm>
            <a:off x="7241150" y="2360815"/>
            <a:ext cx="1045991" cy="708145"/>
            <a:chOff x="7467559" y="2360815"/>
            <a:chExt cx="1045991" cy="708145"/>
          </a:xfrm>
        </p:grpSpPr>
        <p:sp>
          <p:nvSpPr>
            <p:cNvPr id="142" name="Rechteck 141"/>
            <p:cNvSpPr/>
            <p:nvPr/>
          </p:nvSpPr>
          <p:spPr>
            <a:xfrm>
              <a:off x="7467559" y="2360815"/>
              <a:ext cx="1036757" cy="38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hteck 142"/>
            <p:cNvSpPr/>
            <p:nvPr/>
          </p:nvSpPr>
          <p:spPr>
            <a:xfrm>
              <a:off x="7869805" y="2682755"/>
              <a:ext cx="643745" cy="38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Rechteck 144"/>
          <p:cNvSpPr/>
          <p:nvPr/>
        </p:nvSpPr>
        <p:spPr>
          <a:xfrm>
            <a:off x="7367747" y="2584459"/>
            <a:ext cx="297360" cy="1159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7" name="Gruppieren 1026"/>
          <p:cNvGrpSpPr/>
          <p:nvPr/>
        </p:nvGrpSpPr>
        <p:grpSpPr>
          <a:xfrm>
            <a:off x="7226767" y="4987011"/>
            <a:ext cx="1055852" cy="412370"/>
            <a:chOff x="7453176" y="4987011"/>
            <a:chExt cx="1055852" cy="412370"/>
          </a:xfrm>
        </p:grpSpPr>
        <p:sp>
          <p:nvSpPr>
            <p:cNvPr id="146" name="Rechteck 145"/>
            <p:cNvSpPr/>
            <p:nvPr/>
          </p:nvSpPr>
          <p:spPr>
            <a:xfrm>
              <a:off x="7865283" y="4987011"/>
              <a:ext cx="643745" cy="38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hteck 146"/>
            <p:cNvSpPr/>
            <p:nvPr/>
          </p:nvSpPr>
          <p:spPr>
            <a:xfrm>
              <a:off x="7453176" y="5013176"/>
              <a:ext cx="172518" cy="3862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8" name="Gruppieren 1027"/>
          <p:cNvGrpSpPr/>
          <p:nvPr/>
        </p:nvGrpSpPr>
        <p:grpSpPr>
          <a:xfrm>
            <a:off x="7230675" y="5342076"/>
            <a:ext cx="1051027" cy="684187"/>
            <a:chOff x="7457084" y="5342076"/>
            <a:chExt cx="1051027" cy="684187"/>
          </a:xfrm>
        </p:grpSpPr>
        <p:sp>
          <p:nvSpPr>
            <p:cNvPr id="149" name="Rechteck 148"/>
            <p:cNvSpPr/>
            <p:nvPr/>
          </p:nvSpPr>
          <p:spPr>
            <a:xfrm>
              <a:off x="7864366" y="5342076"/>
              <a:ext cx="643745" cy="684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hteck 149"/>
            <p:cNvSpPr/>
            <p:nvPr/>
          </p:nvSpPr>
          <p:spPr>
            <a:xfrm>
              <a:off x="7457084" y="5463171"/>
              <a:ext cx="169518" cy="342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Rechteck 151"/>
          <p:cNvSpPr/>
          <p:nvPr/>
        </p:nvSpPr>
        <p:spPr>
          <a:xfrm>
            <a:off x="7319127" y="4862442"/>
            <a:ext cx="483655" cy="1101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hteck 153"/>
          <p:cNvSpPr/>
          <p:nvPr/>
        </p:nvSpPr>
        <p:spPr>
          <a:xfrm>
            <a:off x="6118577" y="1737438"/>
            <a:ext cx="1366366" cy="2484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1" name="Gruppieren 1030"/>
          <p:cNvGrpSpPr/>
          <p:nvPr/>
        </p:nvGrpSpPr>
        <p:grpSpPr>
          <a:xfrm>
            <a:off x="5062997" y="1149854"/>
            <a:ext cx="947710" cy="5859352"/>
            <a:chOff x="5289406" y="1149854"/>
            <a:chExt cx="947710" cy="5859352"/>
          </a:xfrm>
        </p:grpSpPr>
        <p:grpSp>
          <p:nvGrpSpPr>
            <p:cNvPr id="1030" name="Gruppieren 1029"/>
            <p:cNvGrpSpPr/>
            <p:nvPr/>
          </p:nvGrpSpPr>
          <p:grpSpPr>
            <a:xfrm>
              <a:off x="5365668" y="1149854"/>
              <a:ext cx="871448" cy="5859352"/>
              <a:chOff x="5365668" y="1149854"/>
              <a:chExt cx="871448" cy="5859352"/>
            </a:xfrm>
          </p:grpSpPr>
          <p:sp>
            <p:nvSpPr>
              <p:cNvPr id="156" name="Rechteck 155"/>
              <p:cNvSpPr/>
              <p:nvPr/>
            </p:nvSpPr>
            <p:spPr>
              <a:xfrm>
                <a:off x="5465839" y="1149854"/>
                <a:ext cx="771277" cy="58593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hteck 156"/>
              <p:cNvSpPr/>
              <p:nvPr/>
            </p:nvSpPr>
            <p:spPr>
              <a:xfrm>
                <a:off x="5365668" y="4975817"/>
                <a:ext cx="86136" cy="1053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hteck 157"/>
              <p:cNvSpPr/>
              <p:nvPr/>
            </p:nvSpPr>
            <p:spPr>
              <a:xfrm>
                <a:off x="5365668" y="2420888"/>
                <a:ext cx="86136" cy="10538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0" name="Rechteck 159"/>
            <p:cNvSpPr/>
            <p:nvPr/>
          </p:nvSpPr>
          <p:spPr>
            <a:xfrm>
              <a:off x="5289406" y="2839912"/>
              <a:ext cx="58832" cy="40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hteck 160"/>
            <p:cNvSpPr/>
            <p:nvPr/>
          </p:nvSpPr>
          <p:spPr>
            <a:xfrm>
              <a:off x="5289649" y="5379907"/>
              <a:ext cx="53484" cy="406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hteck 162"/>
          <p:cNvSpPr/>
          <p:nvPr/>
        </p:nvSpPr>
        <p:spPr>
          <a:xfrm>
            <a:off x="6106863" y="4411800"/>
            <a:ext cx="1242151" cy="2259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hteck 163"/>
          <p:cNvSpPr/>
          <p:nvPr/>
        </p:nvSpPr>
        <p:spPr>
          <a:xfrm>
            <a:off x="5580112" y="1149854"/>
            <a:ext cx="3221820" cy="5879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4" name="Gewinkelte Verbindung 1033"/>
          <p:cNvCxnSpPr/>
          <p:nvPr/>
        </p:nvCxnSpPr>
        <p:spPr>
          <a:xfrm flipV="1">
            <a:off x="2339752" y="3074641"/>
            <a:ext cx="1296144" cy="1004889"/>
          </a:xfrm>
          <a:prstGeom prst="bentConnector3">
            <a:avLst>
              <a:gd name="adj1" fmla="val 100217"/>
            </a:avLst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Gewinkelte Verbindung 187"/>
          <p:cNvCxnSpPr/>
          <p:nvPr/>
        </p:nvCxnSpPr>
        <p:spPr>
          <a:xfrm>
            <a:off x="2339752" y="4468514"/>
            <a:ext cx="1296144" cy="873562"/>
          </a:xfrm>
          <a:prstGeom prst="bentConnector3">
            <a:avLst>
              <a:gd name="adj1" fmla="val 99971"/>
            </a:avLst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feld 140"/>
          <p:cNvSpPr txBox="1"/>
          <p:nvPr/>
        </p:nvSpPr>
        <p:spPr>
          <a:xfrm>
            <a:off x="8588023" y="3826445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 </a:t>
            </a:r>
            <a:r>
              <a:rPr lang="en-US" sz="1400" b="1" dirty="0" err="1" smtClean="0">
                <a:solidFill>
                  <a:srgbClr val="FF0000"/>
                </a:solidFill>
              </a:rPr>
              <a:t>Vgl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3" name="Textfeld 192"/>
          <p:cNvSpPr txBox="1"/>
          <p:nvPr/>
        </p:nvSpPr>
        <p:spPr>
          <a:xfrm>
            <a:off x="8588023" y="2204864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 </a:t>
            </a:r>
            <a:r>
              <a:rPr lang="en-US" sz="1400" b="1" dirty="0" err="1" smtClean="0">
                <a:solidFill>
                  <a:srgbClr val="FF0000"/>
                </a:solidFill>
              </a:rPr>
              <a:t>Vgl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4" name="Textfeld 193"/>
          <p:cNvSpPr txBox="1"/>
          <p:nvPr/>
        </p:nvSpPr>
        <p:spPr>
          <a:xfrm>
            <a:off x="8588023" y="3078243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Vgl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5" name="Textfeld 194"/>
          <p:cNvSpPr txBox="1"/>
          <p:nvPr/>
        </p:nvSpPr>
        <p:spPr>
          <a:xfrm>
            <a:off x="8588023" y="4889116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3 </a:t>
            </a:r>
            <a:r>
              <a:rPr lang="en-US" sz="1400" b="1" dirty="0" err="1" smtClean="0">
                <a:solidFill>
                  <a:srgbClr val="FF0000"/>
                </a:solidFill>
              </a:rPr>
              <a:t>Vgl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6" name="Textfeld 195"/>
          <p:cNvSpPr txBox="1"/>
          <p:nvPr/>
        </p:nvSpPr>
        <p:spPr>
          <a:xfrm>
            <a:off x="8588023" y="5914912"/>
            <a:ext cx="631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6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Vgl</a:t>
            </a:r>
            <a:r>
              <a:rPr lang="en-US" sz="1400" b="1" dirty="0" smtClean="0">
                <a:solidFill>
                  <a:srgbClr val="FF0000"/>
                </a:solidFill>
              </a:rPr>
              <a:t>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7" name="Geschweifte Klammer rechts 196"/>
          <p:cNvSpPr/>
          <p:nvPr/>
        </p:nvSpPr>
        <p:spPr>
          <a:xfrm>
            <a:off x="8477353" y="2024840"/>
            <a:ext cx="144016" cy="663326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Geschweifte Klammer rechts 197"/>
          <p:cNvSpPr/>
          <p:nvPr/>
        </p:nvSpPr>
        <p:spPr>
          <a:xfrm>
            <a:off x="8477353" y="2782092"/>
            <a:ext cx="144016" cy="882888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Geschweifte Klammer rechts 198"/>
          <p:cNvSpPr/>
          <p:nvPr/>
        </p:nvSpPr>
        <p:spPr>
          <a:xfrm>
            <a:off x="8477353" y="3734341"/>
            <a:ext cx="144016" cy="453061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Geschweifte Klammer rechts 199"/>
          <p:cNvSpPr/>
          <p:nvPr/>
        </p:nvSpPr>
        <p:spPr>
          <a:xfrm>
            <a:off x="8477353" y="4709890"/>
            <a:ext cx="144016" cy="663326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Geschweifte Klammer rechts 200"/>
          <p:cNvSpPr/>
          <p:nvPr/>
        </p:nvSpPr>
        <p:spPr>
          <a:xfrm>
            <a:off x="8477353" y="5467872"/>
            <a:ext cx="144016" cy="1175125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feld 62"/>
          <p:cNvSpPr txBox="1"/>
          <p:nvPr/>
        </p:nvSpPr>
        <p:spPr>
          <a:xfrm>
            <a:off x="539552" y="126876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(m=2, r=2)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3" grpId="3" animBg="1"/>
      <p:bldP spid="129" grpId="0" animBg="1"/>
      <p:bldP spid="129" grpId="1" animBg="1"/>
      <p:bldP spid="134" grpId="0" animBg="1"/>
      <p:bldP spid="134" grpId="1" animBg="1"/>
      <p:bldP spid="145" grpId="0" animBg="1"/>
      <p:bldP spid="152" grpId="0" animBg="1"/>
      <p:bldP spid="154" grpId="0" animBg="1"/>
      <p:bldP spid="163" grpId="0" animBg="1"/>
      <p:bldP spid="164" grpId="0" animBg="1"/>
      <p:bldP spid="141" grpId="0"/>
      <p:bldP spid="193" grpId="0"/>
      <p:bldP spid="194" grpId="0"/>
      <p:bldP spid="195" grpId="0"/>
      <p:bldP spid="196" grpId="0"/>
      <p:bldP spid="197" grpId="0" animBg="1"/>
      <p:bldP spid="198" grpId="0" animBg="1"/>
      <p:bldP spid="199" grpId="0" animBg="1"/>
      <p:bldP spid="200" grpId="0" animBg="1"/>
      <p:bldP spid="2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Effiziente MapReduce-Parallelisierung von Entity Resolution-Workflows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507" y="2402937"/>
            <a:ext cx="5516797" cy="397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91264" cy="5661248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de-DE" dirty="0" err="1" smtClean="0"/>
                  <a:t>BlockSplit</a:t>
                </a:r>
                <a:r>
                  <a:rPr lang="de-DE" dirty="0" smtClean="0"/>
                  <a:t> ist </a:t>
                </a:r>
                <a:r>
                  <a:rPr lang="de-DE" b="1" dirty="0" smtClean="0"/>
                  <a:t>robust</a:t>
                </a:r>
                <a:r>
                  <a:rPr lang="de-DE" dirty="0" smtClean="0"/>
                  <a:t> gegenüber Datenungleichverteilung</a:t>
                </a:r>
              </a:p>
              <a:p>
                <a:pPr lvl="1"/>
                <a:r>
                  <a:rPr lang="de-DE" dirty="0"/>
                  <a:t>114.000 Datensätze, fixe Cloud-Umgebung mit 10 VMs</a:t>
                </a:r>
              </a:p>
              <a:p>
                <a:pPr lvl="1"/>
                <a:r>
                  <a:rPr lang="de-DE" dirty="0"/>
                  <a:t>100 Blöcke, Größe des k-</a:t>
                </a:r>
                <a:r>
                  <a:rPr lang="de-DE" dirty="0" err="1"/>
                  <a:t>ten</a:t>
                </a:r>
                <a:r>
                  <a:rPr lang="de-DE" dirty="0"/>
                  <a:t> Blocks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/>
                        <a:ea typeface="Cambria Math"/>
                      </a:rPr>
                      <m:t>∼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−</m:t>
                        </m:r>
                        <m:r>
                          <a:rPr lang="de-DE" i="1">
                            <a:latin typeface="Cambria Math"/>
                          </a:rPr>
                          <m:t>𝑠</m:t>
                        </m:r>
                        <m:r>
                          <a:rPr lang="de-DE" i="1">
                            <a:latin typeface="Cambria Math"/>
                            <a:ea typeface="Cambria Math"/>
                          </a:rPr>
                          <m:t>⋅</m:t>
                        </m:r>
                        <m:r>
                          <a:rPr lang="de-DE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91264" cy="5661248"/>
              </a:xfrm>
              <a:blipFill rotWithShape="1">
                <a:blip r:embed="rId4"/>
                <a:stretch>
                  <a:fillRect l="-441" t="-6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 smtClean="0"/>
              <a:t>Lastbalancierung</a:t>
            </a:r>
            <a:r>
              <a:rPr lang="de-DE" noProof="0" dirty="0" smtClean="0"/>
              <a:t> </a:t>
            </a:r>
            <a:r>
              <a:rPr lang="de-DE" dirty="0"/>
              <a:t>– </a:t>
            </a:r>
            <a:r>
              <a:rPr lang="de-DE" dirty="0" smtClean="0"/>
              <a:t> </a:t>
            </a:r>
            <a:r>
              <a:rPr lang="de-DE" noProof="0" dirty="0" smtClean="0"/>
              <a:t>Evaluation (Data </a:t>
            </a:r>
            <a:r>
              <a:rPr lang="de-DE" noProof="0" dirty="0" err="1" smtClean="0"/>
              <a:t>Skew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5" name="Abgerundete rechteckige Legende 4"/>
          <p:cNvSpPr/>
          <p:nvPr/>
        </p:nvSpPr>
        <p:spPr>
          <a:xfrm>
            <a:off x="6904124" y="6185487"/>
            <a:ext cx="2204380" cy="633672"/>
          </a:xfrm>
          <a:prstGeom prst="wedgeRoundRectCallout">
            <a:avLst>
              <a:gd name="adj1" fmla="val -42043"/>
              <a:gd name="adj2" fmla="val -89692"/>
              <a:gd name="adj3" fmla="val 16667"/>
            </a:avLst>
          </a:prstGeom>
          <a:solidFill>
            <a:schemeClr val="accent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63% aller Datensätze im ersten Block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683568" y="6185488"/>
            <a:ext cx="1821802" cy="633670"/>
          </a:xfrm>
          <a:prstGeom prst="wedgeRoundRectCallout">
            <a:avLst>
              <a:gd name="adj1" fmla="val 44014"/>
              <a:gd name="adj2" fmla="val -89673"/>
              <a:gd name="adj3" fmla="val 16667"/>
            </a:avLst>
          </a:pr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Perfekte Gleichverteilung</a:t>
            </a:r>
            <a:endParaRPr lang="de-DE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5940152" y="3854838"/>
            <a:ext cx="2934030" cy="1020533"/>
          </a:xfrm>
          <a:prstGeom prst="wedgeRoundRectCallout">
            <a:avLst>
              <a:gd name="adj1" fmla="val -24669"/>
              <a:gd name="adj2" fmla="val 112329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600" dirty="0" smtClean="0">
                <a:solidFill>
                  <a:schemeClr val="tx1"/>
                </a:solidFill>
              </a:rPr>
              <a:t>Durchschnittliche Zeit pro Paar-Vergleich konstant (unabhängig von der Datenverteilung)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1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196752"/>
            <a:ext cx="8291264" cy="5661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BlockSplit</a:t>
            </a:r>
            <a:r>
              <a:rPr lang="de-DE" dirty="0" smtClean="0"/>
              <a:t> </a:t>
            </a:r>
            <a:r>
              <a:rPr lang="de-DE" b="1" dirty="0" smtClean="0"/>
              <a:t>skaliert</a:t>
            </a:r>
          </a:p>
          <a:p>
            <a:pPr lvl="1"/>
            <a:r>
              <a:rPr lang="de-DE" dirty="0" smtClean="0"/>
              <a:t>114.000 Produktdatensätze</a:t>
            </a:r>
          </a:p>
          <a:p>
            <a:pPr lvl="1"/>
            <a:r>
              <a:rPr lang="de-DE" dirty="0" smtClean="0"/>
              <a:t>Blockschlüssel: </a:t>
            </a:r>
            <a:r>
              <a:rPr lang="de-DE" dirty="0" err="1" smtClean="0"/>
              <a:t>productTitle.substr</a:t>
            </a:r>
            <a:r>
              <a:rPr lang="de-DE" dirty="0" smtClean="0"/>
              <a:t>(0, 3)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Lastbalancierung</a:t>
            </a:r>
            <a:r>
              <a:rPr lang="de-DE" dirty="0"/>
              <a:t> –  Evaluation </a:t>
            </a:r>
            <a:r>
              <a:rPr lang="de-DE" dirty="0" smtClean="0"/>
              <a:t>(Skalierbarkeit)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"/>
          <a:stretch/>
        </p:blipFill>
        <p:spPr>
          <a:xfrm>
            <a:off x="1619618" y="2528590"/>
            <a:ext cx="5904763" cy="4212778"/>
          </a:xfrm>
        </p:spPr>
      </p:pic>
    </p:spTree>
    <p:extLst>
      <p:ext uri="{BB962C8B-B14F-4D97-AF65-F5344CB8AC3E}">
        <p14:creationId xmlns:p14="http://schemas.microsoft.com/office/powerpoint/2010/main" val="2680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Lastbalancierung </a:t>
            </a:r>
            <a:r>
              <a:rPr lang="de-DE" dirty="0" smtClean="0"/>
              <a:t>– Zusammenfassung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80248"/>
          </a:xfrm>
        </p:spPr>
        <p:txBody>
          <a:bodyPr>
            <a:normAutofit/>
          </a:bodyPr>
          <a:lstStyle/>
          <a:p>
            <a:r>
              <a:rPr lang="de-DE" dirty="0" smtClean="0"/>
              <a:t>Techniken zur Lastbalancierung notwendig für effiziente und skalierbare MapReduce-Parallelisierung</a:t>
            </a:r>
          </a:p>
          <a:p>
            <a:endParaRPr lang="de-DE" dirty="0" smtClean="0"/>
          </a:p>
          <a:p>
            <a:r>
              <a:rPr lang="de-DE" dirty="0" err="1" smtClean="0"/>
              <a:t>BlockSplit</a:t>
            </a:r>
            <a:r>
              <a:rPr lang="de-DE" dirty="0" smtClean="0"/>
              <a:t>-Algorithmus</a:t>
            </a:r>
          </a:p>
          <a:p>
            <a:pPr lvl="1"/>
            <a:r>
              <a:rPr lang="de-DE" dirty="0" smtClean="0"/>
              <a:t>Datenanalyse durch zusätzlichen MapReduce-Job</a:t>
            </a:r>
          </a:p>
          <a:p>
            <a:pPr lvl="1"/>
            <a:r>
              <a:rPr lang="de-DE" dirty="0" smtClean="0"/>
              <a:t>Identifikation großer Blöcke und Aufteilung von Paarvergleichen auf mehrere Match-Tasks (Datenreplikation)</a:t>
            </a:r>
          </a:p>
          <a:p>
            <a:pPr lvl="1"/>
            <a:r>
              <a:rPr lang="de-DE" dirty="0" smtClean="0"/>
              <a:t>Zuweisung von Match-Tasks zu Reduce-Tasks nach </a:t>
            </a:r>
            <a:r>
              <a:rPr lang="de-DE" dirty="0" err="1" smtClean="0"/>
              <a:t>Greedy</a:t>
            </a:r>
            <a:r>
              <a:rPr lang="de-DE" dirty="0" smtClean="0"/>
              <a:t>-Heuristik</a:t>
            </a:r>
          </a:p>
          <a:p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PairRange</a:t>
            </a:r>
            <a:r>
              <a:rPr lang="de-DE" dirty="0" smtClean="0"/>
              <a:t>-Algorithmus)</a:t>
            </a:r>
          </a:p>
          <a:p>
            <a:pPr lvl="1"/>
            <a:r>
              <a:rPr lang="de-DE" dirty="0" smtClean="0"/>
              <a:t>Virtuelle Nummerierung aller Paare und Aufteilung gleichgroßer Paar-Bereiche auf </a:t>
            </a:r>
            <a:r>
              <a:rPr lang="de-DE" dirty="0" err="1" smtClean="0"/>
              <a:t>Reduce</a:t>
            </a:r>
            <a:r>
              <a:rPr lang="de-DE" dirty="0" smtClean="0"/>
              <a:t>-Tasks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374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62716"/>
              </p:ext>
            </p:extLst>
          </p:nvPr>
        </p:nvGraphicFramePr>
        <p:xfrm>
          <a:off x="685512" y="1484784"/>
          <a:ext cx="28740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"/>
                <a:gridCol w="727911"/>
                <a:gridCol w="161677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ID</a:t>
                      </a:r>
                      <a:endParaRPr lang="en-US" sz="1800" baseline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</a:t>
                      </a:r>
                      <a:endParaRPr lang="en-US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Blocking Keys</a:t>
                      </a:r>
                      <a:endParaRPr lang="en-US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20681"/>
              </p:ext>
            </p:extLst>
          </p:nvPr>
        </p:nvGraphicFramePr>
        <p:xfrm>
          <a:off x="685512" y="1484784"/>
          <a:ext cx="28740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"/>
                <a:gridCol w="727911"/>
                <a:gridCol w="161677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ID</a:t>
                      </a:r>
                      <a:endParaRPr lang="en-US" sz="1800" baseline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</a:t>
                      </a:r>
                      <a:endParaRPr lang="en-US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Blocking Keys</a:t>
                      </a:r>
                      <a:endParaRPr lang="en-US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 Console</a:t>
                      </a: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5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35108"/>
              </p:ext>
            </p:extLst>
          </p:nvPr>
        </p:nvGraphicFramePr>
        <p:xfrm>
          <a:off x="685512" y="1484784"/>
          <a:ext cx="28740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"/>
                <a:gridCol w="727911"/>
                <a:gridCol w="161677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ID</a:t>
                      </a:r>
                      <a:endParaRPr lang="en-US" sz="1800" baseline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</a:t>
                      </a:r>
                      <a:endParaRPr lang="en-US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Blocking Keys</a:t>
                      </a:r>
                      <a:endParaRPr lang="en-US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 Console</a:t>
                      </a: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redundante </a:t>
            </a:r>
            <a:r>
              <a:rPr lang="de-DE" dirty="0" smtClean="0"/>
              <a:t>Ähnlichkeitsberechnungen – Problematik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sp>
        <p:nvSpPr>
          <p:cNvPr id="29" name="Ellipse 28"/>
          <p:cNvSpPr/>
          <p:nvPr/>
        </p:nvSpPr>
        <p:spPr>
          <a:xfrm>
            <a:off x="4401682" y="1763990"/>
            <a:ext cx="2535302" cy="83537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4355976" y="2737637"/>
            <a:ext cx="2535302" cy="83537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4432581" y="1983689"/>
            <a:ext cx="1265764" cy="152215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80" y="2063000"/>
            <a:ext cx="468121" cy="369936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060" y="2970046"/>
            <a:ext cx="284611" cy="453358"/>
          </a:xfrm>
          <a:prstGeom prst="rect">
            <a:avLst/>
          </a:prstGeom>
        </p:spPr>
      </p:pic>
      <p:sp>
        <p:nvSpPr>
          <p:cNvPr id="40" name="Ellipse 39"/>
          <p:cNvSpPr/>
          <p:nvPr/>
        </p:nvSpPr>
        <p:spPr>
          <a:xfrm>
            <a:off x="5930744" y="1910067"/>
            <a:ext cx="998375" cy="69913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47" y="2051323"/>
            <a:ext cx="328038" cy="424807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80" y="1971501"/>
            <a:ext cx="437219" cy="404662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5867706" y="2845248"/>
            <a:ext cx="864534" cy="57422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254" y="2913768"/>
            <a:ext cx="239799" cy="458797"/>
          </a:xfrm>
          <a:prstGeom prst="rect">
            <a:avLst/>
          </a:prstGeom>
        </p:spPr>
      </p:pic>
      <p:graphicFrame>
        <p:nvGraphicFramePr>
          <p:cNvPr id="46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415840"/>
              </p:ext>
            </p:extLst>
          </p:nvPr>
        </p:nvGraphicFramePr>
        <p:xfrm>
          <a:off x="685512" y="1484784"/>
          <a:ext cx="28740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"/>
                <a:gridCol w="727911"/>
                <a:gridCol w="161677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ID</a:t>
                      </a:r>
                      <a:endParaRPr lang="en-US" sz="1800" baseline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</a:t>
                      </a:r>
                      <a:endParaRPr lang="en-US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Blocking Keys</a:t>
                      </a:r>
                      <a:endParaRPr lang="en-US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 Console</a:t>
                      </a: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Phone,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Phone,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7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96505"/>
              </p:ext>
            </p:extLst>
          </p:nvPr>
        </p:nvGraphicFramePr>
        <p:xfrm>
          <a:off x="685512" y="1484784"/>
          <a:ext cx="28740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"/>
                <a:gridCol w="727911"/>
                <a:gridCol w="161677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ID</a:t>
                      </a:r>
                      <a:endParaRPr lang="en-US" sz="1800" baseline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</a:t>
                      </a:r>
                      <a:endParaRPr lang="en-US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Blocking Keys</a:t>
                      </a:r>
                      <a:endParaRPr lang="en-US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Nintendo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 Console,</a:t>
                      </a:r>
                      <a:r>
                        <a:rPr lang="en-US" sz="1600" b="0" baseline="0" dirty="0" smtClean="0"/>
                        <a:t> Nintendo</a:t>
                      </a:r>
                      <a:endParaRPr lang="en-US" sz="1600" b="0" dirty="0" smtClean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Phone,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Phone,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43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62382"/>
              </p:ext>
            </p:extLst>
          </p:nvPr>
        </p:nvGraphicFramePr>
        <p:xfrm>
          <a:off x="685512" y="1484784"/>
          <a:ext cx="28740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389"/>
                <a:gridCol w="727911"/>
                <a:gridCol w="161677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ID</a:t>
                      </a:r>
                      <a:endParaRPr lang="en-US" sz="1800" baseline="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Entity</a:t>
                      </a:r>
                      <a:endParaRPr lang="en-US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 Blocking Keys</a:t>
                      </a:r>
                      <a:endParaRPr lang="en-US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Console,</a:t>
                      </a:r>
                      <a:r>
                        <a:rPr lang="en-US" sz="1600" baseline="0" dirty="0" smtClean="0"/>
                        <a:t> Nintendo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 Console,</a:t>
                      </a:r>
                      <a:r>
                        <a:rPr lang="en-US" sz="1600" b="0" baseline="0" dirty="0" smtClean="0"/>
                        <a:t> Nintendo</a:t>
                      </a:r>
                      <a:endParaRPr lang="en-US" sz="1600" b="0" dirty="0" smtClean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Phone,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Phone, Sony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 Phone,</a:t>
                      </a:r>
                      <a:r>
                        <a:rPr lang="en-US" sz="1600" baseline="0" dirty="0" smtClean="0"/>
                        <a:t> Samsung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49" name="Gruppieren 48"/>
          <p:cNvGrpSpPr/>
          <p:nvPr/>
        </p:nvGrpSpPr>
        <p:grpSpPr>
          <a:xfrm>
            <a:off x="1387165" y="1744350"/>
            <a:ext cx="378467" cy="1940827"/>
            <a:chOff x="5660019" y="1744350"/>
            <a:chExt cx="378467" cy="1940827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0019" y="1744350"/>
              <a:ext cx="378467" cy="299620"/>
            </a:xfrm>
            <a:prstGeom prst="rect">
              <a:avLst/>
            </a:prstGeom>
          </p:spPr>
        </p:pic>
        <p:pic>
          <p:nvPicPr>
            <p:cNvPr id="22" name="Grafik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6623" y="2026762"/>
              <a:ext cx="290584" cy="290584"/>
            </a:xfrm>
            <a:prstGeom prst="rect">
              <a:avLst/>
            </a:prstGeom>
          </p:spPr>
        </p:pic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524" y="2857122"/>
              <a:ext cx="172880" cy="275872"/>
            </a:xfrm>
            <a:prstGeom prst="rect">
              <a:avLst/>
            </a:prstGeom>
          </p:spPr>
        </p:pic>
        <p:pic>
          <p:nvPicPr>
            <p:cNvPr id="24" name="Grafik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0983" y="3123127"/>
              <a:ext cx="157555" cy="288591"/>
            </a:xfrm>
            <a:prstGeom prst="rect">
              <a:avLst/>
            </a:prstGeom>
          </p:spPr>
        </p:pic>
        <p:pic>
          <p:nvPicPr>
            <p:cNvPr id="25" name="Grafik 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1747" y="3405996"/>
              <a:ext cx="145659" cy="279181"/>
            </a:xfrm>
            <a:prstGeom prst="rect">
              <a:avLst/>
            </a:prstGeom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416" y="2292549"/>
              <a:ext cx="241103" cy="312783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0918" y="2591765"/>
              <a:ext cx="292135" cy="270864"/>
            </a:xfrm>
            <a:prstGeom prst="rect">
              <a:avLst/>
            </a:prstGeom>
          </p:spPr>
        </p:pic>
      </p:grpSp>
      <p:grpSp>
        <p:nvGrpSpPr>
          <p:cNvPr id="68" name="Gruppieren 67"/>
          <p:cNvGrpSpPr/>
          <p:nvPr/>
        </p:nvGrpSpPr>
        <p:grpSpPr>
          <a:xfrm>
            <a:off x="2355838" y="2518024"/>
            <a:ext cx="3566842" cy="3613572"/>
            <a:chOff x="2356566" y="2656047"/>
            <a:chExt cx="3566842" cy="3613572"/>
          </a:xfrm>
        </p:grpSpPr>
        <p:cxnSp>
          <p:nvCxnSpPr>
            <p:cNvPr id="53" name="Gerade Verbindung 52"/>
            <p:cNvCxnSpPr>
              <a:stCxn id="35" idx="2"/>
              <a:endCxn id="59" idx="0"/>
            </p:cNvCxnSpPr>
            <p:nvPr/>
          </p:nvCxnSpPr>
          <p:spPr>
            <a:xfrm flipH="1">
              <a:off x="3320267" y="2656047"/>
              <a:ext cx="2012558" cy="192456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>
              <a:stCxn id="36" idx="2"/>
            </p:cNvCxnSpPr>
            <p:nvPr/>
          </p:nvCxnSpPr>
          <p:spPr>
            <a:xfrm>
              <a:off x="5354707" y="3415830"/>
              <a:ext cx="63492" cy="114755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uppieren 65"/>
            <p:cNvGrpSpPr/>
            <p:nvPr/>
          </p:nvGrpSpPr>
          <p:grpSpPr>
            <a:xfrm>
              <a:off x="2356566" y="4509120"/>
              <a:ext cx="3566842" cy="1760499"/>
              <a:chOff x="2356566" y="4620829"/>
              <a:chExt cx="3566842" cy="1760499"/>
            </a:xfrm>
          </p:grpSpPr>
          <p:pic>
            <p:nvPicPr>
              <p:cNvPr id="59" name="Grafik 58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211" t="6753"/>
              <a:stretch/>
            </p:blipFill>
            <p:spPr>
              <a:xfrm>
                <a:off x="2356566" y="4692319"/>
                <a:ext cx="1927402" cy="1617001"/>
              </a:xfrm>
              <a:prstGeom prst="rect">
                <a:avLst/>
              </a:prstGeom>
            </p:spPr>
          </p:pic>
          <p:sp>
            <p:nvSpPr>
              <p:cNvPr id="61" name="Textfeld 60"/>
              <p:cNvSpPr txBox="1"/>
              <p:nvPr/>
            </p:nvSpPr>
            <p:spPr>
              <a:xfrm>
                <a:off x="4427984" y="5305214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=</a:t>
                </a:r>
                <a:endParaRPr lang="en-US" sz="2000" b="1" dirty="0"/>
              </a:p>
            </p:txBody>
          </p:sp>
          <p:pic>
            <p:nvPicPr>
              <p:cNvPr id="60" name="Grafik 59"/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64" t="-1522" r="68367"/>
              <a:stretch/>
            </p:blipFill>
            <p:spPr>
              <a:xfrm>
                <a:off x="4932040" y="4620829"/>
                <a:ext cx="991368" cy="1760499"/>
              </a:xfrm>
              <a:prstGeom prst="rect">
                <a:avLst/>
              </a:prstGeom>
            </p:spPr>
          </p:pic>
        </p:grpSp>
      </p:grpSp>
      <p:sp>
        <p:nvSpPr>
          <p:cNvPr id="69" name="Textfeld 68"/>
          <p:cNvSpPr txBox="1"/>
          <p:nvPr/>
        </p:nvSpPr>
        <p:spPr>
          <a:xfrm>
            <a:off x="2283830" y="6167045"/>
            <a:ext cx="3656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Sony Ericsson </a:t>
            </a:r>
            <a:r>
              <a:rPr lang="en-US" dirty="0" err="1"/>
              <a:t>Xperia</a:t>
            </a:r>
            <a:r>
              <a:rPr lang="en-US" dirty="0"/>
              <a:t> </a:t>
            </a:r>
            <a:r>
              <a:rPr lang="en-US" dirty="0" smtClean="0"/>
              <a:t>Play</a:t>
            </a:r>
          </a:p>
          <a:p>
            <a:pPr algn="ctr"/>
            <a:r>
              <a:rPr lang="en-US" dirty="0" smtClean="0"/>
              <a:t>“A smartphone designed for gamers”</a:t>
            </a:r>
            <a:endParaRPr lang="en-US" dirty="0"/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88" y="2803546"/>
            <a:ext cx="259382" cy="474261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387" y="2159245"/>
            <a:ext cx="359419" cy="358779"/>
          </a:xfrm>
          <a:prstGeom prst="rect">
            <a:avLst/>
          </a:prstGeom>
        </p:spPr>
      </p:pic>
      <p:sp>
        <p:nvSpPr>
          <p:cNvPr id="70" name="Textfeld 69"/>
          <p:cNvSpPr txBox="1"/>
          <p:nvPr/>
        </p:nvSpPr>
        <p:spPr>
          <a:xfrm>
            <a:off x="613504" y="4427820"/>
            <a:ext cx="277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“Partition by product type”</a:t>
            </a:r>
            <a:endParaRPr lang="en-US" dirty="0"/>
          </a:p>
        </p:txBody>
      </p:sp>
      <p:sp>
        <p:nvSpPr>
          <p:cNvPr id="71" name="Textfeld 70"/>
          <p:cNvSpPr txBox="1"/>
          <p:nvPr/>
        </p:nvSpPr>
        <p:spPr>
          <a:xfrm>
            <a:off x="611560" y="4760793"/>
            <a:ext cx="2810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“Partition by manufacturer”</a:t>
            </a:r>
            <a:endParaRPr lang="en-US" dirty="0"/>
          </a:p>
        </p:txBody>
      </p:sp>
      <p:sp>
        <p:nvSpPr>
          <p:cNvPr id="73" name="Abgerundete rechteckige Legende 72"/>
          <p:cNvSpPr/>
          <p:nvPr/>
        </p:nvSpPr>
        <p:spPr>
          <a:xfrm>
            <a:off x="6429602" y="4338516"/>
            <a:ext cx="2551335" cy="1122586"/>
          </a:xfrm>
          <a:prstGeom prst="wedgeRoundRectCallout">
            <a:avLst>
              <a:gd name="adj1" fmla="val -62987"/>
              <a:gd name="adj2" fmla="val 26328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700" dirty="0" smtClean="0">
                <a:solidFill>
                  <a:schemeClr val="tx1"/>
                </a:solidFill>
              </a:rPr>
              <a:t>Duplikat nicht gefunden aufgrund „s</a:t>
            </a:r>
            <a:r>
              <a:rPr lang="de-DE" sz="1600" dirty="0" smtClean="0">
                <a:solidFill>
                  <a:schemeClr val="tx1"/>
                </a:solidFill>
              </a:rPr>
              <a:t>chmutziger”, fehlender oder fehler-</a:t>
            </a:r>
            <a:r>
              <a:rPr lang="de-DE" sz="1600" dirty="0" err="1" smtClean="0">
                <a:solidFill>
                  <a:schemeClr val="tx1"/>
                </a:solidFill>
              </a:rPr>
              <a:t>hafter</a:t>
            </a:r>
            <a:r>
              <a:rPr lang="de-DE" sz="1600" dirty="0" smtClean="0">
                <a:solidFill>
                  <a:schemeClr val="tx1"/>
                </a:solidFill>
              </a:rPr>
              <a:t> Attributwerte</a:t>
            </a:r>
          </a:p>
        </p:txBody>
      </p:sp>
      <p:sp>
        <p:nvSpPr>
          <p:cNvPr id="74" name="Abgerundete rechteckige Legende 73"/>
          <p:cNvSpPr/>
          <p:nvPr/>
        </p:nvSpPr>
        <p:spPr>
          <a:xfrm>
            <a:off x="6621102" y="5173510"/>
            <a:ext cx="2376264" cy="1234845"/>
          </a:xfrm>
          <a:prstGeom prst="wedgeRoundRectCallout">
            <a:avLst>
              <a:gd name="adj1" fmla="val -74356"/>
              <a:gd name="adj2" fmla="val -31267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700" dirty="0" smtClean="0">
                <a:solidFill>
                  <a:schemeClr val="tx1"/>
                </a:solidFill>
              </a:rPr>
              <a:t>Strategie: Verwendung mehrere Blockschlüssel</a:t>
            </a:r>
            <a:br>
              <a:rPr lang="de-DE" sz="1700" dirty="0" smtClean="0">
                <a:solidFill>
                  <a:schemeClr val="tx1"/>
                </a:solidFill>
              </a:rPr>
            </a:br>
            <a:r>
              <a:rPr lang="de-DE" sz="1700" dirty="0" smtClean="0">
                <a:solidFill>
                  <a:schemeClr val="tx1"/>
                </a:solidFill>
              </a:rPr>
              <a:t>pro Datensatz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73" y="4878539"/>
            <a:ext cx="381031" cy="926725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5846124"/>
            <a:ext cx="360591" cy="1010232"/>
          </a:xfrm>
          <a:prstGeom prst="rect">
            <a:avLst/>
          </a:prstGeom>
        </p:spPr>
      </p:pic>
      <p:sp>
        <p:nvSpPr>
          <p:cNvPr id="78" name="Abgerundete rechteckige Legende 77"/>
          <p:cNvSpPr/>
          <p:nvPr/>
        </p:nvSpPr>
        <p:spPr>
          <a:xfrm>
            <a:off x="4788025" y="4169761"/>
            <a:ext cx="1833078" cy="843415"/>
          </a:xfrm>
          <a:prstGeom prst="wedgeRoundRectCallout">
            <a:avLst>
              <a:gd name="adj1" fmla="val -34750"/>
              <a:gd name="adj2" fmla="val -130398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700" dirty="0" smtClean="0">
                <a:solidFill>
                  <a:schemeClr val="tx1"/>
                </a:solidFill>
              </a:rPr>
              <a:t>Duplikat kann </a:t>
            </a:r>
            <a:r>
              <a:rPr lang="de-DE" sz="1700" dirty="0" err="1" smtClean="0">
                <a:solidFill>
                  <a:schemeClr val="tx1"/>
                </a:solidFill>
              </a:rPr>
              <a:t>ge</a:t>
            </a:r>
            <a:r>
              <a:rPr lang="de-DE" sz="1700" dirty="0" smtClean="0">
                <a:solidFill>
                  <a:schemeClr val="tx1"/>
                </a:solidFill>
              </a:rPr>
              <a:t>- </a:t>
            </a:r>
            <a:r>
              <a:rPr lang="de-DE" sz="1700" dirty="0" err="1" smtClean="0">
                <a:solidFill>
                  <a:schemeClr val="tx1"/>
                </a:solidFill>
              </a:rPr>
              <a:t>funden</a:t>
            </a:r>
            <a:r>
              <a:rPr lang="de-DE" sz="1700" dirty="0" smtClean="0">
                <a:solidFill>
                  <a:schemeClr val="tx1"/>
                </a:solidFill>
              </a:rPr>
              <a:t> werden (Cluster </a:t>
            </a:r>
            <a:r>
              <a:rPr lang="de-DE" sz="1700" i="1" dirty="0" smtClean="0">
                <a:solidFill>
                  <a:schemeClr val="tx1"/>
                </a:solidFill>
              </a:rPr>
              <a:t>Sony</a:t>
            </a:r>
            <a:r>
              <a:rPr lang="de-DE" sz="1700" dirty="0" smtClean="0">
                <a:solidFill>
                  <a:schemeClr val="tx1"/>
                </a:solidFill>
              </a:rPr>
              <a:t>)</a:t>
            </a:r>
            <a:endParaRPr lang="de-DE" sz="1600" dirty="0" smtClean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613504" y="4437112"/>
            <a:ext cx="2534690" cy="1021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Überlappende</a:t>
            </a:r>
            <a:r>
              <a:rPr lang="en-US" b="1" dirty="0" smtClean="0">
                <a:solidFill>
                  <a:srgbClr val="FF0000"/>
                </a:solidFill>
              </a:rPr>
              <a:t> Cluster </a:t>
            </a:r>
            <a:r>
              <a:rPr lang="en-US" b="1" dirty="0" err="1" smtClean="0">
                <a:solidFill>
                  <a:srgbClr val="FF0000"/>
                </a:solidFill>
              </a:rPr>
              <a:t>verursachen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redundante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Paarvergleiche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1" name="Rechteck 50"/>
          <p:cNvSpPr/>
          <p:nvPr/>
        </p:nvSpPr>
        <p:spPr>
          <a:xfrm>
            <a:off x="685512" y="1763990"/>
            <a:ext cx="2871558" cy="53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2" name="Rechteck 51"/>
          <p:cNvSpPr/>
          <p:nvPr/>
        </p:nvSpPr>
        <p:spPr>
          <a:xfrm>
            <a:off x="685512" y="2313835"/>
            <a:ext cx="2871558" cy="53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4" name="Rechteck 53"/>
          <p:cNvSpPr/>
          <p:nvPr/>
        </p:nvSpPr>
        <p:spPr>
          <a:xfrm>
            <a:off x="685512" y="2875385"/>
            <a:ext cx="2871558" cy="53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259221" y="2324400"/>
            <a:ext cx="1966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3 von 16 </a:t>
            </a:r>
            <a:r>
              <a:rPr lang="de-DE" sz="1600" b="1" dirty="0" err="1" smtClean="0">
                <a:solidFill>
                  <a:srgbClr val="FF0000"/>
                </a:solidFill>
              </a:rPr>
              <a:t>Vrgl</a:t>
            </a:r>
            <a:r>
              <a:rPr lang="de-DE" sz="1600" b="1" dirty="0" smtClean="0">
                <a:solidFill>
                  <a:srgbClr val="FF0000"/>
                </a:solidFill>
              </a:rPr>
              <a:t>. wer-</a:t>
            </a:r>
            <a:br>
              <a:rPr lang="de-DE" sz="1600" b="1" dirty="0" smtClean="0">
                <a:solidFill>
                  <a:srgbClr val="FF0000"/>
                </a:solidFill>
              </a:rPr>
            </a:br>
            <a:r>
              <a:rPr lang="de-DE" sz="1600" b="1" dirty="0" smtClean="0">
                <a:solidFill>
                  <a:srgbClr val="FF0000"/>
                </a:solidFill>
              </a:rPr>
              <a:t>den unnötigerweise</a:t>
            </a:r>
          </a:p>
          <a:p>
            <a:pPr algn="ctr"/>
            <a:r>
              <a:rPr lang="de-DE" sz="1600" b="1" dirty="0" smtClean="0">
                <a:solidFill>
                  <a:srgbClr val="FF0000"/>
                </a:solidFill>
              </a:rPr>
              <a:t>mehrfach ausgeführt</a:t>
            </a:r>
          </a:p>
        </p:txBody>
      </p:sp>
      <p:sp>
        <p:nvSpPr>
          <p:cNvPr id="57" name="Geschweifte Klammer rechts 56"/>
          <p:cNvSpPr/>
          <p:nvPr/>
        </p:nvSpPr>
        <p:spPr>
          <a:xfrm>
            <a:off x="7135713" y="1791022"/>
            <a:ext cx="144016" cy="1892551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hteck 61"/>
          <p:cNvSpPr/>
          <p:nvPr/>
        </p:nvSpPr>
        <p:spPr>
          <a:xfrm>
            <a:off x="683568" y="2028072"/>
            <a:ext cx="2871558" cy="276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683568" y="3126955"/>
            <a:ext cx="2871558" cy="276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4" name="Oval 6"/>
          <p:cNvSpPr/>
          <p:nvPr/>
        </p:nvSpPr>
        <p:spPr>
          <a:xfrm>
            <a:off x="5004048" y="1688108"/>
            <a:ext cx="1260496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Console</a:t>
            </a:r>
            <a:endParaRPr lang="de-DE" sz="1600" dirty="0"/>
          </a:p>
        </p:txBody>
      </p:sp>
      <p:sp>
        <p:nvSpPr>
          <p:cNvPr id="65" name="Oval 6"/>
          <p:cNvSpPr/>
          <p:nvPr/>
        </p:nvSpPr>
        <p:spPr>
          <a:xfrm>
            <a:off x="5205502" y="3423662"/>
            <a:ext cx="1041732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Phone</a:t>
            </a:r>
            <a:endParaRPr lang="de-DE" sz="1600" dirty="0"/>
          </a:p>
        </p:txBody>
      </p:sp>
      <p:sp>
        <p:nvSpPr>
          <p:cNvPr id="67" name="Oval 6"/>
          <p:cNvSpPr/>
          <p:nvPr/>
        </p:nvSpPr>
        <p:spPr>
          <a:xfrm rot="16200000">
            <a:off x="4095430" y="2593422"/>
            <a:ext cx="860935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Sony</a:t>
            </a:r>
            <a:endParaRPr lang="de-DE" sz="1600" i="1" dirty="0"/>
          </a:p>
        </p:txBody>
      </p:sp>
      <p:sp>
        <p:nvSpPr>
          <p:cNvPr id="72" name="Oval 6"/>
          <p:cNvSpPr/>
          <p:nvPr/>
        </p:nvSpPr>
        <p:spPr>
          <a:xfrm>
            <a:off x="5767561" y="2420888"/>
            <a:ext cx="1386546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Nintendo</a:t>
            </a:r>
            <a:endParaRPr lang="de-DE" sz="1600" i="1" dirty="0"/>
          </a:p>
        </p:txBody>
      </p:sp>
      <p:sp>
        <p:nvSpPr>
          <p:cNvPr id="79" name="Oval 6"/>
          <p:cNvSpPr/>
          <p:nvPr/>
        </p:nvSpPr>
        <p:spPr>
          <a:xfrm rot="18218393">
            <a:off x="5961147" y="3142738"/>
            <a:ext cx="1386546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i="1" dirty="0" smtClean="0"/>
              <a:t>Samsung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0825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1" grpId="2" animBg="1"/>
      <p:bldP spid="40" grpId="0" animBg="1"/>
      <p:bldP spid="38" grpId="0" animBg="1"/>
      <p:bldP spid="69" grpId="0"/>
      <p:bldP spid="69" grpId="1"/>
      <p:bldP spid="70" grpId="0"/>
      <p:bldP spid="70" grpId="1"/>
      <p:bldP spid="70" grpId="2"/>
      <p:bldP spid="70" grpId="3"/>
      <p:bldP spid="71" grpId="0"/>
      <p:bldP spid="71" grpId="1"/>
      <p:bldP spid="73" grpId="0" animBg="1"/>
      <p:bldP spid="73" grpId="1" animBg="1"/>
      <p:bldP spid="74" grpId="0" animBg="1"/>
      <p:bldP spid="74" grpId="1" animBg="1"/>
      <p:bldP spid="78" grpId="0" animBg="1"/>
      <p:bldP spid="78" grpId="1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6" grpId="0"/>
      <p:bldP spid="57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7" grpId="0" animBg="1"/>
      <p:bldP spid="72" grpId="0" animBg="1"/>
      <p:bldP spid="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Vermeidung redundanter Ähnlichkeitsberechnungen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Anforderung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dirty="0"/>
                  <a:t>(</a:t>
                </a:r>
                <a:r>
                  <a:rPr lang="de-DE" dirty="0" err="1"/>
                  <a:t>o</a:t>
                </a:r>
                <a:r>
                  <a:rPr lang="de-DE" baseline="-25000" dirty="0" err="1" smtClean="0"/>
                  <a:t>i</a:t>
                </a:r>
                <a:r>
                  <a:rPr lang="de-DE" dirty="0"/>
                  <a:t>) </a:t>
                </a:r>
                <a:r>
                  <a:rPr lang="de-DE" dirty="0" smtClean="0"/>
                  <a:t>= Menge der Signaturen (Blockschlüssel) des Objektes </a:t>
                </a:r>
                <a:r>
                  <a:rPr lang="de-DE" dirty="0" err="1" smtClean="0"/>
                  <a:t>o</a:t>
                </a:r>
                <a:r>
                  <a:rPr lang="de-DE" baseline="-25000" dirty="0" err="1" smtClean="0"/>
                  <a:t>i</a:t>
                </a:r>
                <a:endParaRPr lang="de-DE" dirty="0"/>
              </a:p>
              <a:p>
                <a:pPr lvl="1"/>
                <a:r>
                  <a:rPr lang="de-DE" dirty="0" smtClean="0"/>
                  <a:t>Ähnlichkeitsberechnung (u. Klassifikation)  von  (o</a:t>
                </a:r>
                <a:r>
                  <a:rPr lang="de-DE" baseline="-25000" dirty="0" smtClean="0"/>
                  <a:t>1</a:t>
                </a:r>
                <a:r>
                  <a:rPr lang="de-DE" dirty="0"/>
                  <a:t>, </a:t>
                </a:r>
                <a:r>
                  <a:rPr lang="de-DE" dirty="0" smtClean="0"/>
                  <a:t>o</a:t>
                </a:r>
                <a:r>
                  <a:rPr lang="de-DE" baseline="-25000" dirty="0" smtClean="0"/>
                  <a:t>2</a:t>
                </a:r>
                <a:r>
                  <a:rPr lang="de-DE" dirty="0" smtClean="0"/>
                  <a:t>) </a:t>
                </a:r>
                <a:r>
                  <a:rPr lang="de-DE" b="1" dirty="0" smtClean="0"/>
                  <a:t>ausschließlich für eine</a:t>
                </a:r>
                <a:r>
                  <a:rPr lang="de-DE" dirty="0" smtClean="0"/>
                  <a:t> Signatur </a:t>
                </a:r>
                <a:r>
                  <a:rPr lang="de-DE" i="1" dirty="0" smtClean="0"/>
                  <a:t>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dirty="0"/>
                  <a:t>(o</a:t>
                </a:r>
                <a:r>
                  <a:rPr lang="de-DE" baseline="-25000" dirty="0"/>
                  <a:t>1</a:t>
                </a:r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dirty="0"/>
                  <a:t>(o</a:t>
                </a:r>
                <a:r>
                  <a:rPr lang="de-DE" baseline="-25000" dirty="0"/>
                  <a:t>2</a:t>
                </a:r>
                <a:r>
                  <a:rPr lang="de-DE" dirty="0" smtClean="0"/>
                  <a:t>)</a:t>
                </a:r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 smtClean="0"/>
                  <a:t>MapReduce-Umgebung</a:t>
                </a:r>
                <a:endParaRPr lang="de-DE" dirty="0"/>
              </a:p>
              <a:p>
                <a:pPr lvl="1"/>
                <a:r>
                  <a:rPr lang="de-DE" dirty="0" smtClean="0"/>
                  <a:t>Datensatzpaar</a:t>
                </a:r>
                <a:r>
                  <a:rPr lang="de-DE" dirty="0"/>
                  <a:t> </a:t>
                </a:r>
                <a:r>
                  <a:rPr lang="de-DE" dirty="0" smtClean="0"/>
                  <a:t>(o</a:t>
                </a:r>
                <a:r>
                  <a:rPr lang="de-DE" baseline="-25000" dirty="0" smtClean="0"/>
                  <a:t>1</a:t>
                </a:r>
                <a:r>
                  <a:rPr lang="de-DE" dirty="0"/>
                  <a:t>, o</a:t>
                </a:r>
                <a:r>
                  <a:rPr lang="de-DE" baseline="-25000" dirty="0"/>
                  <a:t>2</a:t>
                </a:r>
                <a:r>
                  <a:rPr lang="de-DE" dirty="0"/>
                  <a:t>) </a:t>
                </a:r>
                <a:r>
                  <a:rPr lang="de-DE" dirty="0" smtClean="0"/>
                  <a:t>mit |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dirty="0"/>
                  <a:t>(o</a:t>
                </a:r>
                <a:r>
                  <a:rPr lang="de-DE" baseline="-25000" dirty="0"/>
                  <a:t>1</a:t>
                </a:r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dirty="0"/>
                  <a:t>(o</a:t>
                </a:r>
                <a:r>
                  <a:rPr lang="de-DE" baseline="-25000" dirty="0"/>
                  <a:t>2</a:t>
                </a:r>
                <a:r>
                  <a:rPr lang="de-DE" dirty="0" smtClean="0"/>
                  <a:t>)|&gt;1 wird von verschiedenen Knoten (bzgl. verschiedener Signaturen) bearbeitet</a:t>
                </a:r>
                <a:endParaRPr lang="de-DE" dirty="0"/>
              </a:p>
              <a:p>
                <a:pPr lvl="1"/>
                <a:r>
                  <a:rPr lang="de-DE" dirty="0" smtClean="0"/>
                  <a:t>Jeder Knoten muss entscheiden ob Paarvergleich durchzuführen ist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b="1" dirty="0"/>
                  <a:t>“</a:t>
                </a:r>
                <a:r>
                  <a:rPr lang="de-DE" b="1" u="sng" dirty="0"/>
                  <a:t>L</a:t>
                </a:r>
                <a:r>
                  <a:rPr lang="de-DE" b="1" dirty="0"/>
                  <a:t>east </a:t>
                </a:r>
                <a:r>
                  <a:rPr lang="de-DE" b="1" u="sng" dirty="0" smtClean="0"/>
                  <a:t>C</a:t>
                </a:r>
                <a:r>
                  <a:rPr lang="de-DE" b="1" dirty="0" smtClean="0"/>
                  <a:t>ommon </a:t>
                </a:r>
                <a:r>
                  <a:rPr lang="de-DE" b="1" u="sng" dirty="0" err="1" smtClean="0"/>
                  <a:t>S</a:t>
                </a:r>
                <a:r>
                  <a:rPr lang="de-DE" b="1" dirty="0" err="1" smtClean="0"/>
                  <a:t>ignature</a:t>
                </a:r>
                <a:r>
                  <a:rPr lang="de-DE" b="1" dirty="0" smtClean="0"/>
                  <a:t>”-Ansatz (LCS)</a:t>
                </a:r>
                <a:r>
                  <a:rPr lang="de-DE" dirty="0" smtClean="0"/>
                  <a:t>:</a:t>
                </a:r>
                <a:r>
                  <a:rPr lang="de-DE" b="1" dirty="0" smtClean="0"/>
                  <a:t>   </a:t>
                </a:r>
                <a:r>
                  <a:rPr lang="de-DE" dirty="0" smtClean="0"/>
                  <a:t>s </a:t>
                </a:r>
                <a:r>
                  <a:rPr lang="de-DE" dirty="0"/>
                  <a:t>= min(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dirty="0"/>
                  <a:t>(o</a:t>
                </a:r>
                <a:r>
                  <a:rPr lang="de-DE" baseline="-25000" dirty="0"/>
                  <a:t>1</a:t>
                </a:r>
                <a:r>
                  <a:rPr lang="de-DE" dirty="0"/>
                  <a:t>) </a:t>
                </a:r>
                <a14:m>
                  <m:oMath xmlns:m="http://schemas.openxmlformats.org/officeDocument/2006/math">
                    <m:r>
                      <a:rPr lang="de-DE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dirty="0"/>
                  <a:t>(o</a:t>
                </a:r>
                <a:r>
                  <a:rPr lang="de-DE" baseline="-25000" dirty="0"/>
                  <a:t>2</a:t>
                </a:r>
                <a:r>
                  <a:rPr lang="de-DE" dirty="0"/>
                  <a:t>))</a:t>
                </a:r>
              </a:p>
              <a:p>
                <a:pPr lvl="1"/>
                <a:r>
                  <a:rPr lang="de-DE" dirty="0" smtClean="0"/>
                  <a:t>Vergleiche o</a:t>
                </a:r>
                <a:r>
                  <a:rPr lang="de-DE" baseline="-25000" dirty="0" smtClean="0"/>
                  <a:t>1</a:t>
                </a:r>
                <a:r>
                  <a:rPr lang="de-DE" dirty="0" smtClean="0"/>
                  <a:t> und o</a:t>
                </a:r>
                <a:r>
                  <a:rPr lang="de-DE" baseline="-25000" dirty="0" smtClean="0"/>
                  <a:t>2</a:t>
                </a:r>
                <a:r>
                  <a:rPr lang="de-DE" dirty="0" smtClean="0"/>
                  <a:t> nur bezüglich ihrer kleinsten gemeinsamen Signatur</a:t>
                </a:r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5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692" r="-5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08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</a:t>
            </a:r>
            <a:r>
              <a:rPr lang="de-DE" dirty="0" smtClean="0"/>
              <a:t>red. Ähnlichkeitsberechnungen – Überblick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sp>
        <p:nvSpPr>
          <p:cNvPr id="44" name="Abgerundete rechteckige Legende 43"/>
          <p:cNvSpPr/>
          <p:nvPr/>
        </p:nvSpPr>
        <p:spPr>
          <a:xfrm>
            <a:off x="6448237" y="4966515"/>
            <a:ext cx="1940187" cy="766741"/>
          </a:xfrm>
          <a:prstGeom prst="wedgeRoundRectCallout">
            <a:avLst>
              <a:gd name="adj1" fmla="val -68799"/>
              <a:gd name="adj2" fmla="val -110119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700" b="1" dirty="0" smtClean="0">
                <a:solidFill>
                  <a:schemeClr val="tx1"/>
                </a:solidFill>
              </a:rPr>
              <a:t>+ Überprüfung d. </a:t>
            </a:r>
            <a:br>
              <a:rPr lang="de-DE" sz="1700" b="1" dirty="0" smtClean="0">
                <a:solidFill>
                  <a:schemeClr val="tx1"/>
                </a:solidFill>
              </a:rPr>
            </a:br>
            <a:r>
              <a:rPr lang="de-DE" sz="1700" b="1" dirty="0" smtClean="0">
                <a:solidFill>
                  <a:schemeClr val="tx1"/>
                </a:solidFill>
              </a:rPr>
              <a:t>   LCS-Bedingung</a:t>
            </a:r>
            <a:endParaRPr lang="de-DE" sz="1600" b="1" dirty="0" smtClean="0">
              <a:solidFill>
                <a:schemeClr val="tx1"/>
              </a:solidFill>
            </a:endParaRPr>
          </a:p>
        </p:txBody>
      </p:sp>
      <p:sp>
        <p:nvSpPr>
          <p:cNvPr id="45" name="Abgerundete rechteckige Legende 44"/>
          <p:cNvSpPr/>
          <p:nvPr/>
        </p:nvSpPr>
        <p:spPr>
          <a:xfrm>
            <a:off x="2160122" y="4966515"/>
            <a:ext cx="1763806" cy="766741"/>
          </a:xfrm>
          <a:prstGeom prst="wedgeRoundRectCallout">
            <a:avLst>
              <a:gd name="adj1" fmla="val 65337"/>
              <a:gd name="adj2" fmla="val -123276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700" b="1" dirty="0" smtClean="0">
                <a:solidFill>
                  <a:schemeClr val="tx1"/>
                </a:solidFill>
              </a:rPr>
              <a:t>+ Hinzufügen v.</a:t>
            </a:r>
            <a:br>
              <a:rPr lang="de-DE" sz="1700" b="1" dirty="0" smtClean="0">
                <a:solidFill>
                  <a:schemeClr val="tx1"/>
                </a:solidFill>
              </a:rPr>
            </a:br>
            <a:r>
              <a:rPr lang="de-DE" sz="1700" b="1" dirty="0" smtClean="0">
                <a:solidFill>
                  <a:schemeClr val="tx1"/>
                </a:solidFill>
              </a:rPr>
              <a:t>   Metadaten</a:t>
            </a:r>
            <a:endParaRPr lang="de-DE" sz="1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54" y="1766468"/>
            <a:ext cx="5776305" cy="32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9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Vermeidung red. Ähnlichkeitsberechnungen – </a:t>
            </a:r>
            <a:r>
              <a:rPr lang="de-DE" dirty="0" smtClean="0"/>
              <a:t>Datenfluss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graphicFrame>
        <p:nvGraphicFramePr>
          <p:cNvPr id="16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581501"/>
              </p:ext>
            </p:extLst>
          </p:nvPr>
        </p:nvGraphicFramePr>
        <p:xfrm>
          <a:off x="400437" y="3826728"/>
          <a:ext cx="1867307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79"/>
                <a:gridCol w="1152128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Signatures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</a:t>
                      </a:r>
                      <a:r>
                        <a:rPr lang="en-US" sz="1600" baseline="0" dirty="0" smtClean="0"/>
                        <a:t> 3</a:t>
                      </a:r>
                      <a:r>
                        <a:rPr lang="en-US" sz="1600" dirty="0" smtClean="0"/>
                        <a:t>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 5}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3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536039"/>
              </p:ext>
            </p:extLst>
          </p:nvPr>
        </p:nvGraphicFramePr>
        <p:xfrm>
          <a:off x="4304887" y="2048443"/>
          <a:ext cx="997881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67"/>
                <a:gridCol w="56501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smtClean="0"/>
                        <a:t>Value</a:t>
                      </a:r>
                      <a:endParaRPr lang="en-US" sz="1600" baseline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D, 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graphicFrame>
        <p:nvGraphicFramePr>
          <p:cNvPr id="24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981018"/>
              </p:ext>
            </p:extLst>
          </p:nvPr>
        </p:nvGraphicFramePr>
        <p:xfrm>
          <a:off x="4307910" y="4365104"/>
          <a:ext cx="10057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82"/>
                <a:gridCol w="573650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{2}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graphicFrame>
        <p:nvGraphicFramePr>
          <p:cNvPr id="25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21163"/>
              </p:ext>
            </p:extLst>
          </p:nvPr>
        </p:nvGraphicFramePr>
        <p:xfrm>
          <a:off x="3431689" y="2501059"/>
          <a:ext cx="55924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45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+mn-lt"/>
                          <a:cs typeface="Times New Roman"/>
                        </a:rPr>
                        <a:t>Obj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A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B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+mn-lt"/>
                        </a:rPr>
                        <a:t>C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D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6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84606"/>
              </p:ext>
            </p:extLst>
          </p:nvPr>
        </p:nvGraphicFramePr>
        <p:xfrm>
          <a:off x="3422164" y="4757896"/>
          <a:ext cx="559245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245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>
                          <a:latin typeface="+mn-lt"/>
                          <a:cs typeface="Times New Roman"/>
                        </a:rPr>
                        <a:t>Obj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E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F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G</a:t>
                      </a:r>
                      <a:endParaRPr lang="en-US" sz="1600" baseline="-25000" dirty="0"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7" name="Right Arrow 45"/>
          <p:cNvSpPr/>
          <p:nvPr/>
        </p:nvSpPr>
        <p:spPr>
          <a:xfrm>
            <a:off x="3981952" y="3007397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49"/>
          <p:cNvSpPr/>
          <p:nvPr/>
        </p:nvSpPr>
        <p:spPr>
          <a:xfrm>
            <a:off x="3990118" y="5144616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57"/>
          <p:cNvSpPr/>
          <p:nvPr/>
        </p:nvSpPr>
        <p:spPr>
          <a:xfrm>
            <a:off x="3332458" y="1960813"/>
            <a:ext cx="2088232" cy="42044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61"/>
          <p:cNvSpPr/>
          <p:nvPr/>
        </p:nvSpPr>
        <p:spPr>
          <a:xfrm>
            <a:off x="3332458" y="1579813"/>
            <a:ext cx="2088232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Map: Signatures</a:t>
            </a:r>
            <a:endParaRPr lang="en-US" sz="1600" dirty="0"/>
          </a:p>
        </p:txBody>
      </p:sp>
      <p:sp>
        <p:nvSpPr>
          <p:cNvPr id="32" name="Rechteck 31"/>
          <p:cNvSpPr/>
          <p:nvPr/>
        </p:nvSpPr>
        <p:spPr>
          <a:xfrm>
            <a:off x="3452254" y="2747181"/>
            <a:ext cx="518477" cy="24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4299642" y="2294928"/>
            <a:ext cx="997200" cy="4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50"/>
          <p:cNvSpPr/>
          <p:nvPr/>
        </p:nvSpPr>
        <p:spPr>
          <a:xfrm>
            <a:off x="5642029" y="1968698"/>
            <a:ext cx="346710" cy="4196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Partitioning by hash(Key) modulo r</a:t>
            </a:r>
            <a:endParaRPr lang="en-US" sz="1600" dirty="0"/>
          </a:p>
        </p:txBody>
      </p:sp>
      <p:sp>
        <p:nvSpPr>
          <p:cNvPr id="35" name="Rectangle 58"/>
          <p:cNvSpPr/>
          <p:nvPr/>
        </p:nvSpPr>
        <p:spPr>
          <a:xfrm>
            <a:off x="6153124" y="1892076"/>
            <a:ext cx="2451324" cy="4273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62"/>
          <p:cNvSpPr/>
          <p:nvPr/>
        </p:nvSpPr>
        <p:spPr>
          <a:xfrm>
            <a:off x="6153124" y="1587277"/>
            <a:ext cx="245132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Reduce: Pair Comparisons</a:t>
            </a:r>
            <a:endParaRPr lang="en-US" sz="1600" dirty="0"/>
          </a:p>
        </p:txBody>
      </p:sp>
      <p:sp>
        <p:nvSpPr>
          <p:cNvPr id="37" name="Right Arrow 73"/>
          <p:cNvSpPr/>
          <p:nvPr/>
        </p:nvSpPr>
        <p:spPr>
          <a:xfrm>
            <a:off x="6002634" y="5185008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74"/>
          <p:cNvSpPr/>
          <p:nvPr/>
        </p:nvSpPr>
        <p:spPr>
          <a:xfrm>
            <a:off x="6000724" y="3027437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9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01345"/>
              </p:ext>
            </p:extLst>
          </p:nvPr>
        </p:nvGraphicFramePr>
        <p:xfrm>
          <a:off x="6327827" y="2154168"/>
          <a:ext cx="1009617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03"/>
                <a:gridCol w="565014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/>
                        <a:t>,</a:t>
                      </a:r>
                      <a:r>
                        <a:rPr lang="en-US" sz="1600" baseline="0" dirty="0" smtClean="0">
                          <a:sym typeface="Symbol"/>
                        </a:rPr>
                        <a:t>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/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graphicFrame>
        <p:nvGraphicFramePr>
          <p:cNvPr id="40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193663"/>
              </p:ext>
            </p:extLst>
          </p:nvPr>
        </p:nvGraphicFramePr>
        <p:xfrm>
          <a:off x="6334099" y="4070568"/>
          <a:ext cx="100624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47"/>
                <a:gridCol w="563998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Key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Value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E,</a:t>
                      </a:r>
                      <a:r>
                        <a:rPr lang="en-US" sz="1600" dirty="0" smtClean="0">
                          <a:sym typeface="Symbol"/>
                        </a:rPr>
                        <a:t> 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G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</a:t>
                      </a:r>
                      <a:endParaRPr lang="en-US" sz="1600" dirty="0"/>
                    </a:p>
                  </a:txBody>
                  <a:tcPr marL="7200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{1}</a:t>
                      </a:r>
                      <a:endParaRPr lang="en-US" sz="1600" dirty="0"/>
                    </a:p>
                  </a:txBody>
                  <a:tcPr marL="7200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{1}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</a:t>
                      </a:r>
                      <a:r>
                        <a:rPr lang="en-US" sz="1600" baseline="0" dirty="0" smtClean="0">
                          <a:sym typeface="Symbol"/>
                        </a:rPr>
                        <a:t>, </a:t>
                      </a:r>
                      <a:r>
                        <a:rPr lang="en-US" sz="1600" dirty="0" smtClean="0">
                          <a:sym typeface="Symbol"/>
                        </a:rPr>
                        <a:t>{2}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F, </a:t>
                      </a:r>
                      <a:r>
                        <a:rPr lang="en-US" sz="1600" dirty="0" smtClean="0">
                          <a:sym typeface="Symbol"/>
                        </a:rPr>
                        <a:t>{2}</a:t>
                      </a:r>
                      <a:endParaRPr lang="en-US" sz="1600" dirty="0"/>
                    </a:p>
                  </a:txBody>
                  <a:tcPr marL="72000" marR="0" marT="0" marB="0"/>
                </a:tc>
              </a:tr>
            </a:tbl>
          </a:graphicData>
        </a:graphic>
      </p:graphicFrame>
      <p:sp>
        <p:nvSpPr>
          <p:cNvPr id="41" name="Right Arrow 51"/>
          <p:cNvSpPr/>
          <p:nvPr/>
        </p:nvSpPr>
        <p:spPr>
          <a:xfrm>
            <a:off x="5306937" y="3027437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ight Arrow 52"/>
          <p:cNvSpPr/>
          <p:nvPr/>
        </p:nvSpPr>
        <p:spPr>
          <a:xfrm>
            <a:off x="5299694" y="5185008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3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8062"/>
              </p:ext>
            </p:extLst>
          </p:nvPr>
        </p:nvGraphicFramePr>
        <p:xfrm>
          <a:off x="7659835" y="2477626"/>
          <a:ext cx="86943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430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Pairs</a:t>
                      </a:r>
                      <a:endParaRPr lang="en-US" sz="1600" baseline="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A-B, A-C, </a:t>
                      </a:r>
                    </a:p>
                    <a:p>
                      <a:pPr algn="l"/>
                      <a:r>
                        <a:rPr lang="en-US" sz="1600" dirty="0" smtClean="0"/>
                        <a:t>A-D, B-C,</a:t>
                      </a:r>
                    </a:p>
                    <a:p>
                      <a:pPr algn="l"/>
                      <a:r>
                        <a:rPr lang="en-US" sz="1600" dirty="0" smtClean="0"/>
                        <a:t>B-D, C-D</a:t>
                      </a:r>
                      <a:endParaRPr lang="en-US" sz="160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C-D</a:t>
                      </a:r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44" name="Right Arrow 55"/>
          <p:cNvSpPr/>
          <p:nvPr/>
        </p:nvSpPr>
        <p:spPr>
          <a:xfrm>
            <a:off x="7339036" y="3042295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5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81615"/>
              </p:ext>
            </p:extLst>
          </p:nvPr>
        </p:nvGraphicFramePr>
        <p:xfrm>
          <a:off x="7659835" y="4293096"/>
          <a:ext cx="83635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59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baseline="0" dirty="0" smtClean="0"/>
                        <a:t>Pairs</a:t>
                      </a:r>
                      <a:endParaRPr lang="en-US" sz="1600" u="none" baseline="0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 smtClean="0"/>
                        <a:t>E-F, E-G,</a:t>
                      </a:r>
                    </a:p>
                    <a:p>
                      <a:pPr algn="l"/>
                      <a:r>
                        <a:rPr lang="en-US" sz="1600" u="none" dirty="0" smtClean="0"/>
                        <a:t>F-G</a:t>
                      </a:r>
                      <a:endParaRPr lang="en-US" sz="1600" u="none" dirty="0"/>
                    </a:p>
                  </a:txBody>
                  <a:tcPr marL="45720" marR="45720" marT="0" marB="0"/>
                </a:tc>
              </a:tr>
              <a:tr h="577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A-B, A-E,</a:t>
                      </a:r>
                    </a:p>
                    <a:p>
                      <a:pPr algn="l"/>
                      <a:r>
                        <a:rPr lang="en-US" sz="1600" dirty="0" smtClean="0"/>
                        <a:t>A-F, B-E,</a:t>
                      </a:r>
                    </a:p>
                    <a:p>
                      <a:pPr algn="l"/>
                      <a:r>
                        <a:rPr lang="en-US" sz="1600" dirty="0" smtClean="0"/>
                        <a:t>B-F, E-F</a:t>
                      </a:r>
                      <a:endParaRPr lang="en-US" sz="1600" u="sng" dirty="0"/>
                    </a:p>
                  </a:txBody>
                  <a:tcPr marL="45720" marR="45720" marT="0" marB="0"/>
                </a:tc>
              </a:tr>
            </a:tbl>
          </a:graphicData>
        </a:graphic>
      </p:graphicFrame>
      <p:sp>
        <p:nvSpPr>
          <p:cNvPr id="46" name="Right Arrow 68"/>
          <p:cNvSpPr/>
          <p:nvPr/>
        </p:nvSpPr>
        <p:spPr>
          <a:xfrm>
            <a:off x="7360368" y="5185008"/>
            <a:ext cx="304800" cy="2286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uppieren 62"/>
          <p:cNvGrpSpPr/>
          <p:nvPr/>
        </p:nvGrpSpPr>
        <p:grpSpPr>
          <a:xfrm>
            <a:off x="7716537" y="3539905"/>
            <a:ext cx="273236" cy="78831"/>
            <a:chOff x="7735589" y="3440433"/>
            <a:chExt cx="273236" cy="78831"/>
          </a:xfrm>
        </p:grpSpPr>
        <p:cxnSp>
          <p:nvCxnSpPr>
            <p:cNvPr id="59" name="Gerade Verbindung 58"/>
            <p:cNvCxnSpPr/>
            <p:nvPr/>
          </p:nvCxnSpPr>
          <p:spPr>
            <a:xfrm>
              <a:off x="7735589" y="3440433"/>
              <a:ext cx="273236" cy="7292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flipV="1">
              <a:off x="7742885" y="3440433"/>
              <a:ext cx="258599" cy="7883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uppieren 64"/>
          <p:cNvGrpSpPr/>
          <p:nvPr/>
        </p:nvGrpSpPr>
        <p:grpSpPr>
          <a:xfrm>
            <a:off x="8028384" y="5590037"/>
            <a:ext cx="273236" cy="78831"/>
            <a:chOff x="7735589" y="3440433"/>
            <a:chExt cx="273236" cy="78831"/>
          </a:xfrm>
        </p:grpSpPr>
        <p:cxnSp>
          <p:nvCxnSpPr>
            <p:cNvPr id="66" name="Gerade Verbindung 65"/>
            <p:cNvCxnSpPr/>
            <p:nvPr/>
          </p:nvCxnSpPr>
          <p:spPr>
            <a:xfrm>
              <a:off x="7735589" y="3440433"/>
              <a:ext cx="273236" cy="7292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flipV="1">
              <a:off x="7742885" y="3440433"/>
              <a:ext cx="258599" cy="7883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pieren 67"/>
          <p:cNvGrpSpPr/>
          <p:nvPr/>
        </p:nvGrpSpPr>
        <p:grpSpPr>
          <a:xfrm>
            <a:off x="7719015" y="5110584"/>
            <a:ext cx="273236" cy="78831"/>
            <a:chOff x="7735589" y="3440433"/>
            <a:chExt cx="273236" cy="78831"/>
          </a:xfrm>
        </p:grpSpPr>
        <p:cxnSp>
          <p:nvCxnSpPr>
            <p:cNvPr id="69" name="Gerade Verbindung 68"/>
            <p:cNvCxnSpPr/>
            <p:nvPr/>
          </p:nvCxnSpPr>
          <p:spPr>
            <a:xfrm>
              <a:off x="7735589" y="3440433"/>
              <a:ext cx="273236" cy="7292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flipV="1">
              <a:off x="7742885" y="3440433"/>
              <a:ext cx="258599" cy="78831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138533" cy="17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7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6543"/>
              </p:ext>
            </p:extLst>
          </p:nvPr>
        </p:nvGraphicFramePr>
        <p:xfrm>
          <a:off x="400437" y="3826728"/>
          <a:ext cx="1867307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179"/>
                <a:gridCol w="1152128"/>
              </a:tblGrid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</a:t>
                      </a:r>
                      <a:endParaRPr lang="en-US" sz="16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Signatures</a:t>
                      </a:r>
                      <a:endParaRPr lang="en-US" sz="1600" baseline="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{1, 4}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577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</a:t>
                      </a:r>
                      <a:r>
                        <a:rPr lang="en-US" sz="1600" baseline="0" dirty="0" smtClean="0"/>
                        <a:t> 3</a:t>
                      </a:r>
                      <a:r>
                        <a:rPr lang="en-US" sz="1600" dirty="0" smtClean="0"/>
                        <a:t>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{2, 3}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  <a:tr h="427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{2}</a:t>
                      </a:r>
                      <a:endParaRPr lang="en-US" sz="16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134955" cy="175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3" name="Rechteck 192"/>
          <p:cNvSpPr/>
          <p:nvPr/>
        </p:nvSpPr>
        <p:spPr>
          <a:xfrm>
            <a:off x="390773" y="4067001"/>
            <a:ext cx="1872208" cy="2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hteck 193"/>
          <p:cNvSpPr/>
          <p:nvPr/>
        </p:nvSpPr>
        <p:spPr>
          <a:xfrm>
            <a:off x="4299642" y="2281998"/>
            <a:ext cx="997200" cy="249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hteck 195"/>
          <p:cNvSpPr/>
          <p:nvPr/>
        </p:nvSpPr>
        <p:spPr>
          <a:xfrm>
            <a:off x="6336504" y="2396298"/>
            <a:ext cx="997200" cy="249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hteck 196"/>
          <p:cNvSpPr/>
          <p:nvPr/>
        </p:nvSpPr>
        <p:spPr>
          <a:xfrm>
            <a:off x="6336504" y="5059750"/>
            <a:ext cx="997200" cy="2493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Abgerundete rechteckige Legende 198"/>
              <p:cNvSpPr/>
              <p:nvPr/>
            </p:nvSpPr>
            <p:spPr>
              <a:xfrm>
                <a:off x="7135713" y="5763741"/>
                <a:ext cx="1900783" cy="617587"/>
              </a:xfrm>
              <a:prstGeom prst="wedgeRoundRectCallout">
                <a:avLst>
                  <a:gd name="adj1" fmla="val -13182"/>
                  <a:gd name="adj2" fmla="val -133004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 {1}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{1}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 </a:t>
                </a:r>
                <a:r>
                  <a:rPr lang="de-DE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br>
                  <a:rPr lang="de-DE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</a:br>
                <a:r>
                  <a:rPr lang="de-DE" sz="1400" dirty="0" smtClean="0">
                    <a:solidFill>
                      <a:schemeClr val="tx1"/>
                    </a:solidFill>
                  </a:rPr>
                  <a:t>min(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(o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de-DE" sz="1400" dirty="0">
                    <a:solidFill>
                      <a:schemeClr val="tx1"/>
                    </a:solidFill>
                  </a:rPr>
                  <a:t>)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(o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3 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9" name="Abgerundete rechteckige Legend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713" y="5763741"/>
                <a:ext cx="1900783" cy="617587"/>
              </a:xfrm>
              <a:prstGeom prst="wedgeRoundRectCallout">
                <a:avLst>
                  <a:gd name="adj1" fmla="val -13182"/>
                  <a:gd name="adj2" fmla="val -133004"/>
                  <a:gd name="adj3" fmla="val 16667"/>
                </a:avLst>
              </a:prstGeom>
              <a:blipFill rotWithShape="1">
                <a:blip r:embed="rId5"/>
                <a:stretch>
                  <a:fillRect b="-529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Abgerundete rechteckige Legende 199"/>
              <p:cNvSpPr/>
              <p:nvPr/>
            </p:nvSpPr>
            <p:spPr>
              <a:xfrm>
                <a:off x="7135713" y="4064372"/>
                <a:ext cx="1900783" cy="617587"/>
              </a:xfrm>
              <a:prstGeom prst="wedgeRoundRectCallout">
                <a:avLst>
                  <a:gd name="adj1" fmla="val -14518"/>
                  <a:gd name="adj2" fmla="val -116553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 {1}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{1}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 </a:t>
                </a:r>
                <a:r>
                  <a:rPr lang="de-DE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br>
                  <a:rPr lang="de-DE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</a:br>
                <a:r>
                  <a:rPr lang="de-DE" sz="1400" dirty="0" smtClean="0">
                    <a:solidFill>
                      <a:schemeClr val="tx1"/>
                    </a:solidFill>
                  </a:rPr>
                  <a:t>min(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(o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de-DE" sz="1400" dirty="0">
                    <a:solidFill>
                      <a:schemeClr val="tx1"/>
                    </a:solidFill>
                  </a:rPr>
                  <a:t>)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(o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4 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0" name="Abgerundete rechteckige Legende 1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713" y="4064372"/>
                <a:ext cx="1900783" cy="617587"/>
              </a:xfrm>
              <a:prstGeom prst="wedgeRoundRectCallout">
                <a:avLst>
                  <a:gd name="adj1" fmla="val -14518"/>
                  <a:gd name="adj2" fmla="val -116553"/>
                  <a:gd name="adj3" fmla="val 16667"/>
                </a:avLst>
              </a:prstGeom>
              <a:blipFill rotWithShape="1">
                <a:blip r:embed="rId6"/>
                <a:stretch>
                  <a:fillRect b="-585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Abgerundete rechteckige Legende 200"/>
              <p:cNvSpPr/>
              <p:nvPr/>
            </p:nvSpPr>
            <p:spPr>
              <a:xfrm>
                <a:off x="7076405" y="6157689"/>
                <a:ext cx="1900783" cy="617587"/>
              </a:xfrm>
              <a:prstGeom prst="wedgeRoundRectCallout">
                <a:avLst>
                  <a:gd name="adj1" fmla="val 6061"/>
                  <a:gd name="adj2" fmla="val -123133"/>
                  <a:gd name="adj3" fmla="val 16667"/>
                </a:avLst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smtClean="0">
                    <a:solidFill>
                      <a:schemeClr val="tx1"/>
                    </a:solidFill>
                  </a:rPr>
                  <a:t> {2}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{2}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smtClean="0">
                    <a:solidFill>
                      <a:schemeClr val="tx1"/>
                    </a:solidFill>
                    <a:sym typeface="Symbol"/>
                  </a:rPr>
                  <a:t> </a:t>
                </a:r>
                <a:r>
                  <a:rPr lang="de-DE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br>
                  <a:rPr lang="de-DE" sz="1400" dirty="0" smtClean="0">
                    <a:solidFill>
                      <a:schemeClr val="tx1"/>
                    </a:solidFill>
                    <a:sym typeface="Wingdings" panose="05000000000000000000" pitchFamily="2" charset="2"/>
                  </a:rPr>
                </a:br>
                <a:r>
                  <a:rPr lang="de-DE" sz="1400" dirty="0" smtClean="0">
                    <a:solidFill>
                      <a:schemeClr val="tx1"/>
                    </a:solidFill>
                  </a:rPr>
                  <a:t>min(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(o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de-DE" sz="1400" dirty="0">
                    <a:solidFill>
                      <a:schemeClr val="tx1"/>
                    </a:solidFill>
                  </a:rPr>
                  <a:t>)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σ</m:t>
                    </m:r>
                  </m:oMath>
                </a14:m>
                <a:r>
                  <a:rPr lang="de-DE" sz="1400" dirty="0">
                    <a:solidFill>
                      <a:schemeClr val="tx1"/>
                    </a:solidFill>
                  </a:rPr>
                  <a:t>(o</a:t>
                </a:r>
                <a:r>
                  <a:rPr lang="de-DE" sz="14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de-DE" sz="1400" dirty="0" smtClean="0">
                    <a:solidFill>
                      <a:schemeClr val="tx1"/>
                    </a:solidFill>
                  </a:rPr>
                  <a:t>))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</a:rPr>
                  <a:t> 3 </a:t>
                </a:r>
                <a:endParaRPr lang="de-DE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1" name="Abgerundete rechteckige Legende 2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405" y="6157689"/>
                <a:ext cx="1900783" cy="617587"/>
              </a:xfrm>
              <a:prstGeom prst="wedgeRoundRectCallout">
                <a:avLst>
                  <a:gd name="adj1" fmla="val 6061"/>
                  <a:gd name="adj2" fmla="val -123133"/>
                  <a:gd name="adj3" fmla="val 16667"/>
                </a:avLst>
              </a:prstGeom>
              <a:blipFill rotWithShape="1">
                <a:blip r:embed="rId7"/>
                <a:stretch>
                  <a:fillRect b="-565"/>
                </a:stretch>
              </a:blipFill>
              <a:ln w="127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2" name="Rechteck 201"/>
          <p:cNvSpPr/>
          <p:nvPr/>
        </p:nvSpPr>
        <p:spPr>
          <a:xfrm>
            <a:off x="6336504" y="5059750"/>
            <a:ext cx="997200" cy="457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hteck 202"/>
          <p:cNvSpPr/>
          <p:nvPr/>
        </p:nvSpPr>
        <p:spPr>
          <a:xfrm>
            <a:off x="6334100" y="5526657"/>
            <a:ext cx="997200" cy="4803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hteck 205"/>
          <p:cNvSpPr/>
          <p:nvPr/>
        </p:nvSpPr>
        <p:spPr>
          <a:xfrm>
            <a:off x="6323052" y="3379852"/>
            <a:ext cx="997200" cy="457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Abgerundete rechteckige Legende 206"/>
          <p:cNvSpPr/>
          <p:nvPr/>
        </p:nvSpPr>
        <p:spPr>
          <a:xfrm>
            <a:off x="5512129" y="1713384"/>
            <a:ext cx="1845323" cy="616730"/>
          </a:xfrm>
          <a:prstGeom prst="wedgeRoundRectCallout">
            <a:avLst>
              <a:gd name="adj1" fmla="val -67519"/>
              <a:gd name="adj2" fmla="val 53350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Annotiere A </a:t>
            </a:r>
            <a:r>
              <a:rPr lang="de-DE" sz="1400" dirty="0">
                <a:solidFill>
                  <a:schemeClr val="tx1"/>
                </a:solidFill>
              </a:rPr>
              <a:t>mit </a:t>
            </a:r>
            <a:r>
              <a:rPr lang="de-DE" sz="1400" dirty="0" smtClean="0">
                <a:solidFill>
                  <a:schemeClr val="tx1"/>
                </a:solidFill>
              </a:rPr>
              <a:t>all seinen  </a:t>
            </a:r>
            <a:r>
              <a:rPr lang="de-DE" sz="1400" dirty="0">
                <a:solidFill>
                  <a:schemeClr val="tx1"/>
                </a:solidFill>
              </a:rPr>
              <a:t>Signaturen &lt; </a:t>
            </a:r>
            <a:r>
              <a:rPr lang="de-DE" sz="1400" dirty="0" smtClean="0">
                <a:solidFill>
                  <a:schemeClr val="tx1"/>
                </a:solidFill>
              </a:rPr>
              <a:t>1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8" name="Abgerundete rechteckige Legende 207"/>
          <p:cNvSpPr/>
          <p:nvPr/>
        </p:nvSpPr>
        <p:spPr>
          <a:xfrm>
            <a:off x="5497468" y="1978654"/>
            <a:ext cx="1818165" cy="616730"/>
          </a:xfrm>
          <a:prstGeom prst="wedgeRoundRectCallout">
            <a:avLst>
              <a:gd name="adj1" fmla="val -67519"/>
              <a:gd name="adj2" fmla="val 53350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Annotiere A mit all seinen Signaturen &lt; 3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9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4" grpId="0" animBg="1"/>
      <p:bldP spid="46" grpId="0" animBg="1"/>
      <p:bldP spid="193" grpId="0" animBg="1"/>
      <p:bldP spid="193" grpId="1" animBg="1"/>
      <p:bldP spid="194" grpId="0" animBg="1"/>
      <p:bldP spid="194" grpId="1" animBg="1"/>
      <p:bldP spid="196" grpId="0" animBg="1"/>
      <p:bldP spid="196" grpId="1" animBg="1"/>
      <p:bldP spid="197" grpId="0" animBg="1"/>
      <p:bldP spid="197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2" grpId="0" animBg="1"/>
      <p:bldP spid="202" grpId="1" animBg="1"/>
      <p:bldP spid="203" grpId="0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 – Match-Qualität </a:t>
            </a:r>
            <a:r>
              <a:rPr lang="de-DE" dirty="0"/>
              <a:t>vs. </a:t>
            </a:r>
            <a:r>
              <a:rPr lang="de-DE" dirty="0" smtClean="0"/>
              <a:t>Laufzeit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114.000 Produktdatensätze</a:t>
            </a:r>
          </a:p>
          <a:p>
            <a:r>
              <a:rPr lang="de-DE" sz="2000" dirty="0" smtClean="0"/>
              <a:t>Fixe </a:t>
            </a:r>
            <a:r>
              <a:rPr lang="de-DE" sz="2000" dirty="0"/>
              <a:t>Cloud-Umgebung mit </a:t>
            </a:r>
            <a:r>
              <a:rPr lang="de-DE" sz="2000" dirty="0" smtClean="0"/>
              <a:t>20 </a:t>
            </a:r>
            <a:r>
              <a:rPr lang="de-DE" sz="2000" dirty="0"/>
              <a:t>VMs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63161"/>
            <a:ext cx="5510331" cy="3306199"/>
          </a:xfrm>
          <a:prstGeom prst="rect">
            <a:avLst/>
          </a:prstGeom>
        </p:spPr>
      </p:pic>
      <p:sp>
        <p:nvSpPr>
          <p:cNvPr id="9" name="Abgerundete rechteckige Legende 8"/>
          <p:cNvSpPr/>
          <p:nvPr/>
        </p:nvSpPr>
        <p:spPr>
          <a:xfrm>
            <a:off x="7020272" y="5949280"/>
            <a:ext cx="2067990" cy="792088"/>
          </a:xfrm>
          <a:prstGeom prst="wedgeRoundRectCallout">
            <a:avLst>
              <a:gd name="adj1" fmla="val -68211"/>
              <a:gd name="adj2" fmla="val -78462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e-DE" sz="1400" dirty="0" smtClean="0">
                <a:solidFill>
                  <a:prstClr val="black"/>
                </a:solidFill>
              </a:rPr>
              <a:t>Laufzeiteinsparungen proportional zum Anteil redundanter </a:t>
            </a:r>
            <a:r>
              <a:rPr lang="de-DE" sz="1400" dirty="0" err="1" smtClean="0">
                <a:solidFill>
                  <a:prstClr val="black"/>
                </a:solidFill>
              </a:rPr>
              <a:t>Paarvrgl</a:t>
            </a:r>
            <a:r>
              <a:rPr lang="de-DE" sz="1400" dirty="0" smtClean="0">
                <a:solidFill>
                  <a:prstClr val="black"/>
                </a:solidFill>
              </a:rPr>
              <a:t>.</a:t>
            </a:r>
            <a:endParaRPr lang="de-DE" sz="1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95" y="1360757"/>
            <a:ext cx="3364533" cy="133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bgerundete rechteckige Legende 6"/>
          <p:cNvSpPr/>
          <p:nvPr/>
        </p:nvSpPr>
        <p:spPr>
          <a:xfrm>
            <a:off x="2224202" y="2204864"/>
            <a:ext cx="3014107" cy="936104"/>
          </a:xfrm>
          <a:prstGeom prst="wedgeRoundRectCallout">
            <a:avLst>
              <a:gd name="adj1" fmla="val 64425"/>
              <a:gd name="adj2" fmla="val -22389"/>
              <a:gd name="adj3" fmla="val 1666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buFont typeface="Arial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Verwendung mehrerer Signaturen entscheidend für Match-Qualität</a:t>
            </a:r>
          </a:p>
          <a:p>
            <a:pPr marL="179388" lvl="0" indent="-179388">
              <a:buFont typeface="Arial" pitchFamily="34" charset="0"/>
              <a:buChar char="•"/>
            </a:pPr>
            <a:r>
              <a:rPr lang="de-DE" sz="1400" dirty="0" smtClean="0">
                <a:solidFill>
                  <a:prstClr val="black"/>
                </a:solidFill>
              </a:rPr>
              <a:t>Signifikanter Anteil redundanter Paarvergleiche</a:t>
            </a:r>
            <a:endParaRPr lang="de-DE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Entity Resolution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Effiziente</a:t>
            </a:r>
            <a:r>
              <a:rPr lang="en-US" smtClean="0"/>
              <a:t> MapReduce-Parallelisierung von Entity Resolution-Workflows</a:t>
            </a:r>
            <a:endParaRPr lang="en-US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196752"/>
            <a:ext cx="8229600" cy="52802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Identifikation semantisch äquivalenter Datensätze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638202"/>
              </p:ext>
            </p:extLst>
          </p:nvPr>
        </p:nvGraphicFramePr>
        <p:xfrm>
          <a:off x="392453" y="3119720"/>
          <a:ext cx="8428019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2523363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noProof="0" dirty="0" smtClean="0"/>
                        <a:t>Bezeichnung</a:t>
                      </a:r>
                      <a:endParaRPr lang="de-DE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Produktkategorie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Hersteller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IXUS 115 HS - Digitalkamera 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unterstützter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Speicher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: SD, SDXC, SDHC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Foto &amp; Video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IXUS 115 HS Rosa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Kompaktkameras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Einsteiger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Canon IXUS 115 HS, 12 Megapixel, Pink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Digitalkamera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&gt; Canon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HP </a:t>
                      </a: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Officejet</a:t>
                      </a: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4500 Multifunktionsgerät mit Fax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Multifunktionsgerät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Hewlett Packard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Officejet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 4500</a:t>
                      </a: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HP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HP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403680" y="3484891"/>
            <a:ext cx="8398800" cy="131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403680" y="4790330"/>
            <a:ext cx="8398800" cy="7417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bgerundete rechteckige Legende 9"/>
          <p:cNvSpPr/>
          <p:nvPr/>
        </p:nvSpPr>
        <p:spPr>
          <a:xfrm>
            <a:off x="7727259" y="2259456"/>
            <a:ext cx="1309237" cy="576064"/>
          </a:xfrm>
          <a:prstGeom prst="wedgeRoundRectCallout">
            <a:avLst>
              <a:gd name="adj1" fmla="val 12416"/>
              <a:gd name="adj2" fmla="val 328285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Fehlende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Werte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5046800" y="2204864"/>
            <a:ext cx="1901011" cy="576064"/>
          </a:xfrm>
          <a:prstGeom prst="wedgeRoundRectCallout">
            <a:avLst>
              <a:gd name="adj1" fmla="val 60817"/>
              <a:gd name="adj2" fmla="val 430942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Heterogene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Repräsentationen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4592479" y="5157192"/>
            <a:ext cx="2551331" cy="384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7077878" y="4765620"/>
            <a:ext cx="1742594" cy="823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7164288" y="4437112"/>
            <a:ext cx="1584176" cy="3840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bgerundete rechteckige Legende 17"/>
          <p:cNvSpPr/>
          <p:nvPr/>
        </p:nvSpPr>
        <p:spPr>
          <a:xfrm>
            <a:off x="467544" y="2204864"/>
            <a:ext cx="1916853" cy="576064"/>
          </a:xfrm>
          <a:prstGeom prst="wedgeRoundRectCallout">
            <a:avLst>
              <a:gd name="adj1" fmla="val 38469"/>
              <a:gd name="adj2" fmla="val 186432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Keine eindeutigen Identifier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6873" y="3265281"/>
            <a:ext cx="4519837" cy="16040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 rechteckige Legende 8"/>
          <p:cNvSpPr/>
          <p:nvPr/>
        </p:nvSpPr>
        <p:spPr>
          <a:xfrm>
            <a:off x="3059832" y="2204864"/>
            <a:ext cx="1440160" cy="576064"/>
          </a:xfrm>
          <a:prstGeom prst="wedgeRoundRectCallout">
            <a:avLst>
              <a:gd name="adj1" fmla="val 67318"/>
              <a:gd name="adj2" fmla="val 482048"/>
              <a:gd name="adj3" fmla="val 16667"/>
            </a:avLst>
          </a:pr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Falsche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Werte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</a:t>
            </a:r>
            <a:r>
              <a:rPr lang="de-DE" dirty="0"/>
              <a:t>. Ähnlichkeitsberechnungen – </a:t>
            </a:r>
            <a:r>
              <a:rPr lang="de-DE" dirty="0" smtClean="0"/>
              <a:t>Zusammenfassung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Verwendung mehrerer Signaturen pro Datensatz</a:t>
                </a:r>
                <a:endParaRPr lang="de-DE" dirty="0"/>
              </a:p>
              <a:p>
                <a:pPr lvl="1"/>
                <a:r>
                  <a:rPr lang="de-DE" dirty="0" smtClean="0"/>
                  <a:t>Robustheit gegenüber Datenqualitätsproblemen</a:t>
                </a:r>
                <a:endParaRPr lang="de-DE" dirty="0"/>
              </a:p>
              <a:p>
                <a:pPr lvl="1"/>
                <a:r>
                  <a:rPr lang="de-DE" dirty="0" smtClean="0"/>
                  <a:t>Redundante Verarbeitung von Paaren, die in mehr als ein Cluster fallen</a:t>
                </a:r>
                <a:endParaRPr lang="de-DE" dirty="0"/>
              </a:p>
              <a:p>
                <a:pPr lvl="1"/>
                <a:endParaRPr lang="de-DE" dirty="0"/>
              </a:p>
              <a:p>
                <a:r>
                  <a:rPr lang="de-DE" dirty="0" smtClean="0"/>
                  <a:t>Least Common </a:t>
                </a:r>
                <a:r>
                  <a:rPr lang="de-DE" dirty="0" err="1" smtClean="0"/>
                  <a:t>Signature</a:t>
                </a:r>
                <a:r>
                  <a:rPr lang="de-DE" dirty="0" smtClean="0"/>
                  <a:t>-Strategie</a:t>
                </a:r>
              </a:p>
              <a:p>
                <a:pPr lvl="1"/>
                <a:r>
                  <a:rPr lang="de-DE" dirty="0" smtClean="0"/>
                  <a:t>Vergleiche o</a:t>
                </a:r>
                <a:r>
                  <a:rPr lang="de-DE" baseline="-25000" dirty="0" smtClean="0"/>
                  <a:t>1</a:t>
                </a:r>
                <a:r>
                  <a:rPr lang="de-DE" dirty="0"/>
                  <a:t>, o</a:t>
                </a:r>
                <a:r>
                  <a:rPr lang="de-DE" baseline="-25000" dirty="0"/>
                  <a:t>2</a:t>
                </a:r>
                <a:r>
                  <a:rPr lang="de-DE" dirty="0"/>
                  <a:t> </a:t>
                </a:r>
                <a:r>
                  <a:rPr lang="de-DE" dirty="0" smtClean="0"/>
                  <a:t>nur für Signatur</a:t>
                </a:r>
                <a:r>
                  <a:rPr lang="de-DE" i="1" dirty="0" smtClean="0"/>
                  <a:t> </a:t>
                </a:r>
                <a:r>
                  <a:rPr lang="de-DE" i="1" dirty="0"/>
                  <a:t>s = min(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de-DE" i="1" dirty="0"/>
                  <a:t>(o</a:t>
                </a:r>
                <a:r>
                  <a:rPr lang="de-DE" i="1" baseline="-25000" dirty="0"/>
                  <a:t>1</a:t>
                </a:r>
                <a:r>
                  <a:rPr lang="de-DE" i="1" dirty="0"/>
                  <a:t>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de-DE" i="1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de-DE" i="1" dirty="0"/>
                  <a:t>(o</a:t>
                </a:r>
                <a:r>
                  <a:rPr lang="de-DE" i="1" baseline="-25000" dirty="0"/>
                  <a:t>2</a:t>
                </a:r>
                <a:r>
                  <a:rPr lang="de-DE" i="1" dirty="0"/>
                  <a:t>))</a:t>
                </a:r>
                <a:endParaRPr lang="de-DE" dirty="0"/>
              </a:p>
              <a:p>
                <a:pPr lvl="1"/>
                <a:r>
                  <a:rPr lang="de-DE" dirty="0" smtClean="0"/>
                  <a:t>Einfacher, aber effektiver Ansatz zur Vermeidung redundanter Ähnlichkeitsberechnungen</a:t>
                </a:r>
              </a:p>
              <a:p>
                <a:pPr lvl="1"/>
                <a:r>
                  <a:rPr lang="de-DE" dirty="0" smtClean="0"/>
                  <a:t>Kombinierbar mit Lastbalancierungsansätzen (Schlüsselaufbau, Partitionierung, Sortierung, Gruppierung unverändert)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44" t="-6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01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und 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MapReduce-basiertes Entity Resolution-Framework </a:t>
            </a:r>
            <a:r>
              <a:rPr lang="de-DE" i="1" dirty="0"/>
              <a:t>Dedoop</a:t>
            </a:r>
          </a:p>
          <a:p>
            <a:pPr lvl="1"/>
            <a:r>
              <a:rPr lang="de-DE" dirty="0" smtClean="0"/>
              <a:t>Effiziente Parallelisierung  von </a:t>
            </a:r>
            <a:r>
              <a:rPr lang="de-DE" dirty="0" err="1" smtClean="0"/>
              <a:t>Entity</a:t>
            </a:r>
            <a:r>
              <a:rPr lang="de-DE" dirty="0" smtClean="0"/>
              <a:t> Resolution-Workflows</a:t>
            </a:r>
            <a:endParaRPr lang="de-DE" dirty="0"/>
          </a:p>
          <a:p>
            <a:pPr lvl="1"/>
            <a:r>
              <a:rPr lang="de-DE" dirty="0"/>
              <a:t>Umsetzung von </a:t>
            </a:r>
            <a:r>
              <a:rPr lang="de-DE" dirty="0" smtClean="0"/>
              <a:t>Blocking-Verfahren</a:t>
            </a:r>
          </a:p>
          <a:p>
            <a:pPr lvl="1"/>
            <a:r>
              <a:rPr lang="de-DE" dirty="0" smtClean="0"/>
              <a:t>Lastbalancierung</a:t>
            </a:r>
            <a:endParaRPr lang="de-DE" dirty="0"/>
          </a:p>
          <a:p>
            <a:pPr lvl="1"/>
            <a:r>
              <a:rPr lang="de-DE" dirty="0"/>
              <a:t>Vermeidung redundanter Ähnlichkeitsberechnungen</a:t>
            </a:r>
          </a:p>
          <a:p>
            <a:endParaRPr lang="de-DE" dirty="0" smtClean="0"/>
          </a:p>
          <a:p>
            <a:r>
              <a:rPr lang="de-DE" dirty="0" smtClean="0"/>
              <a:t>Aktuelle/zukünftige </a:t>
            </a:r>
            <a:r>
              <a:rPr lang="de-DE" dirty="0"/>
              <a:t>Themen:</a:t>
            </a:r>
          </a:p>
          <a:p>
            <a:pPr lvl="1"/>
            <a:r>
              <a:rPr lang="de-DE" dirty="0"/>
              <a:t>Kombination verschiedener paralleler </a:t>
            </a:r>
            <a:r>
              <a:rPr lang="de-DE" dirty="0" smtClean="0"/>
              <a:t>Programmierparadigma</a:t>
            </a:r>
            <a:endParaRPr lang="de-DE" dirty="0"/>
          </a:p>
          <a:p>
            <a:pPr lvl="1"/>
            <a:r>
              <a:rPr lang="de-DE" dirty="0" smtClean="0"/>
              <a:t>Einsatz von GPUs</a:t>
            </a:r>
          </a:p>
          <a:p>
            <a:pPr lvl="1"/>
            <a:r>
              <a:rPr lang="de-DE" dirty="0" smtClean="0"/>
              <a:t>Privacy </a:t>
            </a:r>
            <a:r>
              <a:rPr lang="de-DE" dirty="0" err="1" smtClean="0"/>
              <a:t>Preserving</a:t>
            </a:r>
            <a:r>
              <a:rPr lang="de-DE" dirty="0" smtClean="0"/>
              <a:t> </a:t>
            </a:r>
            <a:r>
              <a:rPr lang="de-DE" dirty="0" err="1" smtClean="0"/>
              <a:t>Entity</a:t>
            </a:r>
            <a:r>
              <a:rPr lang="de-DE" smtClean="0"/>
              <a:t> Resolution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grpSp>
        <p:nvGrpSpPr>
          <p:cNvPr id="5" name="Group 3"/>
          <p:cNvGrpSpPr/>
          <p:nvPr/>
        </p:nvGrpSpPr>
        <p:grpSpPr>
          <a:xfrm>
            <a:off x="6948264" y="5013176"/>
            <a:ext cx="2195736" cy="1872208"/>
            <a:chOff x="6400800" y="4114800"/>
            <a:chExt cx="2743200" cy="2743200"/>
          </a:xfrm>
          <a:solidFill>
            <a:schemeClr val="accent1"/>
          </a:solidFill>
        </p:grpSpPr>
        <p:sp>
          <p:nvSpPr>
            <p:cNvPr id="6" name="Right Triangle 4"/>
            <p:cNvSpPr/>
            <p:nvPr/>
          </p:nvSpPr>
          <p:spPr>
            <a:xfrm rot="16200000">
              <a:off x="6400800" y="4114800"/>
              <a:ext cx="2743200" cy="2743200"/>
            </a:xfrm>
            <a:prstGeom prst="rtTriangl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5"/>
            <p:cNvSpPr txBox="1"/>
            <p:nvPr/>
          </p:nvSpPr>
          <p:spPr>
            <a:xfrm rot="19081466">
              <a:off x="7451236" y="5486520"/>
              <a:ext cx="1390125" cy="58477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3200" b="1" dirty="0" smtClean="0">
                  <a:solidFill>
                    <a:schemeClr val="bg1"/>
                  </a:solidFill>
                </a:rPr>
                <a:t>Danke!</a:t>
              </a:r>
              <a:endParaRPr lang="de-DE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4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Publikationen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5412"/>
            <a:ext cx="8229600" cy="5737448"/>
          </a:xfrm>
        </p:spPr>
        <p:txBody>
          <a:bodyPr>
            <a:noAutofit/>
          </a:bodyPr>
          <a:lstStyle/>
          <a:p>
            <a:r>
              <a:rPr lang="en-US" sz="1350" dirty="0" err="1" smtClean="0"/>
              <a:t>Toralf</a:t>
            </a:r>
            <a:r>
              <a:rPr lang="en-US" sz="1350" dirty="0" smtClean="0"/>
              <a:t> Kirsten, Lars Kolb, Michael </a:t>
            </a:r>
            <a:r>
              <a:rPr lang="en-US" sz="1350" dirty="0" err="1" smtClean="0"/>
              <a:t>Hartung</a:t>
            </a:r>
            <a:r>
              <a:rPr lang="en-US" sz="1350" dirty="0" smtClean="0"/>
              <a:t>, Anika </a:t>
            </a:r>
            <a:r>
              <a:rPr lang="en-US" sz="1350" dirty="0" err="1" smtClean="0"/>
              <a:t>Groß</a:t>
            </a:r>
            <a:r>
              <a:rPr lang="en-US" sz="1350" dirty="0" smtClean="0"/>
              <a:t>, Hanna </a:t>
            </a:r>
            <a:r>
              <a:rPr lang="en-US" sz="1350" dirty="0" err="1" smtClean="0"/>
              <a:t>Köpcke</a:t>
            </a:r>
            <a:r>
              <a:rPr lang="en-US" sz="1350" dirty="0" smtClean="0"/>
              <a:t>, Erhard Rahm. Data Partitioning for Parallel Entity Matching. Intl. Workshop on Quality in Databases (QDB), 2010.</a:t>
            </a:r>
          </a:p>
          <a:p>
            <a:r>
              <a:rPr lang="en-US" sz="1350" dirty="0" smtClean="0"/>
              <a:t>Lars Kolb, Andreas Thor, Erhard Rahm. Parallel Sorted Neighborhood Blocking with MapReduce. GI-</a:t>
            </a:r>
            <a:r>
              <a:rPr lang="en-US" sz="1350" dirty="0" err="1" smtClean="0"/>
              <a:t>Fachtagung</a:t>
            </a:r>
            <a:r>
              <a:rPr lang="en-US" sz="1350" dirty="0" smtClean="0"/>
              <a:t> </a:t>
            </a:r>
            <a:r>
              <a:rPr lang="en-US" sz="1350" dirty="0" err="1" smtClean="0"/>
              <a:t>für</a:t>
            </a:r>
            <a:r>
              <a:rPr lang="en-US" sz="1350" dirty="0" smtClean="0"/>
              <a:t> </a:t>
            </a:r>
            <a:r>
              <a:rPr lang="en-US" sz="1350" dirty="0" err="1" smtClean="0"/>
              <a:t>Datenbanksysteme</a:t>
            </a:r>
            <a:r>
              <a:rPr lang="en-US" sz="1350" dirty="0" smtClean="0"/>
              <a:t> in Business, </a:t>
            </a:r>
            <a:r>
              <a:rPr lang="en-US" sz="1350" dirty="0" err="1" smtClean="0"/>
              <a:t>Technologie</a:t>
            </a:r>
            <a:r>
              <a:rPr lang="en-US" sz="1350" dirty="0" smtClean="0"/>
              <a:t> und Web (BTW), 2011.</a:t>
            </a:r>
          </a:p>
          <a:p>
            <a:r>
              <a:rPr lang="en-US" sz="1350" dirty="0" smtClean="0"/>
              <a:t>Lars Kolb, Andreas Thor, Erhard Rahm. Block-based Load Balancing for Entity Resolution with MapReduce (Poster Paper). Intl. Conference on Information and Knowledge Management (CIKM), 2011.</a:t>
            </a:r>
          </a:p>
          <a:p>
            <a:r>
              <a:rPr lang="en-US" sz="1350" dirty="0" smtClean="0"/>
              <a:t>Lars Kolb, Hanna </a:t>
            </a:r>
            <a:r>
              <a:rPr lang="en-US" sz="1350" dirty="0" err="1" smtClean="0"/>
              <a:t>Köpcke</a:t>
            </a:r>
            <a:r>
              <a:rPr lang="en-US" sz="1350" dirty="0" smtClean="0"/>
              <a:t>, Andreas Thor, Erhard Rahm. Learning-based Entity Resolution with MapReduce. Intl. Workshop on Cloud Data Management, 2011.</a:t>
            </a:r>
          </a:p>
          <a:p>
            <a:r>
              <a:rPr lang="en-US" sz="1350" dirty="0" smtClean="0"/>
              <a:t>Lars Kolb, Andreas Thor, Erhard Rahm. Multi-pass Sorted Neighborhood Blocking with MapReduce. Computer Science – Research and Development 27(1), 2012.</a:t>
            </a:r>
          </a:p>
          <a:p>
            <a:r>
              <a:rPr lang="en-US" sz="1350" b="1" dirty="0" smtClean="0"/>
              <a:t>Lars Kolb, Andreas Thor, Erhard Rahm. Load Balancing for MapReduce-based Entity Resolution. Intl. Conference on Data Engineering (ICDE), 2012.</a:t>
            </a:r>
          </a:p>
          <a:p>
            <a:r>
              <a:rPr lang="en-US" sz="1350" b="1" dirty="0" smtClean="0"/>
              <a:t>Lars Kolb, Andreas Thor, Erhard Rahm. Dedoop: Efficient Deduplication  with Hadoop (Demo Paper). Intl. Conference on Very Large Databases (VLDB), 2012.</a:t>
            </a:r>
          </a:p>
          <a:p>
            <a:r>
              <a:rPr lang="en-US" sz="1350" dirty="0" smtClean="0"/>
              <a:t>Lars Kolb, Erhard Rahm. Parallel Entity Resolution with Dedoop. </a:t>
            </a:r>
            <a:r>
              <a:rPr lang="en-US" sz="1350" dirty="0" err="1" smtClean="0"/>
              <a:t>Datenbank-Spektrum</a:t>
            </a:r>
            <a:r>
              <a:rPr lang="en-US" sz="1350" dirty="0" smtClean="0"/>
              <a:t> 13(1), 2013.</a:t>
            </a:r>
          </a:p>
          <a:p>
            <a:r>
              <a:rPr lang="en-US" sz="1350" dirty="0" smtClean="0"/>
              <a:t>Axel-</a:t>
            </a:r>
            <a:r>
              <a:rPr lang="en-US" sz="1350" dirty="0" err="1" smtClean="0"/>
              <a:t>Cyrille</a:t>
            </a:r>
            <a:r>
              <a:rPr lang="en-US" sz="1350" dirty="0" smtClean="0"/>
              <a:t> </a:t>
            </a:r>
            <a:r>
              <a:rPr lang="en-US" sz="1350" dirty="0" err="1" smtClean="0"/>
              <a:t>Ngonga</a:t>
            </a:r>
            <a:r>
              <a:rPr lang="en-US" sz="1350" dirty="0" smtClean="0"/>
              <a:t> </a:t>
            </a:r>
            <a:r>
              <a:rPr lang="en-US" sz="1350" dirty="0" err="1" smtClean="0"/>
              <a:t>Ngomo</a:t>
            </a:r>
            <a:r>
              <a:rPr lang="en-US" sz="1350" dirty="0" smtClean="0"/>
              <a:t>, Lars Kolb, Norman </a:t>
            </a:r>
            <a:r>
              <a:rPr lang="en-US" sz="1350" dirty="0" err="1" smtClean="0"/>
              <a:t>Heino</a:t>
            </a:r>
            <a:r>
              <a:rPr lang="en-US" sz="1350" dirty="0" smtClean="0"/>
              <a:t>, Michael </a:t>
            </a:r>
            <a:r>
              <a:rPr lang="en-US" sz="1350" dirty="0" err="1" smtClean="0"/>
              <a:t>Hartung</a:t>
            </a:r>
            <a:r>
              <a:rPr lang="en-US" sz="1350" dirty="0" smtClean="0"/>
              <a:t>, </a:t>
            </a:r>
            <a:r>
              <a:rPr lang="en-US" sz="1350" dirty="0" err="1" smtClean="0"/>
              <a:t>Sören</a:t>
            </a:r>
            <a:r>
              <a:rPr lang="en-US" sz="1350" dirty="0" smtClean="0"/>
              <a:t> Auer, Erhard Rahm. When to Reach for the Cloud: Using Parallel Hardware for Link Discovery. Intl. Extended Semantic Web Conference (ESWC), 2013.</a:t>
            </a:r>
          </a:p>
          <a:p>
            <a:r>
              <a:rPr lang="en-US" sz="1350" b="1" dirty="0" smtClean="0"/>
              <a:t>Lars Kolb, Andreas Thor, Erhard Rahm. Don’t Match Twice: Redundancy-free Similarity Computation with MapReduce. Intl. Workshop on Data Analytics in the Cloud (</a:t>
            </a:r>
            <a:r>
              <a:rPr lang="en-US" sz="1350" b="1" dirty="0" err="1" smtClean="0"/>
              <a:t>DanaC</a:t>
            </a:r>
            <a:r>
              <a:rPr lang="en-US" sz="1350" b="1" dirty="0" smtClean="0"/>
              <a:t>), 2013.</a:t>
            </a:r>
          </a:p>
          <a:p>
            <a:r>
              <a:rPr lang="en-US" sz="1350" dirty="0" smtClean="0"/>
              <a:t>Michael </a:t>
            </a:r>
            <a:r>
              <a:rPr lang="en-US" sz="1350" dirty="0" err="1" smtClean="0"/>
              <a:t>Hartung</a:t>
            </a:r>
            <a:r>
              <a:rPr lang="en-US" sz="1350" dirty="0" smtClean="0"/>
              <a:t>, Lars Kolb, Anika </a:t>
            </a:r>
            <a:r>
              <a:rPr lang="en-US" sz="1350" dirty="0" err="1" smtClean="0"/>
              <a:t>Groß</a:t>
            </a:r>
            <a:r>
              <a:rPr lang="en-US" sz="1350" dirty="0" smtClean="0"/>
              <a:t>, Erhard Rahm. Optimizing Similarity Computations for Ontology Matching – Experiences from GOMMA. Intl. Conference on Data Integration in the Life Sciences (DILS), 2013.</a:t>
            </a:r>
          </a:p>
          <a:p>
            <a:r>
              <a:rPr lang="en-US" sz="1350" dirty="0" smtClean="0"/>
              <a:t>Lars Kolb, </a:t>
            </a:r>
            <a:r>
              <a:rPr lang="en-US" sz="1350" dirty="0" err="1" smtClean="0"/>
              <a:t>Ziad</a:t>
            </a:r>
            <a:r>
              <a:rPr lang="en-US" sz="1350" dirty="0" smtClean="0"/>
              <a:t> </a:t>
            </a:r>
            <a:r>
              <a:rPr lang="en-US" sz="1350" dirty="0" err="1" smtClean="0"/>
              <a:t>Sehili</a:t>
            </a:r>
            <a:r>
              <a:rPr lang="en-US" sz="1350" dirty="0" smtClean="0"/>
              <a:t>, Erhard Rahm. Iterative Computation of Connected Graph Components with MapReduce. </a:t>
            </a:r>
            <a:r>
              <a:rPr lang="en-US" sz="1350" dirty="0" err="1" smtClean="0"/>
              <a:t>Datenbank-Spektrum</a:t>
            </a:r>
            <a:r>
              <a:rPr lang="en-US" sz="1350" dirty="0" smtClean="0"/>
              <a:t> 14(2), 2014.</a:t>
            </a:r>
          </a:p>
          <a:p>
            <a:r>
              <a:rPr lang="en-US" sz="1350" dirty="0" err="1" smtClean="0"/>
              <a:t>Ziad</a:t>
            </a:r>
            <a:r>
              <a:rPr lang="en-US" sz="1350" dirty="0" smtClean="0"/>
              <a:t> </a:t>
            </a:r>
            <a:r>
              <a:rPr lang="en-US" sz="1350" dirty="0" err="1" smtClean="0"/>
              <a:t>Sehili</a:t>
            </a:r>
            <a:r>
              <a:rPr lang="en-US" sz="1350" dirty="0" smtClean="0"/>
              <a:t>, Lars Kolb, Christian </a:t>
            </a:r>
            <a:r>
              <a:rPr lang="en-US" sz="1350" dirty="0" err="1" smtClean="0"/>
              <a:t>Borgs</a:t>
            </a:r>
            <a:r>
              <a:rPr lang="en-US" sz="1350" dirty="0" smtClean="0"/>
              <a:t>, Rainer Schnell, </a:t>
            </a:r>
            <a:r>
              <a:rPr lang="en-US" sz="1350" dirty="0"/>
              <a:t>Erhard Rahm. Privacy Preserving Record Linkage with </a:t>
            </a:r>
            <a:r>
              <a:rPr lang="en-US" sz="1350" dirty="0" err="1" smtClean="0"/>
              <a:t>PPJoin</a:t>
            </a:r>
            <a:r>
              <a:rPr lang="en-US" sz="1350" dirty="0" smtClean="0"/>
              <a:t>. </a:t>
            </a:r>
            <a:r>
              <a:rPr lang="en-US" sz="1350" dirty="0"/>
              <a:t>GI-</a:t>
            </a:r>
            <a:r>
              <a:rPr lang="en-US" sz="1350" dirty="0" err="1"/>
              <a:t>Fachtagung</a:t>
            </a:r>
            <a:r>
              <a:rPr lang="en-US" sz="1350" dirty="0"/>
              <a:t> </a:t>
            </a:r>
            <a:r>
              <a:rPr lang="en-US" sz="1350" dirty="0" err="1"/>
              <a:t>für</a:t>
            </a:r>
            <a:r>
              <a:rPr lang="en-US" sz="1350" dirty="0"/>
              <a:t> </a:t>
            </a:r>
            <a:r>
              <a:rPr lang="en-US" sz="1350" dirty="0" err="1"/>
              <a:t>Datenbanksysteme</a:t>
            </a:r>
            <a:r>
              <a:rPr lang="en-US" sz="1350" dirty="0"/>
              <a:t> in Business, </a:t>
            </a:r>
            <a:r>
              <a:rPr lang="en-US" sz="1350" dirty="0" err="1"/>
              <a:t>Technologie</a:t>
            </a:r>
            <a:r>
              <a:rPr lang="en-US" sz="1350" dirty="0"/>
              <a:t> und Web (BTW), </a:t>
            </a:r>
            <a:r>
              <a:rPr lang="en-US" sz="1350" dirty="0" smtClean="0"/>
              <a:t>2015.</a:t>
            </a:r>
            <a:endParaRPr lang="en-US" sz="135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907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1899680"/>
          </a:xfrm>
        </p:spPr>
        <p:txBody>
          <a:bodyPr>
            <a:noAutofit/>
          </a:bodyPr>
          <a:lstStyle/>
          <a:p>
            <a:r>
              <a:rPr lang="de-DE" dirty="0" smtClean="0"/>
              <a:t>Programmiermodell für verteilte Berechnungen in Clusterumgebungen</a:t>
            </a:r>
          </a:p>
          <a:p>
            <a:r>
              <a:rPr lang="de-DE" dirty="0" smtClean="0"/>
              <a:t>Anwendung der</a:t>
            </a:r>
            <a:r>
              <a:rPr lang="de-DE" b="1" dirty="0" smtClean="0"/>
              <a:t> </a:t>
            </a:r>
            <a:r>
              <a:rPr lang="de-DE" dirty="0" smtClean="0"/>
              <a:t>UDF </a:t>
            </a:r>
            <a:r>
              <a:rPr lang="de-DE" b="1" dirty="0" smtClean="0"/>
              <a:t>map</a:t>
            </a:r>
            <a:r>
              <a:rPr lang="de-DE" dirty="0" smtClean="0"/>
              <a:t> auf jeden Datensatz</a:t>
            </a:r>
          </a:p>
          <a:p>
            <a:r>
              <a:rPr lang="de-DE" dirty="0" smtClean="0"/>
              <a:t>UDF</a:t>
            </a:r>
            <a:r>
              <a:rPr lang="de-DE" b="1" dirty="0" smtClean="0"/>
              <a:t> part</a:t>
            </a:r>
            <a:r>
              <a:rPr lang="de-DE" dirty="0" smtClean="0"/>
              <a:t> weist jedes Schlüssel-Wert-Paar einem R</a:t>
            </a:r>
            <a:r>
              <a:rPr lang="de-DE" dirty="0" smtClean="0">
                <a:sym typeface="Wingdings" pitchFamily="2" charset="2"/>
              </a:rPr>
              <a:t>educe-Task zu</a:t>
            </a:r>
          </a:p>
          <a:p>
            <a:r>
              <a:rPr lang="de-DE" dirty="0" smtClean="0">
                <a:sym typeface="Wingdings" pitchFamily="2" charset="2"/>
              </a:rPr>
              <a:t>Sortierung &amp; Gruppierung der eingehenden </a:t>
            </a:r>
            <a:r>
              <a:rPr lang="de-DE" dirty="0" smtClean="0"/>
              <a:t>Paare anhand Schlüssel</a:t>
            </a:r>
            <a:endParaRPr lang="de-DE" dirty="0" smtClean="0">
              <a:sym typeface="Wingdings" pitchFamily="2" charset="2"/>
            </a:endParaRPr>
          </a:p>
          <a:p>
            <a:r>
              <a:rPr lang="de-DE" dirty="0" smtClean="0">
                <a:sym typeface="Wingdings" pitchFamily="2" charset="2"/>
              </a:rPr>
              <a:t>Aufruf der UDF</a:t>
            </a:r>
            <a:r>
              <a:rPr lang="de-DE" b="1" dirty="0" smtClean="0">
                <a:sym typeface="Wingdings" pitchFamily="2" charset="2"/>
              </a:rPr>
              <a:t> </a:t>
            </a:r>
            <a:r>
              <a:rPr lang="de-DE" b="1" dirty="0" err="1" smtClean="0">
                <a:sym typeface="Wingdings" pitchFamily="2" charset="2"/>
              </a:rPr>
              <a:t>reduce</a:t>
            </a:r>
            <a:r>
              <a:rPr lang="de-DE" dirty="0" smtClean="0">
                <a:sym typeface="Wingdings" pitchFamily="2" charset="2"/>
              </a:rPr>
              <a:t> pro Gruppe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269846" y="6224890"/>
            <a:ext cx="1319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m</a:t>
            </a:r>
            <a:r>
              <a:rPr lang="en-US" sz="1400" dirty="0" smtClean="0"/>
              <a:t>=3 Map-Tasks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2671588" y="5535324"/>
            <a:ext cx="553592" cy="720080"/>
            <a:chOff x="2144290" y="3891562"/>
            <a:chExt cx="553592" cy="720080"/>
          </a:xfrm>
        </p:grpSpPr>
        <p:sp>
          <p:nvSpPr>
            <p:cNvPr id="8" name="Rechteck 7"/>
            <p:cNvSpPr/>
            <p:nvPr/>
          </p:nvSpPr>
          <p:spPr>
            <a:xfrm>
              <a:off x="2144290" y="3891562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23"/>
            <p:cNvSpPr>
              <a:spLocks noChangeAspect="1"/>
            </p:cNvSpPr>
            <p:nvPr/>
          </p:nvSpPr>
          <p:spPr>
            <a:xfrm rot="16200000">
              <a:off x="2119147" y="4101881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map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2673498" y="4704011"/>
            <a:ext cx="553592" cy="720080"/>
            <a:chOff x="2146200" y="3060249"/>
            <a:chExt cx="553592" cy="720080"/>
          </a:xfrm>
        </p:grpSpPr>
        <p:sp>
          <p:nvSpPr>
            <p:cNvPr id="11" name="Rectangle 23"/>
            <p:cNvSpPr>
              <a:spLocks noChangeAspect="1"/>
            </p:cNvSpPr>
            <p:nvPr/>
          </p:nvSpPr>
          <p:spPr>
            <a:xfrm rot="16200000">
              <a:off x="2109622" y="326941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map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2146200" y="3060249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2669306" y="3878015"/>
            <a:ext cx="553592" cy="720080"/>
            <a:chOff x="2142008" y="2205678"/>
            <a:chExt cx="553592" cy="720080"/>
          </a:xfrm>
        </p:grpSpPr>
        <p:sp>
          <p:nvSpPr>
            <p:cNvPr id="14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map</a:t>
              </a:r>
              <a:r>
                <a:rPr lang="en-US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hteck 15"/>
          <p:cNvSpPr/>
          <p:nvPr/>
        </p:nvSpPr>
        <p:spPr>
          <a:xfrm>
            <a:off x="1018084" y="4158766"/>
            <a:ext cx="768846" cy="18405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 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hteck 16"/>
              <p:cNvSpPr/>
              <p:nvPr/>
            </p:nvSpPr>
            <p:spPr>
              <a:xfrm>
                <a:off x="1017320" y="4136658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0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" name="Rechtec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320" y="4136658"/>
                <a:ext cx="768846" cy="612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hteck 17"/>
              <p:cNvSpPr/>
              <p:nvPr/>
            </p:nvSpPr>
            <p:spPr>
              <a:xfrm>
                <a:off x="1016179" y="4784730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8" name="Rechtec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79" y="4784730"/>
                <a:ext cx="768846" cy="612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hteck 18"/>
              <p:cNvSpPr/>
              <p:nvPr/>
            </p:nvSpPr>
            <p:spPr>
              <a:xfrm>
                <a:off x="1011987" y="5434966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9" name="Rechteck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87" y="5434966"/>
                <a:ext cx="768846" cy="612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hteck 19"/>
          <p:cNvSpPr/>
          <p:nvPr/>
        </p:nvSpPr>
        <p:spPr>
          <a:xfrm>
            <a:off x="1681014" y="4021217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hteck 20"/>
          <p:cNvSpPr/>
          <p:nvPr/>
        </p:nvSpPr>
        <p:spPr>
          <a:xfrm>
            <a:off x="1677963" y="4192667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1681014" y="4364773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hteck 22"/>
          <p:cNvSpPr/>
          <p:nvPr/>
        </p:nvSpPr>
        <p:spPr>
          <a:xfrm>
            <a:off x="1690539" y="4836547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hteck 23"/>
          <p:cNvSpPr/>
          <p:nvPr/>
        </p:nvSpPr>
        <p:spPr>
          <a:xfrm>
            <a:off x="1687488" y="5007997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1690539" y="5180103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hteck 25"/>
          <p:cNvSpPr/>
          <p:nvPr/>
        </p:nvSpPr>
        <p:spPr>
          <a:xfrm>
            <a:off x="1685206" y="5672068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hteck 26"/>
          <p:cNvSpPr/>
          <p:nvPr/>
        </p:nvSpPr>
        <p:spPr>
          <a:xfrm>
            <a:off x="1682155" y="5843518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hteck 27"/>
          <p:cNvSpPr/>
          <p:nvPr/>
        </p:nvSpPr>
        <p:spPr>
          <a:xfrm>
            <a:off x="1685206" y="6015624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2969251" y="4010860"/>
            <a:ext cx="741337" cy="122405"/>
            <a:chOff x="2441953" y="2707974"/>
            <a:chExt cx="741337" cy="122405"/>
          </a:xfrm>
        </p:grpSpPr>
        <p:sp>
          <p:nvSpPr>
            <p:cNvPr id="30" name="Rechteck 29"/>
            <p:cNvSpPr/>
            <p:nvPr/>
          </p:nvSpPr>
          <p:spPr>
            <a:xfrm>
              <a:off x="2722490" y="270797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441953" y="2707974"/>
              <a:ext cx="230400" cy="12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2971759" y="4189930"/>
            <a:ext cx="741337" cy="122405"/>
            <a:chOff x="2444461" y="2887044"/>
            <a:chExt cx="741337" cy="122405"/>
          </a:xfrm>
        </p:grpSpPr>
        <p:sp>
          <p:nvSpPr>
            <p:cNvPr id="33" name="Rechteck 32"/>
            <p:cNvSpPr/>
            <p:nvPr/>
          </p:nvSpPr>
          <p:spPr>
            <a:xfrm>
              <a:off x="2724998" y="288704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444461" y="2887044"/>
              <a:ext cx="230400" cy="12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2966529" y="4373487"/>
            <a:ext cx="741337" cy="122405"/>
            <a:chOff x="2439231" y="3070601"/>
            <a:chExt cx="741337" cy="122405"/>
          </a:xfrm>
        </p:grpSpPr>
        <p:sp>
          <p:nvSpPr>
            <p:cNvPr id="36" name="Rechteck 35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2968675" y="4812859"/>
            <a:ext cx="741337" cy="122405"/>
            <a:chOff x="2441953" y="2707974"/>
            <a:chExt cx="741337" cy="122405"/>
          </a:xfrm>
        </p:grpSpPr>
        <p:sp>
          <p:nvSpPr>
            <p:cNvPr id="39" name="Rechteck 38"/>
            <p:cNvSpPr/>
            <p:nvPr/>
          </p:nvSpPr>
          <p:spPr>
            <a:xfrm>
              <a:off x="2722490" y="270797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2441953" y="2707974"/>
              <a:ext cx="230400" cy="122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971183" y="4991929"/>
            <a:ext cx="741337" cy="122405"/>
            <a:chOff x="2444461" y="2887044"/>
            <a:chExt cx="741337" cy="122405"/>
          </a:xfrm>
        </p:grpSpPr>
        <p:sp>
          <p:nvSpPr>
            <p:cNvPr id="42" name="Rechteck 41"/>
            <p:cNvSpPr/>
            <p:nvPr/>
          </p:nvSpPr>
          <p:spPr>
            <a:xfrm>
              <a:off x="2724998" y="288704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hteck 42"/>
            <p:cNvSpPr/>
            <p:nvPr/>
          </p:nvSpPr>
          <p:spPr>
            <a:xfrm>
              <a:off x="2444461" y="2887044"/>
              <a:ext cx="230400" cy="12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2965953" y="5175486"/>
            <a:ext cx="741337" cy="122405"/>
            <a:chOff x="2439231" y="3070601"/>
            <a:chExt cx="741337" cy="122405"/>
          </a:xfrm>
        </p:grpSpPr>
        <p:sp>
          <p:nvSpPr>
            <p:cNvPr id="45" name="Rechteck 44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2977635" y="5650866"/>
            <a:ext cx="741337" cy="122405"/>
            <a:chOff x="2441953" y="2707974"/>
            <a:chExt cx="741337" cy="122405"/>
          </a:xfrm>
        </p:grpSpPr>
        <p:sp>
          <p:nvSpPr>
            <p:cNvPr id="48" name="Rechteck 47"/>
            <p:cNvSpPr/>
            <p:nvPr/>
          </p:nvSpPr>
          <p:spPr>
            <a:xfrm>
              <a:off x="2722490" y="270797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hteck 48"/>
            <p:cNvSpPr/>
            <p:nvPr/>
          </p:nvSpPr>
          <p:spPr>
            <a:xfrm>
              <a:off x="2441953" y="2707974"/>
              <a:ext cx="230400" cy="122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2980143" y="5829936"/>
            <a:ext cx="741337" cy="122405"/>
            <a:chOff x="2444461" y="2887044"/>
            <a:chExt cx="741337" cy="122405"/>
          </a:xfrm>
        </p:grpSpPr>
        <p:sp>
          <p:nvSpPr>
            <p:cNvPr id="51" name="Rechteck 50"/>
            <p:cNvSpPr/>
            <p:nvPr/>
          </p:nvSpPr>
          <p:spPr>
            <a:xfrm>
              <a:off x="2724998" y="2887049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hteck 51"/>
            <p:cNvSpPr/>
            <p:nvPr/>
          </p:nvSpPr>
          <p:spPr>
            <a:xfrm>
              <a:off x="2444461" y="2887044"/>
              <a:ext cx="230400" cy="12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Gruppieren 52"/>
          <p:cNvGrpSpPr/>
          <p:nvPr/>
        </p:nvGrpSpPr>
        <p:grpSpPr>
          <a:xfrm>
            <a:off x="2983878" y="6013493"/>
            <a:ext cx="741337" cy="122405"/>
            <a:chOff x="2439231" y="3070601"/>
            <a:chExt cx="741337" cy="122405"/>
          </a:xfrm>
        </p:grpSpPr>
        <p:sp>
          <p:nvSpPr>
            <p:cNvPr id="54" name="Rechteck 53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hteck 54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2985666" y="6165893"/>
            <a:ext cx="741337" cy="122405"/>
            <a:chOff x="2439231" y="3070601"/>
            <a:chExt cx="741337" cy="122405"/>
          </a:xfrm>
        </p:grpSpPr>
        <p:sp>
          <p:nvSpPr>
            <p:cNvPr id="57" name="Rechteck 56"/>
            <p:cNvSpPr/>
            <p:nvPr/>
          </p:nvSpPr>
          <p:spPr>
            <a:xfrm>
              <a:off x="2719768" y="3070606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hteck 57"/>
            <p:cNvSpPr/>
            <p:nvPr/>
          </p:nvSpPr>
          <p:spPr>
            <a:xfrm>
              <a:off x="2439231" y="3070601"/>
              <a:ext cx="230400" cy="122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Ellipse 58"/>
          <p:cNvSpPr/>
          <p:nvPr/>
        </p:nvSpPr>
        <p:spPr>
          <a:xfrm>
            <a:off x="2714526" y="5936468"/>
            <a:ext cx="1152128" cy="430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3"/>
          <p:cNvSpPr>
            <a:spLocks noChangeAspect="1"/>
          </p:cNvSpPr>
          <p:nvPr/>
        </p:nvSpPr>
        <p:spPr>
          <a:xfrm rot="16200000">
            <a:off x="1952774" y="4939751"/>
            <a:ext cx="2438240" cy="314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part(key) </a:t>
            </a:r>
            <a:r>
              <a:rPr lang="en-US" sz="1400" dirty="0" smtClean="0">
                <a:sym typeface="Wingdings" pitchFamily="2" charset="2"/>
              </a:rPr>
              <a:t> [0, r-1]</a:t>
            </a:r>
            <a:endParaRPr lang="en-US" sz="1400" baseline="-25000" dirty="0"/>
          </a:p>
        </p:txBody>
      </p:sp>
      <p:grpSp>
        <p:nvGrpSpPr>
          <p:cNvPr id="61" name="Gruppieren 60"/>
          <p:cNvGrpSpPr/>
          <p:nvPr/>
        </p:nvGrpSpPr>
        <p:grpSpPr>
          <a:xfrm>
            <a:off x="4248001" y="3579758"/>
            <a:ext cx="842400" cy="216000"/>
            <a:chOff x="3539864" y="3395090"/>
            <a:chExt cx="842400" cy="216000"/>
          </a:xfrm>
        </p:grpSpPr>
        <p:grpSp>
          <p:nvGrpSpPr>
            <p:cNvPr id="62" name="Gruppieren 61"/>
            <p:cNvGrpSpPr/>
            <p:nvPr/>
          </p:nvGrpSpPr>
          <p:grpSpPr>
            <a:xfrm>
              <a:off x="3589271" y="3444240"/>
              <a:ext cx="741337" cy="122405"/>
              <a:chOff x="2441953" y="2707974"/>
              <a:chExt cx="741337" cy="122405"/>
            </a:xfrm>
          </p:grpSpPr>
          <p:sp>
            <p:nvSpPr>
              <p:cNvPr id="64" name="Rechteck 63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hteck 64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Rechteck 62"/>
            <p:cNvSpPr/>
            <p:nvPr/>
          </p:nvSpPr>
          <p:spPr>
            <a:xfrm rot="5400000">
              <a:off x="3853064" y="3081890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4248001" y="3867814"/>
            <a:ext cx="842400" cy="216000"/>
            <a:chOff x="3536836" y="3652668"/>
            <a:chExt cx="842400" cy="216000"/>
          </a:xfrm>
        </p:grpSpPr>
        <p:sp>
          <p:nvSpPr>
            <p:cNvPr id="67" name="Rechteck 66"/>
            <p:cNvSpPr/>
            <p:nvPr/>
          </p:nvSpPr>
          <p:spPr>
            <a:xfrm>
              <a:off x="3872316" y="3691895"/>
              <a:ext cx="460800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hteck 67"/>
            <p:cNvSpPr/>
            <p:nvPr/>
          </p:nvSpPr>
          <p:spPr>
            <a:xfrm>
              <a:off x="3588922" y="3691890"/>
              <a:ext cx="230400" cy="122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hteck 68"/>
            <p:cNvSpPr/>
            <p:nvPr/>
          </p:nvSpPr>
          <p:spPr>
            <a:xfrm rot="5400000">
              <a:off x="3850036" y="3339468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4248001" y="4155822"/>
            <a:ext cx="842400" cy="216000"/>
            <a:chOff x="3541028" y="4050785"/>
            <a:chExt cx="842400" cy="216000"/>
          </a:xfrm>
        </p:grpSpPr>
        <p:grpSp>
          <p:nvGrpSpPr>
            <p:cNvPr id="71" name="Gruppieren 70"/>
            <p:cNvGrpSpPr/>
            <p:nvPr/>
          </p:nvGrpSpPr>
          <p:grpSpPr>
            <a:xfrm>
              <a:off x="3591312" y="4098683"/>
              <a:ext cx="744194" cy="122405"/>
              <a:chOff x="2443994" y="3070601"/>
              <a:chExt cx="744194" cy="122405"/>
            </a:xfrm>
          </p:grpSpPr>
          <p:sp>
            <p:nvSpPr>
              <p:cNvPr id="73" name="Rechteck 72"/>
              <p:cNvSpPr/>
              <p:nvPr/>
            </p:nvSpPr>
            <p:spPr>
              <a:xfrm>
                <a:off x="2727388" y="3070606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hteck 73"/>
              <p:cNvSpPr/>
              <p:nvPr/>
            </p:nvSpPr>
            <p:spPr>
              <a:xfrm>
                <a:off x="2443994" y="3070601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2" name="Rechteck 71"/>
            <p:cNvSpPr/>
            <p:nvPr/>
          </p:nvSpPr>
          <p:spPr>
            <a:xfrm rot="5400000">
              <a:off x="3854228" y="3737585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4252706" y="4726552"/>
            <a:ext cx="842400" cy="409319"/>
            <a:chOff x="3725408" y="4503786"/>
            <a:chExt cx="842400" cy="409319"/>
          </a:xfrm>
        </p:grpSpPr>
        <p:grpSp>
          <p:nvGrpSpPr>
            <p:cNvPr id="76" name="Gruppieren 75"/>
            <p:cNvGrpSpPr/>
            <p:nvPr/>
          </p:nvGrpSpPr>
          <p:grpSpPr>
            <a:xfrm>
              <a:off x="3774815" y="4552937"/>
              <a:ext cx="741337" cy="122405"/>
              <a:chOff x="2441953" y="2707974"/>
              <a:chExt cx="741337" cy="122405"/>
            </a:xfrm>
          </p:grpSpPr>
          <p:sp>
            <p:nvSpPr>
              <p:cNvPr id="81" name="Rechteck 80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hteck 81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Rechteck 76"/>
            <p:cNvSpPr/>
            <p:nvPr/>
          </p:nvSpPr>
          <p:spPr>
            <a:xfrm rot="5400000">
              <a:off x="3941948" y="4287246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uppieren 77"/>
            <p:cNvGrpSpPr/>
            <p:nvPr/>
          </p:nvGrpSpPr>
          <p:grpSpPr>
            <a:xfrm>
              <a:off x="3777494" y="4739625"/>
              <a:ext cx="744194" cy="122405"/>
              <a:chOff x="3777494" y="4404350"/>
              <a:chExt cx="744194" cy="122405"/>
            </a:xfrm>
          </p:grpSpPr>
          <p:sp>
            <p:nvSpPr>
              <p:cNvPr id="79" name="Rechteck 78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3" name="Gruppieren 82"/>
          <p:cNvGrpSpPr/>
          <p:nvPr/>
        </p:nvGrpSpPr>
        <p:grpSpPr>
          <a:xfrm>
            <a:off x="4252706" y="5209272"/>
            <a:ext cx="842400" cy="216000"/>
            <a:chOff x="3541028" y="4050785"/>
            <a:chExt cx="842400" cy="216000"/>
          </a:xfrm>
        </p:grpSpPr>
        <p:grpSp>
          <p:nvGrpSpPr>
            <p:cNvPr id="84" name="Gruppieren 83"/>
            <p:cNvGrpSpPr/>
            <p:nvPr/>
          </p:nvGrpSpPr>
          <p:grpSpPr>
            <a:xfrm>
              <a:off x="3591312" y="4098683"/>
              <a:ext cx="744194" cy="122405"/>
              <a:chOff x="2443994" y="3070601"/>
              <a:chExt cx="744194" cy="122405"/>
            </a:xfrm>
          </p:grpSpPr>
          <p:sp>
            <p:nvSpPr>
              <p:cNvPr id="86" name="Rechteck 85"/>
              <p:cNvSpPr/>
              <p:nvPr/>
            </p:nvSpPr>
            <p:spPr>
              <a:xfrm>
                <a:off x="2727388" y="3070606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hteck 86"/>
              <p:cNvSpPr/>
              <p:nvPr/>
            </p:nvSpPr>
            <p:spPr>
              <a:xfrm>
                <a:off x="2443994" y="3070601"/>
                <a:ext cx="230400" cy="122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85" name="Rechteck 84"/>
            <p:cNvSpPr/>
            <p:nvPr/>
          </p:nvSpPr>
          <p:spPr>
            <a:xfrm rot="5400000">
              <a:off x="3854228" y="3737585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hteck 87"/>
          <p:cNvSpPr/>
          <p:nvPr/>
        </p:nvSpPr>
        <p:spPr>
          <a:xfrm>
            <a:off x="5027782" y="3605138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89" name="Rechteck 88"/>
          <p:cNvSpPr/>
          <p:nvPr/>
        </p:nvSpPr>
        <p:spPr>
          <a:xfrm>
            <a:off x="5026013" y="3893765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90" name="Rechteck 89"/>
          <p:cNvSpPr/>
          <p:nvPr/>
        </p:nvSpPr>
        <p:spPr>
          <a:xfrm>
            <a:off x="5037061" y="4192845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91" name="Rechteck 90"/>
          <p:cNvSpPr/>
          <p:nvPr/>
        </p:nvSpPr>
        <p:spPr>
          <a:xfrm>
            <a:off x="5036679" y="4938072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92" name="Rechteck 91"/>
          <p:cNvSpPr/>
          <p:nvPr/>
        </p:nvSpPr>
        <p:spPr>
          <a:xfrm>
            <a:off x="5053578" y="5251564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grpSp>
        <p:nvGrpSpPr>
          <p:cNvPr id="93" name="Gruppieren 92"/>
          <p:cNvGrpSpPr/>
          <p:nvPr/>
        </p:nvGrpSpPr>
        <p:grpSpPr>
          <a:xfrm>
            <a:off x="4250442" y="5796790"/>
            <a:ext cx="842400" cy="216000"/>
            <a:chOff x="3541028" y="4050785"/>
            <a:chExt cx="842400" cy="216000"/>
          </a:xfrm>
        </p:grpSpPr>
        <p:grpSp>
          <p:nvGrpSpPr>
            <p:cNvPr id="94" name="Gruppieren 93"/>
            <p:cNvGrpSpPr/>
            <p:nvPr/>
          </p:nvGrpSpPr>
          <p:grpSpPr>
            <a:xfrm>
              <a:off x="3591312" y="4098683"/>
              <a:ext cx="744194" cy="122405"/>
              <a:chOff x="2443994" y="3070601"/>
              <a:chExt cx="744194" cy="122405"/>
            </a:xfrm>
          </p:grpSpPr>
          <p:sp>
            <p:nvSpPr>
              <p:cNvPr id="96" name="Rechteck 95"/>
              <p:cNvSpPr/>
              <p:nvPr/>
            </p:nvSpPr>
            <p:spPr>
              <a:xfrm>
                <a:off x="2727388" y="3070606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hteck 96"/>
              <p:cNvSpPr/>
              <p:nvPr/>
            </p:nvSpPr>
            <p:spPr>
              <a:xfrm>
                <a:off x="2443994" y="3070601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5" name="Rechteck 94"/>
            <p:cNvSpPr/>
            <p:nvPr/>
          </p:nvSpPr>
          <p:spPr>
            <a:xfrm rot="5400000">
              <a:off x="3854228" y="3737585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echteck 97"/>
          <p:cNvSpPr/>
          <p:nvPr/>
        </p:nvSpPr>
        <p:spPr>
          <a:xfrm>
            <a:off x="5042530" y="5837981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grpSp>
        <p:nvGrpSpPr>
          <p:cNvPr id="99" name="Gruppieren 98"/>
          <p:cNvGrpSpPr/>
          <p:nvPr/>
        </p:nvGrpSpPr>
        <p:grpSpPr>
          <a:xfrm>
            <a:off x="4250443" y="6084798"/>
            <a:ext cx="842400" cy="409319"/>
            <a:chOff x="3723145" y="5862032"/>
            <a:chExt cx="842400" cy="409319"/>
          </a:xfrm>
        </p:grpSpPr>
        <p:grpSp>
          <p:nvGrpSpPr>
            <p:cNvPr id="100" name="Gruppieren 99"/>
            <p:cNvGrpSpPr/>
            <p:nvPr/>
          </p:nvGrpSpPr>
          <p:grpSpPr>
            <a:xfrm>
              <a:off x="3772552" y="5911183"/>
              <a:ext cx="741337" cy="122405"/>
              <a:chOff x="2441953" y="2707974"/>
              <a:chExt cx="741337" cy="122405"/>
            </a:xfrm>
          </p:grpSpPr>
          <p:sp>
            <p:nvSpPr>
              <p:cNvPr id="105" name="Rechteck 104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hteck 105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1" name="Rechteck 100"/>
            <p:cNvSpPr/>
            <p:nvPr/>
          </p:nvSpPr>
          <p:spPr>
            <a:xfrm rot="5400000">
              <a:off x="3939685" y="5645492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" name="Gruppieren 101"/>
            <p:cNvGrpSpPr/>
            <p:nvPr/>
          </p:nvGrpSpPr>
          <p:grpSpPr>
            <a:xfrm>
              <a:off x="3775231" y="6097871"/>
              <a:ext cx="744194" cy="122405"/>
              <a:chOff x="3777494" y="4404350"/>
              <a:chExt cx="744194" cy="122405"/>
            </a:xfrm>
          </p:grpSpPr>
          <p:sp>
            <p:nvSpPr>
              <p:cNvPr id="103" name="Rechteck 102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hteck 103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7" name="Rechteck 106"/>
          <p:cNvSpPr/>
          <p:nvPr/>
        </p:nvSpPr>
        <p:spPr>
          <a:xfrm>
            <a:off x="5034416" y="6296318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grpSp>
        <p:nvGrpSpPr>
          <p:cNvPr id="108" name="Gruppieren 107"/>
          <p:cNvGrpSpPr/>
          <p:nvPr/>
        </p:nvGrpSpPr>
        <p:grpSpPr>
          <a:xfrm>
            <a:off x="4249278" y="6558969"/>
            <a:ext cx="842400" cy="216000"/>
            <a:chOff x="3539864" y="3395090"/>
            <a:chExt cx="842400" cy="216000"/>
          </a:xfrm>
        </p:grpSpPr>
        <p:grpSp>
          <p:nvGrpSpPr>
            <p:cNvPr id="109" name="Gruppieren 108"/>
            <p:cNvGrpSpPr/>
            <p:nvPr/>
          </p:nvGrpSpPr>
          <p:grpSpPr>
            <a:xfrm>
              <a:off x="3589271" y="3444240"/>
              <a:ext cx="741337" cy="122405"/>
              <a:chOff x="2441953" y="2707974"/>
              <a:chExt cx="741337" cy="122405"/>
            </a:xfrm>
          </p:grpSpPr>
          <p:sp>
            <p:nvSpPr>
              <p:cNvPr id="111" name="Rechteck 110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hteck 111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0" name="Rechteck 109"/>
            <p:cNvSpPr/>
            <p:nvPr/>
          </p:nvSpPr>
          <p:spPr>
            <a:xfrm rot="5400000">
              <a:off x="3853064" y="3081890"/>
              <a:ext cx="216000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Rechteck 112"/>
          <p:cNvSpPr/>
          <p:nvPr/>
        </p:nvSpPr>
        <p:spPr>
          <a:xfrm>
            <a:off x="5029059" y="6584349"/>
            <a:ext cx="4413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grpSp>
        <p:nvGrpSpPr>
          <p:cNvPr id="114" name="Gruppieren 113"/>
          <p:cNvGrpSpPr/>
          <p:nvPr/>
        </p:nvGrpSpPr>
        <p:grpSpPr>
          <a:xfrm>
            <a:off x="6715443" y="3319197"/>
            <a:ext cx="553592" cy="992957"/>
            <a:chOff x="2142008" y="2205678"/>
            <a:chExt cx="553592" cy="720080"/>
          </a:xfrm>
        </p:grpSpPr>
        <p:sp>
          <p:nvSpPr>
            <p:cNvPr id="115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reduce</a:t>
              </a:r>
              <a:r>
                <a:rPr lang="en-US" sz="1400" baseline="-25000" dirty="0" smtClean="0"/>
                <a:t>0</a:t>
              </a:r>
              <a:endParaRPr lang="en-US" sz="1400" baseline="-25000" dirty="0"/>
            </a:p>
          </p:txBody>
        </p:sp>
        <p:sp>
          <p:nvSpPr>
            <p:cNvPr id="116" name="Rechteck 115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uppieren 116"/>
          <p:cNvGrpSpPr/>
          <p:nvPr/>
        </p:nvGrpSpPr>
        <p:grpSpPr>
          <a:xfrm>
            <a:off x="6719985" y="4462360"/>
            <a:ext cx="553592" cy="992957"/>
            <a:chOff x="2142008" y="2205678"/>
            <a:chExt cx="553592" cy="720080"/>
          </a:xfrm>
        </p:grpSpPr>
        <p:sp>
          <p:nvSpPr>
            <p:cNvPr id="118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reduce</a:t>
              </a:r>
              <a:r>
                <a:rPr lang="en-US" sz="1400" baseline="-25000" dirty="0" smtClean="0"/>
                <a:t>1</a:t>
              </a:r>
              <a:endParaRPr lang="en-US" sz="1400" baseline="-25000" dirty="0"/>
            </a:p>
          </p:txBody>
        </p:sp>
        <p:sp>
          <p:nvSpPr>
            <p:cNvPr id="119" name="Rechteck 118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uppieren 119"/>
          <p:cNvGrpSpPr/>
          <p:nvPr/>
        </p:nvGrpSpPr>
        <p:grpSpPr>
          <a:xfrm>
            <a:off x="6715731" y="5602748"/>
            <a:ext cx="553592" cy="992957"/>
            <a:chOff x="2142008" y="2205678"/>
            <a:chExt cx="553592" cy="720080"/>
          </a:xfrm>
        </p:grpSpPr>
        <p:sp>
          <p:nvSpPr>
            <p:cNvPr id="121" name="Rectangle 23"/>
            <p:cNvSpPr>
              <a:spLocks noChangeAspect="1"/>
            </p:cNvSpPr>
            <p:nvPr/>
          </p:nvSpPr>
          <p:spPr>
            <a:xfrm rot="16200000">
              <a:off x="2109622" y="2414848"/>
              <a:ext cx="617222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reduce</a:t>
              </a:r>
              <a:r>
                <a:rPr lang="en-US" sz="1400" baseline="-25000" dirty="0" smtClean="0"/>
                <a:t>2</a:t>
              </a:r>
              <a:endParaRPr lang="en-US" sz="1400" baseline="-25000" dirty="0"/>
            </a:p>
          </p:txBody>
        </p:sp>
        <p:sp>
          <p:nvSpPr>
            <p:cNvPr id="122" name="Rechteck 121"/>
            <p:cNvSpPr/>
            <p:nvPr/>
          </p:nvSpPr>
          <p:spPr>
            <a:xfrm>
              <a:off x="2142008" y="2205678"/>
              <a:ext cx="553592" cy="7200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Textfeld 122"/>
          <p:cNvSpPr txBox="1"/>
          <p:nvPr/>
        </p:nvSpPr>
        <p:spPr>
          <a:xfrm>
            <a:off x="6278186" y="6612113"/>
            <a:ext cx="1443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r</a:t>
            </a:r>
            <a:r>
              <a:rPr lang="en-US" sz="1400" dirty="0" smtClean="0"/>
              <a:t>=3 Reduce-Tasks</a:t>
            </a:r>
          </a:p>
        </p:txBody>
      </p:sp>
      <p:grpSp>
        <p:nvGrpSpPr>
          <p:cNvPr id="124" name="Gruppieren 123"/>
          <p:cNvGrpSpPr/>
          <p:nvPr/>
        </p:nvGrpSpPr>
        <p:grpSpPr>
          <a:xfrm>
            <a:off x="5625050" y="3371223"/>
            <a:ext cx="842400" cy="409319"/>
            <a:chOff x="5097752" y="3235704"/>
            <a:chExt cx="842400" cy="409319"/>
          </a:xfrm>
        </p:grpSpPr>
        <p:sp>
          <p:nvSpPr>
            <p:cNvPr id="125" name="Rechteck 124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uppieren 125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30" name="Rechteck 129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hteck 130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7" name="Gruppieren 126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28" name="Rechteck 127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hteck 128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2" name="Gruppieren 131"/>
          <p:cNvGrpSpPr/>
          <p:nvPr/>
        </p:nvGrpSpPr>
        <p:grpSpPr>
          <a:xfrm>
            <a:off x="5626214" y="3852550"/>
            <a:ext cx="842400" cy="409319"/>
            <a:chOff x="5097752" y="3235704"/>
            <a:chExt cx="842400" cy="409319"/>
          </a:xfrm>
        </p:grpSpPr>
        <p:sp>
          <p:nvSpPr>
            <p:cNvPr id="133" name="Rechteck 132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uppieren 133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38" name="Rechteck 137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echteck 138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5" name="Gruppieren 134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36" name="Rechteck 135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echteck 136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0" name="Gruppieren 139"/>
          <p:cNvGrpSpPr/>
          <p:nvPr/>
        </p:nvGrpSpPr>
        <p:grpSpPr>
          <a:xfrm>
            <a:off x="5626214" y="4515862"/>
            <a:ext cx="842400" cy="409319"/>
            <a:chOff x="5097752" y="3235704"/>
            <a:chExt cx="842400" cy="409319"/>
          </a:xfrm>
        </p:grpSpPr>
        <p:sp>
          <p:nvSpPr>
            <p:cNvPr id="141" name="Rechteck 140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2" name="Gruppieren 141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46" name="Rechteck 145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hteck 146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3" name="Gruppieren 142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44" name="Rechteck 143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hteck 144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8" name="Gruppieren 147"/>
          <p:cNvGrpSpPr/>
          <p:nvPr/>
        </p:nvGrpSpPr>
        <p:grpSpPr>
          <a:xfrm>
            <a:off x="5627378" y="4997189"/>
            <a:ext cx="842400" cy="409319"/>
            <a:chOff x="5097752" y="3235704"/>
            <a:chExt cx="842400" cy="409319"/>
          </a:xfrm>
        </p:grpSpPr>
        <p:sp>
          <p:nvSpPr>
            <p:cNvPr id="149" name="Rechteck 148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0" name="Gruppieren 149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54" name="Rechteck 153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1" name="Gruppieren 150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52" name="Rechteck 151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hteck 152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6" name="Gruppieren 155"/>
          <p:cNvGrpSpPr/>
          <p:nvPr/>
        </p:nvGrpSpPr>
        <p:grpSpPr>
          <a:xfrm>
            <a:off x="5621622" y="5906743"/>
            <a:ext cx="842400" cy="409319"/>
            <a:chOff x="5097752" y="3235704"/>
            <a:chExt cx="842400" cy="409319"/>
          </a:xfrm>
        </p:grpSpPr>
        <p:sp>
          <p:nvSpPr>
            <p:cNvPr id="157" name="Rechteck 156"/>
            <p:cNvSpPr/>
            <p:nvPr/>
          </p:nvSpPr>
          <p:spPr>
            <a:xfrm rot="5400000">
              <a:off x="5314292" y="3019164"/>
              <a:ext cx="409319" cy="84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8" name="Gruppieren 157"/>
            <p:cNvGrpSpPr/>
            <p:nvPr/>
          </p:nvGrpSpPr>
          <p:grpSpPr>
            <a:xfrm>
              <a:off x="5148064" y="3286783"/>
              <a:ext cx="741337" cy="122405"/>
              <a:chOff x="2441953" y="2707974"/>
              <a:chExt cx="741337" cy="122405"/>
            </a:xfrm>
          </p:grpSpPr>
          <p:sp>
            <p:nvSpPr>
              <p:cNvPr id="162" name="Rechteck 161"/>
              <p:cNvSpPr/>
              <p:nvPr/>
            </p:nvSpPr>
            <p:spPr>
              <a:xfrm>
                <a:off x="2722490" y="2707979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hteck 162"/>
              <p:cNvSpPr/>
              <p:nvPr/>
            </p:nvSpPr>
            <p:spPr>
              <a:xfrm>
                <a:off x="2441953" y="2707974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9" name="Gruppieren 158"/>
            <p:cNvGrpSpPr/>
            <p:nvPr/>
          </p:nvGrpSpPr>
          <p:grpSpPr>
            <a:xfrm>
              <a:off x="5150743" y="3473471"/>
              <a:ext cx="744194" cy="122405"/>
              <a:chOff x="3777494" y="4404350"/>
              <a:chExt cx="744194" cy="122405"/>
            </a:xfrm>
          </p:grpSpPr>
          <p:sp>
            <p:nvSpPr>
              <p:cNvPr id="160" name="Rechteck 159"/>
              <p:cNvSpPr/>
              <p:nvPr/>
            </p:nvSpPr>
            <p:spPr>
              <a:xfrm>
                <a:off x="4060888" y="4404355"/>
                <a:ext cx="460800" cy="1224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hteck 160"/>
              <p:cNvSpPr/>
              <p:nvPr/>
            </p:nvSpPr>
            <p:spPr>
              <a:xfrm>
                <a:off x="3777494" y="4404350"/>
                <a:ext cx="230400" cy="1224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64" name="Gruppieren 163"/>
          <p:cNvGrpSpPr/>
          <p:nvPr/>
        </p:nvGrpSpPr>
        <p:grpSpPr>
          <a:xfrm>
            <a:off x="7063705" y="3435742"/>
            <a:ext cx="771897" cy="293850"/>
            <a:chOff x="6536407" y="3212976"/>
            <a:chExt cx="771897" cy="293850"/>
          </a:xfrm>
        </p:grpSpPr>
        <p:sp>
          <p:nvSpPr>
            <p:cNvPr id="165" name="Rechteck 164"/>
            <p:cNvSpPr/>
            <p:nvPr/>
          </p:nvSpPr>
          <p:spPr>
            <a:xfrm>
              <a:off x="6539458" y="3212976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6536407" y="3384426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7" name="Rechteck 166"/>
          <p:cNvSpPr/>
          <p:nvPr/>
        </p:nvSpPr>
        <p:spPr>
          <a:xfrm>
            <a:off x="7066756" y="3961414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Rechteck 167"/>
          <p:cNvSpPr/>
          <p:nvPr/>
        </p:nvSpPr>
        <p:spPr>
          <a:xfrm>
            <a:off x="7043514" y="4687312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9" name="Gruppieren 168"/>
          <p:cNvGrpSpPr/>
          <p:nvPr/>
        </p:nvGrpSpPr>
        <p:grpSpPr>
          <a:xfrm>
            <a:off x="7061732" y="5077143"/>
            <a:ext cx="771897" cy="293850"/>
            <a:chOff x="6534434" y="4854377"/>
            <a:chExt cx="771897" cy="293850"/>
          </a:xfrm>
        </p:grpSpPr>
        <p:sp>
          <p:nvSpPr>
            <p:cNvPr id="170" name="Rechteck 169"/>
            <p:cNvSpPr/>
            <p:nvPr/>
          </p:nvSpPr>
          <p:spPr>
            <a:xfrm>
              <a:off x="6537485" y="4854377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6534434" y="5025827"/>
              <a:ext cx="768846" cy="1224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2" name="Rechteck 171"/>
          <p:cNvSpPr/>
          <p:nvPr/>
        </p:nvSpPr>
        <p:spPr>
          <a:xfrm>
            <a:off x="7115522" y="6049646"/>
            <a:ext cx="768846" cy="1224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hteck 172"/>
              <p:cNvSpPr/>
              <p:nvPr/>
            </p:nvSpPr>
            <p:spPr>
              <a:xfrm>
                <a:off x="7642820" y="3471814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0</a:t>
                </a:r>
                <a:r>
                  <a:rPr lang="en-US" dirty="0" smtClean="0"/>
                  <a:t>’</a:t>
                </a:r>
                <a:endParaRPr lang="en-US" dirty="0"/>
              </a:p>
            </p:txBody>
          </p:sp>
        </mc:Choice>
        <mc:Fallback xmlns="">
          <p:sp>
            <p:nvSpPr>
              <p:cNvPr id="173" name="Rechteck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2820" y="3471814"/>
                <a:ext cx="768846" cy="612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hteck 173"/>
              <p:cNvSpPr/>
              <p:nvPr/>
            </p:nvSpPr>
            <p:spPr>
              <a:xfrm>
                <a:off x="7691586" y="4632907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1</a:t>
                </a:r>
                <a:r>
                  <a:rPr lang="en-US" dirty="0" smtClean="0"/>
                  <a:t>’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4" name="Rechteck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586" y="4632907"/>
                <a:ext cx="768846" cy="6120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Rechteck 174"/>
              <p:cNvSpPr/>
              <p:nvPr/>
            </p:nvSpPr>
            <p:spPr>
              <a:xfrm>
                <a:off x="7687645" y="5776070"/>
                <a:ext cx="768846" cy="612000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 smtClean="0"/>
                  <a:t>’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175" name="Rechteck 1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645" y="5776070"/>
                <a:ext cx="768846" cy="6120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07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7396 -0.02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3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7448 0.022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1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0.07396 -0.002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407 0.0023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1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6302 0.0067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86 L 0.06441 0.0069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44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3 0.00278 L 0.05034 0.0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9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139 L 0.05086 0.0018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416 L 0.05295 -4.07407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2.59259E-6 L 0.0658 0.0069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34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69 L 0.06371 0.0041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62 L 0.0651 -0.0043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556 L 0.05052 0.0020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" y="-185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417 L 0.05069 -0.000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-25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139 L 0.05278 -0.0023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39 L 0.0651 0.0041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139 L 0.06302 0.0113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486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4.81481E-6 L 0.06441 0.0034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278 L 0.05104 -0.0011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417 L 0.05121 -0.00417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139 L 0.05243 -0.00532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347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0.00139 L 0.05244 -0.00532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4531 -0.0027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4 0.00463 L 0.13732 -0.0507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-2778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0.00232 L 0.13698 -0.03472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2" y="-1852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-0.00138 L 0.13143 -0.02106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995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78 0.00463 L 0.13524 -0.0074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602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1.85185E-6 L 0.13819 -0.0048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255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-0.00278 L 0.13663 0.0104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648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95 3.33333E-6 L 0.13854 0.025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125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78 -0.00231 L 0.1283 0.0412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2176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5 -0.00533 L 0.13542 0.0238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145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12795 0.08774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371 L 0.14948 -0.04074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222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92 L 0.14896 -0.16643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8287"/>
                                    </p:animMotion>
                                  </p:childTnLst>
                                </p:cTn>
                              </p:par>
                              <p:par>
                                <p:cTn id="2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186 L 0.14931 -0.36551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18380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37 L 0.14965 0.08912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463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741 L 0.1507 0.24977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1284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111 L 0.1507 0.05023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1944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973 L 0.14966 -0.06504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48" y="-3750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1227 L 0.14931 -0.151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8194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11111E-6 L 0.10018 0.00069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23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10104 0.00162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69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23 L 0.10209 -0.00185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93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06598 -0.00023 " pathEditMode="relative" rAng="0" ptsTypes="AA">
                                      <p:cBhvr>
                                        <p:cTn id="351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23"/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6823 -0.00231 " pathEditMode="relative" rAng="0" ptsTypes="AA">
                                      <p:cBhvr>
                                        <p:cTn id="35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-116"/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6042 -0.00162 " pathEditMode="relative" rAng="0" ptsTypes="AA">
                                      <p:cBhvr>
                                        <p:cTn id="355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2.22222E-6 L 0.09982 0.00393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185"/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695 L 0.09948 0.00162 " pathEditMode="relative" rAng="0" ptsTypes="AA">
                                      <p:cBhvr>
                                        <p:cTn id="36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0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0658 -0.00139 " pathEditMode="relative" rAng="0" ptsTypes="AA">
                                      <p:cBhvr>
                                        <p:cTn id="37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69"/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6615 -0.00857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6" grpId="0" animBg="1"/>
      <p:bldP spid="16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59" grpId="0" animBg="1"/>
      <p:bldP spid="59" grpId="1" animBg="1"/>
      <p:bldP spid="60" grpId="0" animBg="1"/>
      <p:bldP spid="60" grpId="1" animBg="1"/>
      <p:bldP spid="60" grpId="2" animBg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8" grpId="0"/>
      <p:bldP spid="98" grpId="1"/>
      <p:bldP spid="107" grpId="0"/>
      <p:bldP spid="107" grpId="1"/>
      <p:bldP spid="113" grpId="0"/>
      <p:bldP spid="113" grpId="1"/>
      <p:bldP spid="123" grpId="0"/>
      <p:bldP spid="167" grpId="0" animBg="1"/>
      <p:bldP spid="167" grpId="1" animBg="1"/>
      <p:bldP spid="167" grpId="2" animBg="1"/>
      <p:bldP spid="168" grpId="0" animBg="1"/>
      <p:bldP spid="168" grpId="1" animBg="1"/>
      <p:bldP spid="168" grpId="2" animBg="1"/>
      <p:bldP spid="172" grpId="0" animBg="1"/>
      <p:bldP spid="172" grpId="1" animBg="1"/>
      <p:bldP spid="172" grpId="2" animBg="1"/>
      <p:bldP spid="173" grpId="0" animBg="1"/>
      <p:bldP spid="174" grpId="0" animBg="1"/>
      <p:bldP spid="1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Entity Resolution-Workflow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Effiziente MapReduce-Parallelisierung von Entity Resolution-Workflows</a:t>
            </a:r>
            <a:endParaRPr lang="en-US" dirty="0"/>
          </a:p>
        </p:txBody>
      </p:sp>
      <p:sp>
        <p:nvSpPr>
          <p:cNvPr id="30" name="Inhaltsplatzhalter 2"/>
          <p:cNvSpPr txBox="1">
            <a:spLocks/>
          </p:cNvSpPr>
          <p:nvPr/>
        </p:nvSpPr>
        <p:spPr>
          <a:xfrm>
            <a:off x="457200" y="3140968"/>
            <a:ext cx="4539672" cy="33123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Partitionierung der Datenquelle zur Eingrenzung potentieller Duplikate</a:t>
            </a:r>
          </a:p>
          <a:p>
            <a:endParaRPr lang="de-DE" b="1" dirty="0" smtClean="0"/>
          </a:p>
          <a:p>
            <a:r>
              <a:rPr lang="de-DE" b="1" dirty="0" smtClean="0"/>
              <a:t>Standard </a:t>
            </a:r>
            <a:r>
              <a:rPr lang="de-DE" b="1" dirty="0" err="1" smtClean="0"/>
              <a:t>Blocking</a:t>
            </a:r>
            <a:endParaRPr lang="de-DE" b="1" dirty="0"/>
          </a:p>
          <a:p>
            <a:pPr lvl="1"/>
            <a:r>
              <a:rPr lang="de-DE" dirty="0" smtClean="0"/>
              <a:t>Gruppierung der Datensätze nach Blockschlüssel</a:t>
            </a:r>
          </a:p>
          <a:p>
            <a:pPr lvl="1"/>
            <a:r>
              <a:rPr lang="de-DE" dirty="0" err="1" smtClean="0"/>
              <a:t>Duplikatsuche</a:t>
            </a:r>
            <a:r>
              <a:rPr lang="de-DE" dirty="0" smtClean="0"/>
              <a:t> nur innerhalb eines Blocks</a:t>
            </a:r>
          </a:p>
        </p:txBody>
      </p:sp>
      <p:sp>
        <p:nvSpPr>
          <p:cNvPr id="32" name="Rechteck 31"/>
          <p:cNvSpPr/>
          <p:nvPr/>
        </p:nvSpPr>
        <p:spPr>
          <a:xfrm>
            <a:off x="1562178" y="1138802"/>
            <a:ext cx="1723353" cy="1755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hteck 70"/>
          <p:cNvSpPr/>
          <p:nvPr/>
        </p:nvSpPr>
        <p:spPr>
          <a:xfrm>
            <a:off x="3420434" y="1628800"/>
            <a:ext cx="104838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nhaltsplatzhalter 2"/>
          <p:cNvSpPr txBox="1">
            <a:spLocks/>
          </p:cNvSpPr>
          <p:nvPr/>
        </p:nvSpPr>
        <p:spPr>
          <a:xfrm>
            <a:off x="457200" y="3140968"/>
            <a:ext cx="6314468" cy="33123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Paarweise Ähnlichkeitsberechnung</a:t>
            </a:r>
          </a:p>
          <a:p>
            <a:pPr lvl="1"/>
            <a:r>
              <a:rPr lang="de-DE" dirty="0" smtClean="0"/>
              <a:t>Editierdistanzbasiert</a:t>
            </a:r>
          </a:p>
          <a:p>
            <a:pPr lvl="1"/>
            <a:r>
              <a:rPr lang="de-DE" dirty="0" err="1" smtClean="0"/>
              <a:t>Tokenbasiert</a:t>
            </a:r>
            <a:endParaRPr lang="de-DE" dirty="0" smtClean="0"/>
          </a:p>
          <a:p>
            <a:pPr lvl="1"/>
            <a:r>
              <a:rPr lang="de-DE" dirty="0" smtClean="0"/>
              <a:t>Berücksichtigung v. Kontextinformationen</a:t>
            </a:r>
          </a:p>
          <a:p>
            <a:endParaRPr lang="de-DE" b="1" dirty="0" smtClean="0"/>
          </a:p>
          <a:p>
            <a:r>
              <a:rPr lang="de-DE" b="1" dirty="0" smtClean="0"/>
              <a:t>Aufwändigster Teilschritt</a:t>
            </a:r>
          </a:p>
          <a:p>
            <a:pPr lvl="1"/>
            <a:r>
              <a:rPr lang="de-DE" dirty="0" smtClean="0"/>
              <a:t>&gt;95% der Gesamtlaufzeit</a:t>
            </a:r>
          </a:p>
          <a:p>
            <a:pPr lvl="1"/>
            <a:endParaRPr lang="de-DE" dirty="0" smtClean="0"/>
          </a:p>
        </p:txBody>
      </p:sp>
      <p:sp>
        <p:nvSpPr>
          <p:cNvPr id="116" name="Rechteck 115"/>
          <p:cNvSpPr/>
          <p:nvPr/>
        </p:nvSpPr>
        <p:spPr>
          <a:xfrm>
            <a:off x="4664688" y="1628800"/>
            <a:ext cx="133464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nhaltsplatzhalter 2"/>
          <p:cNvSpPr txBox="1">
            <a:spLocks/>
          </p:cNvSpPr>
          <p:nvPr/>
        </p:nvSpPr>
        <p:spPr>
          <a:xfrm>
            <a:off x="457200" y="3140968"/>
            <a:ext cx="8435280" cy="33123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18288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Arial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85000"/>
              <a:buFont typeface="Arial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90000"/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marR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Tx/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marR="0" indent="-1365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>
                  <a:lumMod val="50000"/>
                </a:srgbClr>
              </a:buClr>
              <a:buSzPct val="100000"/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Kombination der berechneten Ähnlichkeitswerte</a:t>
            </a:r>
          </a:p>
          <a:p>
            <a:endParaRPr lang="de-DE" dirty="0" smtClean="0"/>
          </a:p>
          <a:p>
            <a:r>
              <a:rPr lang="de-DE" dirty="0" smtClean="0"/>
              <a:t>Klassifikation eines jeden Kandidatenpaares in </a:t>
            </a:r>
            <a:r>
              <a:rPr lang="de-DE" i="1" dirty="0" smtClean="0"/>
              <a:t>Match</a:t>
            </a:r>
            <a:r>
              <a:rPr lang="de-DE" dirty="0" smtClean="0"/>
              <a:t> oder </a:t>
            </a:r>
            <a:r>
              <a:rPr lang="de-DE" i="1" dirty="0" smtClean="0"/>
              <a:t>Non-Match</a:t>
            </a:r>
          </a:p>
          <a:p>
            <a:pPr lvl="1"/>
            <a:r>
              <a:rPr lang="de-DE" dirty="0" smtClean="0"/>
              <a:t>Schwellwertbasiert</a:t>
            </a:r>
          </a:p>
          <a:p>
            <a:pPr lvl="1"/>
            <a:r>
              <a:rPr lang="de-DE" dirty="0" smtClean="0"/>
              <a:t>Regelbasiert</a:t>
            </a:r>
          </a:p>
          <a:p>
            <a:pPr lvl="1"/>
            <a:r>
              <a:rPr lang="de-DE" dirty="0" smtClean="0"/>
              <a:t>Maschinelle Lernverfahren</a:t>
            </a:r>
          </a:p>
        </p:txBody>
      </p:sp>
      <p:sp>
        <p:nvSpPr>
          <p:cNvPr id="118" name="Rechteck 117"/>
          <p:cNvSpPr/>
          <p:nvPr/>
        </p:nvSpPr>
        <p:spPr>
          <a:xfrm>
            <a:off x="6180549" y="1628800"/>
            <a:ext cx="1683279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Inhaltsplatzhalter 2"/>
              <p:cNvSpPr txBox="1">
                <a:spLocks/>
              </p:cNvSpPr>
              <p:nvPr/>
            </p:nvSpPr>
            <p:spPr>
              <a:xfrm>
                <a:off x="457200" y="3140968"/>
                <a:ext cx="5915000" cy="33123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182880" marR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85000"/>
                  <a:buFont typeface="Arial" pitchFamily="34" charset="0"/>
                  <a:buChar char="•"/>
                  <a:tabLst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marR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F81BD">
                      <a:lumMod val="50000"/>
                    </a:srgbClr>
                  </a:buClr>
                  <a:buSzPct val="85000"/>
                  <a:buFont typeface="Arial" pitchFamily="34" charset="0"/>
                  <a:buChar char="•"/>
                  <a:tabLst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marR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F81BD">
                      <a:lumMod val="50000"/>
                    </a:srgbClr>
                  </a:buClr>
                  <a:buSzPct val="90000"/>
                  <a:buFont typeface="Arial" pitchFamily="34" charset="0"/>
                  <a:buChar char="•"/>
                  <a:tabLst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marR="0" indent="-18288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F81BD">
                      <a:lumMod val="50000"/>
                    </a:srgbClr>
                  </a:buClr>
                  <a:buSzTx/>
                  <a:buFont typeface="Arial" pitchFamily="34" charset="0"/>
                  <a:buChar char="•"/>
                  <a:tabLst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marR="0" indent="-136525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4F81BD">
                      <a:lumMod val="50000"/>
                    </a:srgbClr>
                  </a:buClr>
                  <a:buSzPct val="100000"/>
                  <a:buFont typeface="Arial" pitchFamily="34" charset="0"/>
                  <a:buChar char="•"/>
                  <a:tabLst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 smtClean="0"/>
                  <a:t>Entdeckung weiterer, indirekter Matches</a:t>
                </a:r>
              </a:p>
              <a:p>
                <a:pPr lvl="1"/>
                <a:r>
                  <a:rPr lang="de-DE" dirty="0" smtClean="0"/>
                  <a:t>(a, b)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dirty="0" smtClean="0"/>
                  <a:t> M und (b, c)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M </a:t>
                </a:r>
                <a:r>
                  <a:rPr lang="de-DE" dirty="0" smtClean="0">
                    <a:sym typeface="Wingdings" panose="05000000000000000000" pitchFamily="2" charset="2"/>
                  </a:rPr>
                  <a:t> </a:t>
                </a:r>
                <a:r>
                  <a:rPr lang="de-DE" dirty="0" smtClean="0"/>
                  <a:t>(a, </a:t>
                </a:r>
                <a:r>
                  <a:rPr lang="de-DE" dirty="0"/>
                  <a:t>c)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smtClean="0"/>
                  <a:t>M</a:t>
                </a:r>
              </a:p>
              <a:p>
                <a:pPr lvl="1"/>
                <a:endParaRPr lang="de-DE" dirty="0" smtClean="0"/>
              </a:p>
            </p:txBody>
          </p:sp>
        </mc:Choice>
        <mc:Fallback xmlns="">
          <p:sp>
            <p:nvSpPr>
              <p:cNvPr id="11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40968"/>
                <a:ext cx="5915000" cy="3312368"/>
              </a:xfrm>
              <a:prstGeom prst="rect">
                <a:avLst/>
              </a:prstGeom>
              <a:blipFill rotWithShape="1">
                <a:blip r:embed="rId3"/>
                <a:stretch>
                  <a:fillRect l="-619" t="-11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3" y="1263690"/>
            <a:ext cx="8378327" cy="154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Ellipse 71"/>
          <p:cNvSpPr/>
          <p:nvPr/>
        </p:nvSpPr>
        <p:spPr>
          <a:xfrm>
            <a:off x="6589038" y="4113832"/>
            <a:ext cx="1904400" cy="83537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Ellipse 72"/>
          <p:cNvSpPr/>
          <p:nvPr/>
        </p:nvSpPr>
        <p:spPr>
          <a:xfrm>
            <a:off x="6627630" y="5087479"/>
            <a:ext cx="1904810" cy="83537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52" y="5342735"/>
            <a:ext cx="468121" cy="369936"/>
          </a:xfrm>
          <a:prstGeom prst="rect">
            <a:avLst/>
          </a:prstGeom>
        </p:spPr>
      </p:pic>
      <p:pic>
        <p:nvPicPr>
          <p:cNvPr id="76" name="Grafik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080" y="4334502"/>
            <a:ext cx="284611" cy="453358"/>
          </a:xfrm>
          <a:prstGeom prst="rect">
            <a:avLst/>
          </a:prstGeom>
        </p:spPr>
      </p:pic>
      <p:pic>
        <p:nvPicPr>
          <p:cNvPr id="78" name="Grafik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59" y="4867109"/>
            <a:ext cx="328038" cy="424807"/>
          </a:xfrm>
          <a:prstGeom prst="rect">
            <a:avLst/>
          </a:prstGeom>
        </p:spPr>
      </p:pic>
      <p:pic>
        <p:nvPicPr>
          <p:cNvPr id="79" name="Grafik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33" y="4905790"/>
            <a:ext cx="437219" cy="404662"/>
          </a:xfrm>
          <a:prstGeom prst="rect">
            <a:avLst/>
          </a:prstGeom>
        </p:spPr>
      </p:pic>
      <p:pic>
        <p:nvPicPr>
          <p:cNvPr id="81" name="Grafik 8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44" y="4355812"/>
            <a:ext cx="239799" cy="458797"/>
          </a:xfrm>
          <a:prstGeom prst="rect">
            <a:avLst/>
          </a:prstGeom>
        </p:spPr>
      </p:pic>
      <p:sp>
        <p:nvSpPr>
          <p:cNvPr id="85" name="Oval 6"/>
          <p:cNvSpPr/>
          <p:nvPr/>
        </p:nvSpPr>
        <p:spPr>
          <a:xfrm>
            <a:off x="6936378" y="4076050"/>
            <a:ext cx="1260496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Console</a:t>
            </a:r>
            <a:endParaRPr lang="de-DE" sz="1600" dirty="0"/>
          </a:p>
        </p:txBody>
      </p:sp>
      <p:sp>
        <p:nvSpPr>
          <p:cNvPr id="86" name="Oval 6"/>
          <p:cNvSpPr/>
          <p:nvPr/>
        </p:nvSpPr>
        <p:spPr>
          <a:xfrm>
            <a:off x="7141046" y="5737676"/>
            <a:ext cx="1041732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Phone</a:t>
            </a:r>
            <a:endParaRPr lang="de-DE" sz="1600" dirty="0"/>
          </a:p>
        </p:txBody>
      </p:sp>
      <p:sp>
        <p:nvSpPr>
          <p:cNvPr id="27" name="Textfeld 26"/>
          <p:cNvSpPr txBox="1"/>
          <p:nvPr/>
        </p:nvSpPr>
        <p:spPr>
          <a:xfrm>
            <a:off x="6300192" y="6156012"/>
            <a:ext cx="2499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„Group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r>
              <a:rPr lang="de-DE" dirty="0" smtClean="0"/>
              <a:t> type“</a:t>
            </a:r>
            <a:endParaRPr lang="de-DE" dirty="0"/>
          </a:p>
        </p:txBody>
      </p:sp>
      <p:pic>
        <p:nvPicPr>
          <p:cNvPr id="91" name="Grafik 9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25" y="5363924"/>
            <a:ext cx="284611" cy="453358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r="23543"/>
          <a:stretch/>
        </p:blipFill>
        <p:spPr>
          <a:xfrm>
            <a:off x="6660232" y="2950592"/>
            <a:ext cx="222141" cy="41775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3" r="25855"/>
          <a:stretch/>
        </p:blipFill>
        <p:spPr>
          <a:xfrm>
            <a:off x="7954247" y="2922044"/>
            <a:ext cx="218153" cy="4605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feld 91"/>
              <p:cNvSpPr txBox="1"/>
              <p:nvPr/>
            </p:nvSpPr>
            <p:spPr>
              <a:xfrm>
                <a:off x="5562086" y="3395340"/>
                <a:ext cx="3690434" cy="151285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de-DE" sz="1600" dirty="0" smtClean="0"/>
                  <a:t>sim(„Sony </a:t>
                </a:r>
                <a:r>
                  <a:rPr lang="de-DE" sz="1600" dirty="0" err="1" smtClean="0"/>
                  <a:t>Xperia</a:t>
                </a:r>
                <a:r>
                  <a:rPr lang="de-DE" sz="1600" dirty="0" smtClean="0"/>
                  <a:t> Z1“, „Sony </a:t>
                </a:r>
                <a:r>
                  <a:rPr lang="de-DE" sz="1600" dirty="0" err="1" smtClean="0"/>
                  <a:t>Xperia</a:t>
                </a:r>
                <a:r>
                  <a:rPr lang="de-DE" sz="1600" dirty="0" smtClean="0"/>
                  <a:t> E1“)</a:t>
                </a:r>
              </a:p>
              <a:p>
                <a:endParaRPr lang="de-DE" sz="1600" i="1" dirty="0" smtClean="0">
                  <a:latin typeface="Cambria Math"/>
                </a:endParaRPr>
              </a:p>
              <a:p>
                <a:r>
                  <a:rPr lang="de-DE" sz="1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de-DE" sz="1600" dirty="0"/>
                          <m:t>|{</m:t>
                        </m:r>
                        <m:r>
                          <m:rPr>
                            <m:nor/>
                          </m:rPr>
                          <a:rPr lang="de-DE" sz="1600" dirty="0"/>
                          <m:t>Sony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/>
                          <m:t>Xperia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/>
                          <m:t>Z</m:t>
                        </m:r>
                        <m:r>
                          <m:rPr>
                            <m:nor/>
                          </m:rPr>
                          <a:rPr lang="de-DE" sz="1600" dirty="0"/>
                          <m:t>1} </m:t>
                        </m:r>
                        <m:r>
                          <a:rPr lang="de-DE" sz="1600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m:rPr>
                            <m:nor/>
                          </m:rPr>
                          <a:rPr lang="de-DE" sz="1600" dirty="0"/>
                          <m:t> {</m:t>
                        </m:r>
                        <m:r>
                          <m:rPr>
                            <m:nor/>
                          </m:rPr>
                          <a:rPr lang="de-DE" sz="1600" dirty="0"/>
                          <m:t>Sony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 err="1"/>
                          <m:t>Xperia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/>
                          <m:t>E</m:t>
                        </m:r>
                        <m:r>
                          <m:rPr>
                            <m:nor/>
                          </m:rPr>
                          <a:rPr lang="de-DE" sz="1600" dirty="0"/>
                          <m:t>1}|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sz="1600" dirty="0"/>
                          <m:t>|{</m:t>
                        </m:r>
                        <m:r>
                          <m:rPr>
                            <m:nor/>
                          </m:rPr>
                          <a:rPr lang="de-DE" sz="1600" dirty="0"/>
                          <m:t>Sony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/>
                          <m:t>Xperia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/>
                          <m:t>Z</m:t>
                        </m:r>
                        <m:r>
                          <m:rPr>
                            <m:nor/>
                          </m:rPr>
                          <a:rPr lang="de-DE" sz="1600" dirty="0"/>
                          <m:t>1} </m:t>
                        </m:r>
                        <m:r>
                          <a:rPr lang="de-DE" sz="160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m:rPr>
                            <m:nor/>
                          </m:rPr>
                          <a:rPr lang="de-DE" sz="1600" dirty="0"/>
                          <m:t> {</m:t>
                        </m:r>
                        <m:r>
                          <m:rPr>
                            <m:nor/>
                          </m:rPr>
                          <a:rPr lang="de-DE" sz="1600" dirty="0"/>
                          <m:t>Sony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 err="1"/>
                          <m:t>Xperia</m:t>
                        </m:r>
                        <m:r>
                          <m:rPr>
                            <m:nor/>
                          </m:rPr>
                          <a:rPr lang="de-DE" sz="1600" dirty="0"/>
                          <m:t>, </m:t>
                        </m:r>
                        <m:r>
                          <m:rPr>
                            <m:nor/>
                          </m:rPr>
                          <a:rPr lang="de-DE" sz="1600" dirty="0"/>
                          <m:t>E</m:t>
                        </m:r>
                        <m:r>
                          <m:rPr>
                            <m:nor/>
                          </m:rPr>
                          <a:rPr lang="de-DE" sz="1600" dirty="0"/>
                          <m:t>1}|</m:t>
                        </m:r>
                      </m:den>
                    </m:f>
                  </m:oMath>
                </a14:m>
                <a:r>
                  <a:rPr lang="de-DE" sz="1600" dirty="0" smtClean="0"/>
                  <a:t> </a:t>
                </a:r>
              </a:p>
              <a:p>
                <a:endParaRPr lang="de-DE" sz="1600" dirty="0" smtClean="0"/>
              </a:p>
              <a:p>
                <a:r>
                  <a:rPr lang="de-DE" sz="1600" dirty="0" smtClean="0"/>
                  <a:t>= 2/4 = 50%</a:t>
                </a:r>
                <a:endParaRPr lang="de-DE" sz="1600" dirty="0"/>
              </a:p>
            </p:txBody>
          </p:sp>
        </mc:Choice>
        <mc:Fallback xmlns="">
          <p:sp>
            <p:nvSpPr>
              <p:cNvPr id="92" name="Textfeld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086" y="3395340"/>
                <a:ext cx="3690434" cy="1512850"/>
              </a:xfrm>
              <a:prstGeom prst="rect">
                <a:avLst/>
              </a:prstGeom>
              <a:blipFill rotWithShape="1">
                <a:blip r:embed="rId12"/>
                <a:stretch>
                  <a:fillRect l="-825" t="-1210" b="-4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0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02312E-6 L 0.09757 -0.149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-749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20122 -0.067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338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2026 -0.0634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317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11702 0.1277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638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26424 0.124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62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2125 -0.0331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uiExpand="1" build="allAtOnce" animBg="1"/>
      <p:bldP spid="32" grpId="0" animBg="1"/>
      <p:bldP spid="32" grpId="1" animBg="1"/>
      <p:bldP spid="71" grpId="0" animBg="1"/>
      <p:bldP spid="71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9" grpId="0" animBg="1"/>
      <p:bldP spid="72" grpId="0" animBg="1"/>
      <p:bldP spid="72" grpId="1" animBg="1"/>
      <p:bldP spid="73" grpId="0" animBg="1"/>
      <p:bldP spid="73" grpId="1" animBg="1"/>
      <p:bldP spid="85" grpId="0" animBg="1"/>
      <p:bldP spid="85" grpId="1" animBg="1"/>
      <p:bldP spid="86" grpId="0" animBg="1"/>
      <p:bldP spid="86" grpId="1" animBg="1"/>
      <p:bldP spid="27" grpId="0"/>
      <p:bldP spid="27" grpId="1"/>
      <p:bldP spid="92" grpId="0" animBg="1"/>
      <p:bldP spid="9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Motivation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Vielzahl existierender ER-Systeme</a:t>
            </a:r>
          </a:p>
          <a:p>
            <a:r>
              <a:rPr lang="de-DE" dirty="0" smtClean="0"/>
              <a:t>Vergleichende Evaluation</a:t>
            </a:r>
            <a:r>
              <a:rPr lang="de-DE" baseline="30000" dirty="0" smtClean="0"/>
              <a:t>*</a:t>
            </a:r>
            <a:r>
              <a:rPr lang="de-DE" dirty="0" smtClean="0"/>
              <a:t> aus 2010</a:t>
            </a:r>
          </a:p>
          <a:p>
            <a:pPr lvl="1"/>
            <a:r>
              <a:rPr lang="de-DE" dirty="0" smtClean="0"/>
              <a:t>„Bestehende Systeme skalieren nicht für große Datenmengen“</a:t>
            </a:r>
          </a:p>
          <a:p>
            <a:pPr lvl="1"/>
            <a:endParaRPr lang="de-DE" noProof="0" dirty="0" smtClean="0"/>
          </a:p>
          <a:p>
            <a:r>
              <a:rPr lang="de-DE" dirty="0" smtClean="0"/>
              <a:t>Beschleunigung durch </a:t>
            </a:r>
            <a:r>
              <a:rPr lang="de-DE" b="1" dirty="0" smtClean="0"/>
              <a:t>Parallelisierung</a:t>
            </a:r>
            <a:endParaRPr lang="de-DE" b="1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smtClean="0"/>
              <a:t>Einsatz </a:t>
            </a:r>
            <a:r>
              <a:rPr lang="de-DE" dirty="0" smtClean="0"/>
              <a:t>des </a:t>
            </a:r>
            <a:r>
              <a:rPr lang="de-DE" b="1" dirty="0" err="1" smtClean="0"/>
              <a:t>MapReduce</a:t>
            </a:r>
            <a:r>
              <a:rPr lang="de-DE" dirty="0" smtClean="0"/>
              <a:t>-Programmiermodells </a:t>
            </a:r>
            <a:r>
              <a:rPr lang="de-DE" dirty="0"/>
              <a:t>für verteilte Berechnungen in Clusterumgebungen</a:t>
            </a:r>
            <a:endParaRPr lang="de-DE" noProof="0" dirty="0"/>
          </a:p>
          <a:p>
            <a:endParaRPr lang="de-DE" noProof="0" dirty="0" smtClean="0"/>
          </a:p>
          <a:p>
            <a:pPr lvl="1"/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Effiziente MapReduce-Parallelisierung von Entity Resolution-Workflows</a:t>
            </a:r>
            <a:endParaRPr lang="en-US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215362" y="6369116"/>
            <a:ext cx="8713276" cy="41026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dirty="0"/>
              <a:t>*Köpcke, H., Thor, A., Rahm, E. </a:t>
            </a:r>
            <a:r>
              <a:rPr lang="en-US" sz="1300" dirty="0"/>
              <a:t>Evaluation of entity resolution approaches on real-world match problems</a:t>
            </a:r>
            <a:r>
              <a:rPr lang="de-DE" sz="1300" dirty="0"/>
              <a:t>. PVLDB 3, 1 (2010</a:t>
            </a:r>
            <a:r>
              <a:rPr lang="de-DE" sz="1300" dirty="0" smtClean="0"/>
              <a:t>).</a:t>
            </a:r>
            <a:endParaRPr lang="de-DE" sz="13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96" y="3440285"/>
            <a:ext cx="7616661" cy="140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2771784" y="3356992"/>
            <a:ext cx="1697728" cy="15308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Beiträge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MapReduce</a:t>
            </a:r>
            <a:r>
              <a:rPr lang="de-DE" dirty="0" smtClean="0"/>
              <a:t>-basiertes ER-Framework </a:t>
            </a:r>
            <a:r>
              <a:rPr lang="de-DE" i="1" dirty="0" err="1" smtClean="0"/>
              <a:t>Dedoop</a:t>
            </a:r>
            <a:r>
              <a:rPr lang="de-DE" i="1" dirty="0" smtClean="0"/>
              <a:t> 		         </a:t>
            </a:r>
            <a:r>
              <a:rPr lang="de-DE" sz="1600" dirty="0" smtClean="0"/>
              <a:t>[VLDB 2012]</a:t>
            </a:r>
          </a:p>
          <a:p>
            <a:pPr lvl="1"/>
            <a:r>
              <a:rPr lang="de-DE" dirty="0" smtClean="0"/>
              <a:t>High-Level-Spezifikation von ER-Workflows</a:t>
            </a:r>
          </a:p>
          <a:p>
            <a:pPr lvl="1"/>
            <a:r>
              <a:rPr lang="de-DE" dirty="0" smtClean="0"/>
              <a:t>Automatische Parallelisierung in MapReduce-Clustern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Umsetzung </a:t>
            </a:r>
            <a:r>
              <a:rPr lang="de-DE" dirty="0"/>
              <a:t>von </a:t>
            </a:r>
            <a:r>
              <a:rPr lang="de-DE" dirty="0" err="1" smtClean="0"/>
              <a:t>Blocking</a:t>
            </a:r>
            <a:r>
              <a:rPr lang="de-DE" dirty="0" smtClean="0"/>
              <a:t>-Verfahren </a:t>
            </a:r>
          </a:p>
          <a:p>
            <a:pPr lvl="1"/>
            <a:r>
              <a:rPr lang="de-DE" dirty="0" smtClean="0"/>
              <a:t>Standard </a:t>
            </a:r>
            <a:r>
              <a:rPr lang="de-DE" dirty="0" err="1" smtClean="0"/>
              <a:t>Blocking</a:t>
            </a:r>
            <a:r>
              <a:rPr lang="de-DE" dirty="0" smtClean="0"/>
              <a:t> &amp; </a:t>
            </a:r>
            <a:r>
              <a:rPr lang="de-DE" dirty="0" err="1" smtClean="0"/>
              <a:t>Sorted</a:t>
            </a:r>
            <a:r>
              <a:rPr lang="de-DE" dirty="0"/>
              <a:t> </a:t>
            </a:r>
            <a:r>
              <a:rPr lang="de-DE" dirty="0" err="1"/>
              <a:t>Neighborhood</a:t>
            </a:r>
            <a:r>
              <a:rPr lang="de-DE" dirty="0"/>
              <a:t> </a:t>
            </a:r>
            <a:r>
              <a:rPr lang="de-DE" dirty="0" smtClean="0"/>
              <a:t>	         </a:t>
            </a:r>
            <a:r>
              <a:rPr lang="de-DE" sz="1600" dirty="0" smtClean="0"/>
              <a:t>[BTW 2011 /CSRD 2012]</a:t>
            </a:r>
          </a:p>
          <a:p>
            <a:pPr lvl="1"/>
            <a:r>
              <a:rPr lang="de-DE" dirty="0" err="1" smtClean="0"/>
              <a:t>Lastbalancierung</a:t>
            </a:r>
            <a:r>
              <a:rPr lang="de-DE" dirty="0" smtClean="0"/>
              <a:t> 					           </a:t>
            </a:r>
            <a:r>
              <a:rPr lang="de-DE" sz="1600" dirty="0" smtClean="0"/>
              <a:t>[ICDE 2012]</a:t>
            </a:r>
          </a:p>
          <a:p>
            <a:pPr lvl="1"/>
            <a:r>
              <a:rPr lang="de-DE" dirty="0" smtClean="0"/>
              <a:t>Vermeidung </a:t>
            </a:r>
            <a:r>
              <a:rPr lang="de-DE" dirty="0"/>
              <a:t>redundanter </a:t>
            </a:r>
            <a:r>
              <a:rPr lang="de-DE" dirty="0" smtClean="0"/>
              <a:t>Ähnlichkeitsberechnungen 	         </a:t>
            </a:r>
            <a:r>
              <a:rPr lang="de-DE" sz="1600" dirty="0" smtClean="0"/>
              <a:t>[</a:t>
            </a:r>
            <a:r>
              <a:rPr lang="de-DE" sz="1600" dirty="0" err="1" smtClean="0"/>
              <a:t>DanaC</a:t>
            </a:r>
            <a:r>
              <a:rPr lang="de-DE" sz="1600" dirty="0" smtClean="0"/>
              <a:t> 2013]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Iterative Berechnung der transitiven Hülle </a:t>
            </a:r>
            <a:r>
              <a:rPr lang="de-DE" sz="1600" dirty="0" smtClean="0"/>
              <a:t>	                   [DB-Spektrum 2014]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Effiziente MapReduce-Parallelisierung von Entity Resolution-Workflows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740" y="1872019"/>
            <a:ext cx="1938732" cy="1340957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84555" y="5422564"/>
            <a:ext cx="8778288" cy="3827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6516216" y="1219930"/>
            <a:ext cx="2232301" cy="4945374"/>
            <a:chOff x="6635133" y="1196752"/>
            <a:chExt cx="2232301" cy="4945374"/>
          </a:xfrm>
        </p:grpSpPr>
        <p:sp>
          <p:nvSpPr>
            <p:cNvPr id="6" name="Rechteck 5"/>
            <p:cNvSpPr/>
            <p:nvPr/>
          </p:nvSpPr>
          <p:spPr>
            <a:xfrm>
              <a:off x="6635133" y="3483686"/>
              <a:ext cx="2213966" cy="2658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037710" y="1196752"/>
              <a:ext cx="1829724" cy="478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Rechteck 13"/>
          <p:cNvSpPr/>
          <p:nvPr/>
        </p:nvSpPr>
        <p:spPr>
          <a:xfrm>
            <a:off x="2911624" y="3539308"/>
            <a:ext cx="2797033" cy="3827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Dedoop-Framework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Dedoop = Deduplication with Hadoop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sp>
        <p:nvSpPr>
          <p:cNvPr id="48" name="Rechteck 47"/>
          <p:cNvSpPr/>
          <p:nvPr/>
        </p:nvSpPr>
        <p:spPr>
          <a:xfrm>
            <a:off x="7435552" y="1162844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3" y="2492896"/>
            <a:ext cx="8464679" cy="291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echteck 53"/>
          <p:cNvSpPr/>
          <p:nvPr/>
        </p:nvSpPr>
        <p:spPr>
          <a:xfrm>
            <a:off x="3793968" y="4334507"/>
            <a:ext cx="2534690" cy="634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uppieren 5"/>
          <p:cNvGrpSpPr/>
          <p:nvPr/>
        </p:nvGrpSpPr>
        <p:grpSpPr>
          <a:xfrm>
            <a:off x="-152062" y="2741204"/>
            <a:ext cx="9393309" cy="2697099"/>
            <a:chOff x="-284805" y="2996952"/>
            <a:chExt cx="9393309" cy="2697099"/>
          </a:xfrm>
        </p:grpSpPr>
        <p:sp>
          <p:nvSpPr>
            <p:cNvPr id="5" name="Rechteck 4"/>
            <p:cNvSpPr/>
            <p:nvPr/>
          </p:nvSpPr>
          <p:spPr>
            <a:xfrm>
              <a:off x="-284805" y="4116497"/>
              <a:ext cx="9393309" cy="1577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471993" y="2996952"/>
              <a:ext cx="404445" cy="1577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 rot="5400000">
              <a:off x="7223139" y="3532468"/>
              <a:ext cx="141755" cy="97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 rot="5400000">
              <a:off x="5854987" y="3532468"/>
              <a:ext cx="141755" cy="97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 rot="5400000">
              <a:off x="4702859" y="3532468"/>
              <a:ext cx="141755" cy="97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 rot="5400000">
              <a:off x="3507298" y="3532468"/>
              <a:ext cx="141755" cy="97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 rot="5400000">
              <a:off x="1534507" y="3532468"/>
              <a:ext cx="141755" cy="979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r="18500" b="1357"/>
          <a:stretch/>
        </p:blipFill>
        <p:spPr>
          <a:xfrm>
            <a:off x="395536" y="1164545"/>
            <a:ext cx="8407722" cy="568619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" r="42710" b="1066"/>
          <a:stretch/>
        </p:blipFill>
        <p:spPr>
          <a:xfrm>
            <a:off x="1663882" y="1176412"/>
            <a:ext cx="5871029" cy="56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err="1" smtClean="0"/>
              <a:t>MapReduce</a:t>
            </a:r>
            <a:r>
              <a:rPr lang="de-DE" noProof="0" dirty="0" smtClean="0"/>
              <a:t> &amp; Umsetzung des Standard </a:t>
            </a:r>
            <a:r>
              <a:rPr lang="de-DE" noProof="0" dirty="0" err="1" smtClean="0"/>
              <a:t>Blockings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Effiziente MapReduce-Parallelisierung von Entity Resolution-Workflows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0774"/>
            <a:ext cx="5867060" cy="532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9" name="Geschweifte Klammer rechts 1028"/>
          <p:cNvSpPr/>
          <p:nvPr/>
        </p:nvSpPr>
        <p:spPr>
          <a:xfrm>
            <a:off x="6588224" y="1814251"/>
            <a:ext cx="144016" cy="1918816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Geschweifte Klammer rechts 684"/>
          <p:cNvSpPr/>
          <p:nvPr/>
        </p:nvSpPr>
        <p:spPr>
          <a:xfrm>
            <a:off x="6588224" y="3903776"/>
            <a:ext cx="144016" cy="2518986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Textfeld 1029"/>
          <p:cNvSpPr txBox="1"/>
          <p:nvPr/>
        </p:nvSpPr>
        <p:spPr>
          <a:xfrm>
            <a:off x="6876256" y="2390314"/>
            <a:ext cx="2043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Reduce-Task 1: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0+6 </a:t>
            </a:r>
            <a:r>
              <a:rPr lang="en-US" dirty="0" err="1" smtClean="0">
                <a:solidFill>
                  <a:srgbClr val="FF0000"/>
                </a:solidFill>
              </a:rPr>
              <a:t>Paarvergleiche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7" name="Textfeld 686"/>
          <p:cNvSpPr txBox="1"/>
          <p:nvPr/>
        </p:nvSpPr>
        <p:spPr>
          <a:xfrm>
            <a:off x="6876256" y="4768319"/>
            <a:ext cx="2160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Reduce-Task 2: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3+10 </a:t>
            </a:r>
            <a:r>
              <a:rPr lang="en-US" dirty="0" err="1" smtClean="0">
                <a:solidFill>
                  <a:srgbClr val="FF0000"/>
                </a:solidFill>
              </a:rPr>
              <a:t>Paarvergleiche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9" name="Rechteck 688"/>
          <p:cNvSpPr/>
          <p:nvPr/>
        </p:nvSpPr>
        <p:spPr>
          <a:xfrm>
            <a:off x="6876256" y="3412378"/>
            <a:ext cx="2094785" cy="928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Datenungleichver-teilung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begrenzt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Skalierbarkeit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411268" y="1814252"/>
            <a:ext cx="1712952" cy="23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414835" y="4398479"/>
            <a:ext cx="1709385" cy="2074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4280793" y="1844619"/>
            <a:ext cx="1586383" cy="1868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5097628" y="1885709"/>
            <a:ext cx="1274572" cy="169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5103389" y="4220445"/>
            <a:ext cx="1262236" cy="1698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3381772" y="1124744"/>
            <a:ext cx="630000" cy="5862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3175152" y="2216706"/>
            <a:ext cx="183600" cy="1868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3182640" y="4626683"/>
            <a:ext cx="183600" cy="1868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3042369" y="4838586"/>
            <a:ext cx="122400" cy="12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037775" y="2390314"/>
            <a:ext cx="122400" cy="127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5586263" y="2366652"/>
            <a:ext cx="755457" cy="720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5099456" y="2343804"/>
            <a:ext cx="198935" cy="40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1258438" y="6544518"/>
            <a:ext cx="15853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(m=2 Map Tasks)</a:t>
            </a:r>
            <a:endParaRPr lang="en-US" sz="1600" dirty="0"/>
          </a:p>
        </p:txBody>
      </p:sp>
      <p:sp>
        <p:nvSpPr>
          <p:cNvPr id="23" name="Rechteck 22"/>
          <p:cNvSpPr/>
          <p:nvPr/>
        </p:nvSpPr>
        <p:spPr>
          <a:xfrm>
            <a:off x="5580112" y="4980877"/>
            <a:ext cx="762602" cy="958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5097628" y="4970151"/>
            <a:ext cx="201600" cy="447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4277618" y="3925953"/>
            <a:ext cx="1586383" cy="2486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pieren 6"/>
          <p:cNvGrpSpPr/>
          <p:nvPr/>
        </p:nvGrpSpPr>
        <p:grpSpPr>
          <a:xfrm>
            <a:off x="4031763" y="2132856"/>
            <a:ext cx="286113" cy="3744416"/>
            <a:chOff x="4031763" y="2132856"/>
            <a:chExt cx="286113" cy="3744416"/>
          </a:xfrm>
        </p:grpSpPr>
        <p:sp>
          <p:nvSpPr>
            <p:cNvPr id="26" name="Rechteck 25"/>
            <p:cNvSpPr/>
            <p:nvPr/>
          </p:nvSpPr>
          <p:spPr>
            <a:xfrm>
              <a:off x="4171460" y="2239758"/>
              <a:ext cx="146416" cy="1275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171460" y="4498855"/>
              <a:ext cx="146416" cy="1275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4031763" y="2132856"/>
              <a:ext cx="115200" cy="1275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4031763" y="4601343"/>
              <a:ext cx="115200" cy="1275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4426920" y="6525344"/>
            <a:ext cx="1729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(r=2 Reduce Tasks)</a:t>
            </a:r>
            <a:endParaRPr lang="en-US" sz="1600" dirty="0"/>
          </a:p>
        </p:txBody>
      </p:sp>
      <p:sp>
        <p:nvSpPr>
          <p:cNvPr id="8" name="Rechteck 7"/>
          <p:cNvSpPr/>
          <p:nvPr/>
        </p:nvSpPr>
        <p:spPr>
          <a:xfrm>
            <a:off x="660858" y="1497484"/>
            <a:ext cx="2667300" cy="19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4026305" y="1484784"/>
            <a:ext cx="2424818" cy="199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88" y="1243398"/>
            <a:ext cx="1149341" cy="33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hteck 5"/>
          <p:cNvSpPr/>
          <p:nvPr/>
        </p:nvSpPr>
        <p:spPr>
          <a:xfrm>
            <a:off x="5265666" y="1340768"/>
            <a:ext cx="41716" cy="1126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685" grpId="0" animBg="1"/>
      <p:bldP spid="1030" grpId="0"/>
      <p:bldP spid="687" grpId="0"/>
      <p:bldP spid="689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8" grpId="0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 smtClean="0"/>
              <a:t>Lastbalancierung </a:t>
            </a:r>
            <a:r>
              <a:rPr lang="de-DE" dirty="0" smtClean="0"/>
              <a:t>– Problematik &amp; Lösungsansatz</a:t>
            </a:r>
            <a:endParaRPr lang="de-DE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661248"/>
          </a:xfrm>
        </p:spPr>
        <p:txBody>
          <a:bodyPr>
            <a:normAutofit/>
          </a:bodyPr>
          <a:lstStyle/>
          <a:p>
            <a:r>
              <a:rPr lang="de-DE" dirty="0" smtClean="0"/>
              <a:t>Datenungleichverteilung </a:t>
            </a:r>
            <a:r>
              <a:rPr lang="de-DE" dirty="0" smtClean="0">
                <a:sym typeface="Wingdings" panose="05000000000000000000" pitchFamily="2" charset="2"/>
              </a:rPr>
              <a:t>verursacht</a:t>
            </a:r>
            <a:r>
              <a:rPr lang="de-DE" dirty="0" smtClean="0"/>
              <a:t> ungleichmäßige Auslastung der Ressourcen </a:t>
            </a:r>
          </a:p>
          <a:p>
            <a:pPr lvl="1"/>
            <a:r>
              <a:rPr lang="de-DE" dirty="0" smtClean="0"/>
              <a:t>Alle Werte mit Schlüssel </a:t>
            </a:r>
            <a:r>
              <a:rPr lang="de-DE" i="1" dirty="0" smtClean="0"/>
              <a:t>k</a:t>
            </a:r>
            <a:r>
              <a:rPr lang="de-DE" dirty="0" smtClean="0"/>
              <a:t> werden vom selben </a:t>
            </a:r>
            <a:r>
              <a:rPr lang="de-DE" dirty="0" err="1" smtClean="0"/>
              <a:t>Reduce</a:t>
            </a:r>
            <a:r>
              <a:rPr lang="de-DE" dirty="0" smtClean="0"/>
              <a:t>-Task bearbeitet</a:t>
            </a:r>
          </a:p>
          <a:p>
            <a:pPr lvl="1"/>
            <a:r>
              <a:rPr lang="de-DE" noProof="0" dirty="0" smtClean="0"/>
              <a:t>Große Blöcke </a:t>
            </a:r>
            <a:r>
              <a:rPr lang="de-DE" noProof="0" dirty="0" smtClean="0">
                <a:sym typeface="Wingdings" panose="05000000000000000000" pitchFamily="2" charset="2"/>
              </a:rPr>
              <a:t> </a:t>
            </a:r>
            <a:r>
              <a:rPr lang="de-DE" noProof="0" dirty="0" smtClean="0"/>
              <a:t>wenige Ressourcen sinnvoll genutzt</a:t>
            </a:r>
          </a:p>
          <a:p>
            <a:pPr lvl="1"/>
            <a:r>
              <a:rPr lang="de-DE" noProof="0" dirty="0" smtClean="0"/>
              <a:t>Verringert Skalierbarkeit und Effizienz</a:t>
            </a:r>
          </a:p>
          <a:p>
            <a:pPr lvl="1"/>
            <a:endParaRPr lang="de-DE" dirty="0"/>
          </a:p>
          <a:p>
            <a:r>
              <a:rPr lang="de-DE" dirty="0" smtClean="0">
                <a:solidFill>
                  <a:srgbClr val="FF0000"/>
                </a:solidFill>
              </a:rPr>
              <a:t>Grundideen</a:t>
            </a:r>
            <a:r>
              <a:rPr lang="de-DE" dirty="0" smtClean="0"/>
              <a:t> der </a:t>
            </a:r>
            <a:r>
              <a:rPr lang="de-DE" noProof="0" dirty="0" smtClean="0"/>
              <a:t>Lastbalancierung für Entity Resolution</a:t>
            </a:r>
          </a:p>
          <a:p>
            <a:pPr lvl="1"/>
            <a:r>
              <a:rPr lang="de-DE" dirty="0" smtClean="0"/>
              <a:t>Ähnlichkeitsberechnung (und Klassifikation) zweier Datensätze unabhängig von anderen Datensätzen</a:t>
            </a:r>
          </a:p>
          <a:p>
            <a:pPr lvl="1"/>
            <a:r>
              <a:rPr lang="de-DE" dirty="0"/>
              <a:t>Zusätzlicher Vorverarbeitungsschritt  zur Analyse der vorliegenden  Datenverteilung (z.B. Anzahl und Größe der Blöcke)</a:t>
            </a:r>
          </a:p>
          <a:p>
            <a:pPr lvl="1"/>
            <a:r>
              <a:rPr lang="de-DE" dirty="0" smtClean="0"/>
              <a:t>Gleichmäßige Aufteilung der Paarvergleiche (großer Blöcke) auf mehrere Reduce-Tasks</a:t>
            </a:r>
          </a:p>
          <a:p>
            <a:pPr lvl="1"/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Effiziente MapReduce-Parallelisierung von Entity Resolution-Workflows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55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88" y="3429000"/>
            <a:ext cx="6550376" cy="339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Lastbalancierung </a:t>
            </a:r>
            <a:r>
              <a:rPr lang="de-DE" dirty="0" smtClean="0"/>
              <a:t>– Überblick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smtClean="0"/>
              <a:t>Effiziente MapReduce-Parallelisierung von Entity Resolution-Workflows</a:t>
            </a:r>
            <a:endParaRPr lang="de-DE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6" y="1263315"/>
            <a:ext cx="7695163" cy="267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41" name="Gruppieren 1040"/>
          <p:cNvGrpSpPr/>
          <p:nvPr/>
        </p:nvGrpSpPr>
        <p:grpSpPr>
          <a:xfrm>
            <a:off x="319836" y="3463773"/>
            <a:ext cx="7396742" cy="4525912"/>
            <a:chOff x="319836" y="3463773"/>
            <a:chExt cx="7396742" cy="4525912"/>
          </a:xfrm>
        </p:grpSpPr>
        <p:grpSp>
          <p:nvGrpSpPr>
            <p:cNvPr id="1040" name="Gruppieren 1039"/>
            <p:cNvGrpSpPr/>
            <p:nvPr/>
          </p:nvGrpSpPr>
          <p:grpSpPr>
            <a:xfrm>
              <a:off x="319836" y="3463773"/>
              <a:ext cx="7396742" cy="4525912"/>
              <a:chOff x="323528" y="3463773"/>
              <a:chExt cx="7396742" cy="4525912"/>
            </a:xfrm>
            <a:solidFill>
              <a:schemeClr val="bg1"/>
            </a:solidFill>
          </p:grpSpPr>
          <p:grpSp>
            <p:nvGrpSpPr>
              <p:cNvPr id="1036" name="Gruppieren 1035"/>
              <p:cNvGrpSpPr/>
              <p:nvPr/>
            </p:nvGrpSpPr>
            <p:grpSpPr>
              <a:xfrm>
                <a:off x="323528" y="3463773"/>
                <a:ext cx="7396742" cy="4525912"/>
                <a:chOff x="323528" y="3463773"/>
                <a:chExt cx="7396742" cy="4525912"/>
              </a:xfrm>
              <a:grpFill/>
            </p:grpSpPr>
            <p:grpSp>
              <p:nvGrpSpPr>
                <p:cNvPr id="1035" name="Gruppieren 1034"/>
                <p:cNvGrpSpPr/>
                <p:nvPr/>
              </p:nvGrpSpPr>
              <p:grpSpPr>
                <a:xfrm>
                  <a:off x="323528" y="3726107"/>
                  <a:ext cx="7396742" cy="4263578"/>
                  <a:chOff x="323528" y="3726107"/>
                  <a:chExt cx="7396742" cy="4263578"/>
                </a:xfrm>
                <a:grpFill/>
              </p:grpSpPr>
              <p:sp>
                <p:nvSpPr>
                  <p:cNvPr id="253" name="Rechteck 252"/>
                  <p:cNvSpPr/>
                  <p:nvPr/>
                </p:nvSpPr>
                <p:spPr>
                  <a:xfrm>
                    <a:off x="5194972" y="4149080"/>
                    <a:ext cx="413715" cy="748108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34" name="Gruppieren 1033"/>
                  <p:cNvGrpSpPr/>
                  <p:nvPr/>
                </p:nvGrpSpPr>
                <p:grpSpPr>
                  <a:xfrm>
                    <a:off x="323528" y="3726107"/>
                    <a:ext cx="7396742" cy="4263578"/>
                    <a:chOff x="323528" y="3726107"/>
                    <a:chExt cx="7396742" cy="4263578"/>
                  </a:xfrm>
                  <a:grpFill/>
                </p:grpSpPr>
                <p:grpSp>
                  <p:nvGrpSpPr>
                    <p:cNvPr id="1032" name="Gruppieren 1031"/>
                    <p:cNvGrpSpPr/>
                    <p:nvPr/>
                  </p:nvGrpSpPr>
                  <p:grpSpPr>
                    <a:xfrm>
                      <a:off x="323528" y="3874985"/>
                      <a:ext cx="7396742" cy="4114700"/>
                      <a:chOff x="323528" y="3874985"/>
                      <a:chExt cx="7396742" cy="4114700"/>
                    </a:xfrm>
                    <a:grpFill/>
                  </p:grpSpPr>
                  <p:grpSp>
                    <p:nvGrpSpPr>
                      <p:cNvPr id="1031" name="Gruppieren 1030"/>
                      <p:cNvGrpSpPr/>
                      <p:nvPr/>
                    </p:nvGrpSpPr>
                    <p:grpSpPr>
                      <a:xfrm>
                        <a:off x="323528" y="4699233"/>
                        <a:ext cx="7396742" cy="3290452"/>
                        <a:chOff x="323528" y="4699233"/>
                        <a:chExt cx="7396742" cy="3290452"/>
                      </a:xfrm>
                      <a:grpFill/>
                    </p:grpSpPr>
                    <p:grpSp>
                      <p:nvGrpSpPr>
                        <p:cNvPr id="1030" name="Gruppieren 1029"/>
                        <p:cNvGrpSpPr/>
                        <p:nvPr/>
                      </p:nvGrpSpPr>
                      <p:grpSpPr>
                        <a:xfrm>
                          <a:off x="323528" y="4699233"/>
                          <a:ext cx="7396742" cy="3290452"/>
                          <a:chOff x="323528" y="4699233"/>
                          <a:chExt cx="7396742" cy="3290452"/>
                        </a:xfrm>
                        <a:grpFill/>
                      </p:grpSpPr>
                      <p:grpSp>
                        <p:nvGrpSpPr>
                          <p:cNvPr id="1028" name="Gruppieren 1027"/>
                          <p:cNvGrpSpPr/>
                          <p:nvPr/>
                        </p:nvGrpSpPr>
                        <p:grpSpPr>
                          <a:xfrm>
                            <a:off x="323528" y="4840370"/>
                            <a:ext cx="7396742" cy="3149315"/>
                            <a:chOff x="323528" y="4840370"/>
                            <a:chExt cx="7396742" cy="3149315"/>
                          </a:xfrm>
                          <a:grpFill/>
                        </p:grpSpPr>
                        <p:grpSp>
                          <p:nvGrpSpPr>
                            <p:cNvPr id="1025" name="Gruppieren 1024"/>
                            <p:cNvGrpSpPr/>
                            <p:nvPr/>
                          </p:nvGrpSpPr>
                          <p:grpSpPr>
                            <a:xfrm>
                              <a:off x="323528" y="4840370"/>
                              <a:ext cx="7396742" cy="3149315"/>
                              <a:chOff x="323528" y="4840370"/>
                              <a:chExt cx="7396742" cy="3149315"/>
                            </a:xfrm>
                            <a:grpFill/>
                          </p:grpSpPr>
                          <p:sp>
                            <p:nvSpPr>
                              <p:cNvPr id="133" name="Rechteck 132"/>
                              <p:cNvSpPr/>
                              <p:nvPr/>
                            </p:nvSpPr>
                            <p:spPr>
                              <a:xfrm>
                                <a:off x="3573687" y="4840370"/>
                                <a:ext cx="4074986" cy="3103038"/>
                              </a:xfrm>
                              <a:prstGeom prst="rect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US"/>
                              </a:p>
                            </p:txBody>
                          </p:sp>
                          <p:grpSp>
                            <p:nvGrpSpPr>
                              <p:cNvPr id="1024" name="Gruppieren 1023"/>
                              <p:cNvGrpSpPr/>
                              <p:nvPr/>
                            </p:nvGrpSpPr>
                            <p:grpSpPr>
                              <a:xfrm>
                                <a:off x="323528" y="5168741"/>
                                <a:ext cx="7396742" cy="2820944"/>
                                <a:chOff x="323528" y="5168741"/>
                                <a:chExt cx="7396742" cy="2820944"/>
                              </a:xfrm>
                              <a:grpFill/>
                            </p:grpSpPr>
                            <p:sp>
                              <p:nvSpPr>
                                <p:cNvPr id="178" name="Rechteck 177"/>
                                <p:cNvSpPr/>
                                <p:nvPr/>
                              </p:nvSpPr>
                              <p:spPr>
                                <a:xfrm>
                                  <a:off x="323528" y="5374800"/>
                                  <a:ext cx="3367757" cy="1764000"/>
                                </a:xfrm>
                                <a:prstGeom prst="rect">
                                  <a:avLst/>
                                </a:prstGeom>
                                <a:grp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179" name="Rechteck 178"/>
                                <p:cNvSpPr/>
                                <p:nvPr/>
                              </p:nvSpPr>
                              <p:spPr>
                                <a:xfrm>
                                  <a:off x="3645284" y="5168741"/>
                                  <a:ext cx="4074986" cy="2820944"/>
                                </a:xfrm>
                                <a:prstGeom prst="rect">
                                  <a:avLst/>
                                </a:prstGeom>
                                <a:grp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82" name="Rechteck 181"/>
                            <p:cNvSpPr/>
                            <p:nvPr/>
                          </p:nvSpPr>
                          <p:spPr>
                            <a:xfrm>
                              <a:off x="3428418" y="4959310"/>
                              <a:ext cx="413715" cy="748108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184" name="Rechteck 183"/>
                          <p:cNvSpPr/>
                          <p:nvPr/>
                        </p:nvSpPr>
                        <p:spPr>
                          <a:xfrm>
                            <a:off x="1922439" y="4699233"/>
                            <a:ext cx="341914" cy="180000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250" name="Rechteck 249"/>
                        <p:cNvSpPr/>
                        <p:nvPr/>
                      </p:nvSpPr>
                      <p:spPr>
                        <a:xfrm>
                          <a:off x="1931519" y="5185335"/>
                          <a:ext cx="341914" cy="122943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1" name="Rechteck 250"/>
                        <p:cNvSpPr/>
                        <p:nvPr/>
                      </p:nvSpPr>
                      <p:spPr>
                        <a:xfrm>
                          <a:off x="1914847" y="5333367"/>
                          <a:ext cx="341914" cy="13523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54" name="Rechteck 253"/>
                      <p:cNvSpPr/>
                      <p:nvPr/>
                    </p:nvSpPr>
                    <p:spPr>
                      <a:xfrm rot="16200000">
                        <a:off x="4528430" y="3194584"/>
                        <a:ext cx="403200" cy="1764001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257" name="Rechteck 256"/>
                    <p:cNvSpPr/>
                    <p:nvPr/>
                  </p:nvSpPr>
                  <p:spPr>
                    <a:xfrm rot="16200000">
                      <a:off x="4351280" y="3390985"/>
                      <a:ext cx="152675" cy="822919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261" name="Rechteck 260"/>
                <p:cNvSpPr/>
                <p:nvPr/>
              </p:nvSpPr>
              <p:spPr>
                <a:xfrm rot="16200000">
                  <a:off x="4654801" y="3524912"/>
                  <a:ext cx="167943" cy="19649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hteck 261"/>
                <p:cNvSpPr/>
                <p:nvPr/>
              </p:nvSpPr>
              <p:spPr>
                <a:xfrm rot="16200000">
                  <a:off x="4769680" y="3166057"/>
                  <a:ext cx="152675" cy="74810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9" name="Rechtwinkliges Dreieck 1038"/>
              <p:cNvSpPr/>
              <p:nvPr/>
            </p:nvSpPr>
            <p:spPr>
              <a:xfrm rot="16200000">
                <a:off x="3511829" y="4485020"/>
                <a:ext cx="386391" cy="57860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htwinkliges Dreieck 270"/>
              <p:cNvSpPr/>
              <p:nvPr/>
            </p:nvSpPr>
            <p:spPr>
              <a:xfrm rot="5220000">
                <a:off x="3730801" y="4508423"/>
                <a:ext cx="172804" cy="31821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3" name="Rechtwinkliges Dreieck 272"/>
            <p:cNvSpPr/>
            <p:nvPr/>
          </p:nvSpPr>
          <p:spPr>
            <a:xfrm rot="16200000">
              <a:off x="3844746" y="4375781"/>
              <a:ext cx="157095" cy="1484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htwinkliges Dreieck 274"/>
            <p:cNvSpPr/>
            <p:nvPr/>
          </p:nvSpPr>
          <p:spPr>
            <a:xfrm rot="21360000">
              <a:off x="3801639" y="4414575"/>
              <a:ext cx="157095" cy="14844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2" name="Gruppieren 1041"/>
          <p:cNvGrpSpPr/>
          <p:nvPr/>
        </p:nvGrpSpPr>
        <p:grpSpPr>
          <a:xfrm>
            <a:off x="114057" y="3463772"/>
            <a:ext cx="5106015" cy="2301907"/>
            <a:chOff x="114057" y="3463772"/>
            <a:chExt cx="5106015" cy="2301907"/>
          </a:xfrm>
        </p:grpSpPr>
        <p:grpSp>
          <p:nvGrpSpPr>
            <p:cNvPr id="1037" name="Gruppieren 1036"/>
            <p:cNvGrpSpPr/>
            <p:nvPr/>
          </p:nvGrpSpPr>
          <p:grpSpPr>
            <a:xfrm>
              <a:off x="114057" y="3463772"/>
              <a:ext cx="3421452" cy="2301907"/>
              <a:chOff x="114057" y="3463772"/>
              <a:chExt cx="3421452" cy="2301907"/>
            </a:xfrm>
          </p:grpSpPr>
          <p:sp>
            <p:nvSpPr>
              <p:cNvPr id="256" name="Rechteck 255"/>
              <p:cNvSpPr/>
              <p:nvPr/>
            </p:nvSpPr>
            <p:spPr>
              <a:xfrm rot="16200000">
                <a:off x="2285229" y="2626570"/>
                <a:ext cx="152675" cy="2347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hteck 263"/>
              <p:cNvSpPr/>
              <p:nvPr/>
            </p:nvSpPr>
            <p:spPr>
              <a:xfrm rot="16200000">
                <a:off x="2549252" y="3033234"/>
                <a:ext cx="234229" cy="1095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hteck 264"/>
              <p:cNvSpPr/>
              <p:nvPr/>
            </p:nvSpPr>
            <p:spPr>
              <a:xfrm>
                <a:off x="114057" y="3825278"/>
                <a:ext cx="3377823" cy="1940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uppieren 276"/>
            <p:cNvGrpSpPr/>
            <p:nvPr/>
          </p:nvGrpSpPr>
          <p:grpSpPr>
            <a:xfrm>
              <a:off x="3464327" y="4077072"/>
              <a:ext cx="1755745" cy="1181243"/>
              <a:chOff x="114057" y="3463772"/>
              <a:chExt cx="3421452" cy="2301907"/>
            </a:xfrm>
          </p:grpSpPr>
          <p:sp>
            <p:nvSpPr>
              <p:cNvPr id="278" name="Rechteck 277"/>
              <p:cNvSpPr/>
              <p:nvPr/>
            </p:nvSpPr>
            <p:spPr>
              <a:xfrm rot="16200000">
                <a:off x="2285229" y="2626570"/>
                <a:ext cx="152675" cy="2347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hteck 278"/>
              <p:cNvSpPr/>
              <p:nvPr/>
            </p:nvSpPr>
            <p:spPr>
              <a:xfrm rot="16200000">
                <a:off x="2549252" y="3033234"/>
                <a:ext cx="234229" cy="10953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hteck 279"/>
              <p:cNvSpPr/>
              <p:nvPr/>
            </p:nvSpPr>
            <p:spPr>
              <a:xfrm>
                <a:off x="114057" y="3825278"/>
                <a:ext cx="3377823" cy="1940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6" name="Rechteck 175"/>
          <p:cNvSpPr/>
          <p:nvPr/>
        </p:nvSpPr>
        <p:spPr>
          <a:xfrm>
            <a:off x="2094700" y="2929901"/>
            <a:ext cx="3629428" cy="5768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2154</Words>
  <Application>Microsoft Office PowerPoint</Application>
  <PresentationFormat>Bildschirmpräsentation (4:3)</PresentationFormat>
  <Paragraphs>611</Paragraphs>
  <Slides>23</Slides>
  <Notes>19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Symbol</vt:lpstr>
      <vt:lpstr>Times New Roman</vt:lpstr>
      <vt:lpstr>Cambria Math</vt:lpstr>
      <vt:lpstr>Wingdings</vt:lpstr>
      <vt:lpstr>Calibri</vt:lpstr>
      <vt:lpstr>Klarheit</vt:lpstr>
      <vt:lpstr>Effiziente MapReduce-Parallelisierung von Entity Resolution Workflows</vt:lpstr>
      <vt:lpstr>Entity Resolution</vt:lpstr>
      <vt:lpstr>Entity Resolution-Workflow</vt:lpstr>
      <vt:lpstr>Motivation</vt:lpstr>
      <vt:lpstr>Beiträge</vt:lpstr>
      <vt:lpstr>Das Dedoop-Framework</vt:lpstr>
      <vt:lpstr>MapReduce &amp; Umsetzung des Standard Blockings</vt:lpstr>
      <vt:lpstr>Lastbalancierung – Problematik &amp; Lösungsansatz</vt:lpstr>
      <vt:lpstr>Lastbalancierung – Überblick </vt:lpstr>
      <vt:lpstr>Lastbalancierung – BlockSplit-Algorithmus</vt:lpstr>
      <vt:lpstr>Lastbalancierung –  Datenfluss BlockSplit-Algorithmus</vt:lpstr>
      <vt:lpstr>Lastbalancierung –  Evaluation (Data Skew)</vt:lpstr>
      <vt:lpstr>Lastbalancierung –  Evaluation (Skalierbarkeit)</vt:lpstr>
      <vt:lpstr>Lastbalancierung – Zusammenfassung</vt:lpstr>
      <vt:lpstr>redundante Ähnlichkeitsberechnungen – Problematik</vt:lpstr>
      <vt:lpstr>Vermeidung redundanter Ähnlichkeitsberechnungen</vt:lpstr>
      <vt:lpstr>Vermeidung red. Ähnlichkeitsberechnungen – Überblick</vt:lpstr>
      <vt:lpstr>Vermeidung red. Ähnlichkeitsberechnungen – Datenfluss</vt:lpstr>
      <vt:lpstr>Evaluation – Match-Qualität vs. Laufzeit</vt:lpstr>
      <vt:lpstr>red. Ähnlichkeitsberechnungen – Zusammenfassung</vt:lpstr>
      <vt:lpstr>Zusammenfassung und Ausblick</vt:lpstr>
      <vt:lpstr>Publikationen</vt:lpstr>
      <vt:lpstr>MapReduce</vt:lpstr>
    </vt:vector>
  </TitlesOfParts>
  <Company>Universität Leipzig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Effiziente MapReduce-Parallelisierung von Entity Resolution-Workflows</dc:title>
  <dc:subject>MapReduce, Hadoop, Entity Resolution, Object Matching, Record Linkage</dc:subject>
  <dc:creator>Lars Kolb</dc:creator>
  <cp:lastModifiedBy>kolb</cp:lastModifiedBy>
  <cp:revision>2463</cp:revision>
  <cp:lastPrinted>2011-02-27T14:17:37Z</cp:lastPrinted>
  <dcterms:created xsi:type="dcterms:W3CDTF">2010-08-03T09:03:18Z</dcterms:created>
  <dcterms:modified xsi:type="dcterms:W3CDTF">2014-12-16T20:52:51Z</dcterms:modified>
</cp:coreProperties>
</file>